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slideLayouts/slideLayout14.xml" ContentType="application/vnd.openxmlformats-officedocument.presentationml.slideLayout+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Layouts/slideLayout17.xml" ContentType="application/vnd.openxmlformats-officedocument.presentationml.slideLayout+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Default Extension="gif" ContentType="image/gif"/>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Default Extension="bin" ContentType="application/vnd.openxmlformats-officedocument.presentationml.printerSettings"/>
  <Override PartName="/ppt/notesSlides/notesSlide2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31"/>
  </p:notesMasterIdLst>
  <p:handoutMasterIdLst>
    <p:handoutMasterId r:id="rId32"/>
  </p:handoutMasterIdLst>
  <p:sldIdLst>
    <p:sldId id="256" r:id="rId2"/>
    <p:sldId id="257" r:id="rId3"/>
    <p:sldId id="274" r:id="rId4"/>
    <p:sldId id="276" r:id="rId5"/>
    <p:sldId id="272" r:id="rId6"/>
    <p:sldId id="258" r:id="rId7"/>
    <p:sldId id="284" r:id="rId8"/>
    <p:sldId id="259" r:id="rId9"/>
    <p:sldId id="277" r:id="rId10"/>
    <p:sldId id="285" r:id="rId11"/>
    <p:sldId id="286" r:id="rId12"/>
    <p:sldId id="278" r:id="rId13"/>
    <p:sldId id="280" r:id="rId14"/>
    <p:sldId id="282" r:id="rId15"/>
    <p:sldId id="279" r:id="rId16"/>
    <p:sldId id="283" r:id="rId17"/>
    <p:sldId id="260" r:id="rId18"/>
    <p:sldId id="281" r:id="rId19"/>
    <p:sldId id="261" r:id="rId20"/>
    <p:sldId id="265" r:id="rId21"/>
    <p:sldId id="266" r:id="rId22"/>
    <p:sldId id="268" r:id="rId23"/>
    <p:sldId id="267" r:id="rId24"/>
    <p:sldId id="269" r:id="rId25"/>
    <p:sldId id="270" r:id="rId26"/>
    <p:sldId id="271" r:id="rId27"/>
    <p:sldId id="273" r:id="rId28"/>
    <p:sldId id="263" r:id="rId29"/>
    <p:sldId id="26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3" frameSlides="1"/>
  <p:clrMru>
    <a:srgbClr val="6ACFD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591" autoAdjust="0"/>
    <p:restoredTop sz="54839" autoAdjust="0"/>
  </p:normalViewPr>
  <p:slideViewPr>
    <p:cSldViewPr snapToGrid="0" snapToObjects="1">
      <p:cViewPr varScale="1">
        <p:scale>
          <a:sx n="84" d="100"/>
          <a:sy n="84" d="100"/>
        </p:scale>
        <p:origin x="-30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51763" y="0"/>
            <a:ext cx="5611328" cy="457200"/>
          </a:xfrm>
          <a:prstGeom prst="rect">
            <a:avLst/>
          </a:prstGeom>
        </p:spPr>
        <p:txBody>
          <a:bodyPr vert="horz" lIns="91440" tIns="45720" rIns="91440" bIns="45720" rtlCol="0"/>
          <a:lstStyle>
            <a:lvl1pPr algn="l">
              <a:defRPr sz="1200"/>
            </a:lvl1pPr>
          </a:lstStyle>
          <a:p>
            <a:pPr algn="ctr"/>
            <a:r>
              <a:rPr lang="en-US" dirty="0" smtClean="0"/>
              <a:t>Using </a:t>
            </a:r>
            <a:r>
              <a:rPr lang="en-US" dirty="0" err="1" smtClean="0"/>
              <a:t>Smartphones</a:t>
            </a:r>
            <a:r>
              <a:rPr lang="en-US" dirty="0" smtClean="0"/>
              <a:t> as a Marketing &amp; Programming Tool:</a:t>
            </a:r>
            <a:r>
              <a:rPr lang="en-US" dirty="0" smtClean="0"/>
              <a:t> </a:t>
            </a:r>
          </a:p>
          <a:p>
            <a:pPr algn="ctr"/>
            <a:r>
              <a:rPr lang="en-US" dirty="0" smtClean="0"/>
              <a:t>The </a:t>
            </a:r>
            <a:r>
              <a:rPr lang="en-US" dirty="0" smtClean="0"/>
              <a:t>Future Is Mobile</a:t>
            </a:r>
            <a:endParaRPr lang="en-US" dirty="0"/>
          </a:p>
        </p:txBody>
      </p:sp>
      <p:sp>
        <p:nvSpPr>
          <p:cNvPr id="3" name="Date Placeholder 2"/>
          <p:cNvSpPr>
            <a:spLocks noGrp="1"/>
          </p:cNvSpPr>
          <p:nvPr>
            <p:ph type="dt" sz="quarter" idx="1"/>
          </p:nvPr>
        </p:nvSpPr>
        <p:spPr>
          <a:xfrm>
            <a:off x="6163091" y="0"/>
            <a:ext cx="693322" cy="457200"/>
          </a:xfrm>
          <a:prstGeom prst="rect">
            <a:avLst/>
          </a:prstGeom>
        </p:spPr>
        <p:txBody>
          <a:bodyPr vert="horz" lIns="91440" tIns="45720" rIns="91440" bIns="45720" rtlCol="0"/>
          <a:lstStyle>
            <a:lvl1pPr algn="r">
              <a:defRPr sz="1200"/>
            </a:lvl1pPr>
          </a:lstStyle>
          <a:p>
            <a:fld id="{7A5D18EF-115D-1947-A634-0D8A55F37002}" type="datetimeFigureOut">
              <a:rPr lang="en-US" sz="800" smtClean="0"/>
              <a:t>10/12/11</a:t>
            </a:fld>
            <a:endParaRPr lang="en-US" sz="800" dirty="0"/>
          </a:p>
        </p:txBody>
      </p:sp>
      <p:sp>
        <p:nvSpPr>
          <p:cNvPr id="4" name="Footer Placeholder 3"/>
          <p:cNvSpPr>
            <a:spLocks noGrp="1"/>
          </p:cNvSpPr>
          <p:nvPr>
            <p:ph type="ftr" sz="quarter" idx="2"/>
          </p:nvPr>
        </p:nvSpPr>
        <p:spPr>
          <a:xfrm>
            <a:off x="551763" y="8359336"/>
            <a:ext cx="5767486" cy="783077"/>
          </a:xfrm>
          <a:prstGeom prst="rect">
            <a:avLst/>
          </a:prstGeom>
        </p:spPr>
        <p:txBody>
          <a:bodyPr vert="horz" lIns="91440" tIns="45720" rIns="91440" bIns="45720" rtlCol="0" anchor="ctr"/>
          <a:lstStyle>
            <a:lvl1pPr algn="l">
              <a:defRPr sz="1200"/>
            </a:lvl1pPr>
          </a:lstStyle>
          <a:p>
            <a:pPr algn="just"/>
            <a:r>
              <a:rPr lang="en-US" sz="900" dirty="0" smtClean="0"/>
              <a:t>This material has been created for the Infopeople Project [</a:t>
            </a:r>
            <a:r>
              <a:rPr lang="en-US" sz="900" dirty="0" err="1" smtClean="0"/>
              <a:t>infopeople.org</a:t>
            </a:r>
            <a:r>
              <a:rPr lang="en-US" sz="900" dirty="0" smtClean="0"/>
              <a:t>], and has been supported </a:t>
            </a:r>
            <a:r>
              <a:rPr lang="en-US" sz="900" i="1" dirty="0" smtClean="0"/>
              <a:t>in part </a:t>
            </a:r>
            <a:r>
              <a:rPr lang="en-US" sz="900" dirty="0" smtClean="0"/>
              <a:t>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algn="just"/>
            <a:endParaRPr lang="en-US" sz="900" dirty="0"/>
          </a:p>
        </p:txBody>
      </p:sp>
      <p:sp>
        <p:nvSpPr>
          <p:cNvPr id="5" name="Slide Number Placeholder 4"/>
          <p:cNvSpPr>
            <a:spLocks noGrp="1"/>
          </p:cNvSpPr>
          <p:nvPr>
            <p:ph type="sldNum" sz="quarter" idx="3"/>
          </p:nvPr>
        </p:nvSpPr>
        <p:spPr>
          <a:xfrm>
            <a:off x="6319249" y="8685213"/>
            <a:ext cx="537163" cy="457200"/>
          </a:xfrm>
          <a:prstGeom prst="rect">
            <a:avLst/>
          </a:prstGeom>
        </p:spPr>
        <p:txBody>
          <a:bodyPr vert="horz" lIns="91440" tIns="45720" rIns="91440" bIns="45720" rtlCol="0" anchor="b"/>
          <a:lstStyle>
            <a:lvl1pPr algn="r">
              <a:defRPr sz="1200"/>
            </a:lvl1pPr>
          </a:lstStyle>
          <a:p>
            <a:fld id="{BD4484D8-DD47-ED4B-A8A6-1EEC6219D4F9}" type="slidenum">
              <a:rPr lang="en-US" smtClean="0"/>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BCE937-E847-4C43-AF4D-01D13847A4E4}" type="datetimeFigureOut">
              <a:rPr lang="en-US" smtClean="0"/>
              <a:pPr/>
              <a:t>10/12/11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032BF4-1A78-B143-9A9A-8EDEB8675195}"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04953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Leave slide up through initial welcome</a:t>
            </a:r>
            <a:r>
              <a:rPr lang="en-US" baseline="0" dirty="0" smtClean="0"/>
              <a:t> and housekeeping by </a:t>
            </a:r>
            <a:r>
              <a:rPr lang="en-US" baseline="0" dirty="0" smtClean="0"/>
              <a:t>Infopeople</a:t>
            </a:r>
            <a:endParaRPr lang="en-US" baseline="0" dirty="0" smtClean="0"/>
          </a:p>
          <a:p>
            <a:r>
              <a:rPr lang="en-US" baseline="0" dirty="0" smtClean="0"/>
              <a:t>* At close of opening, jump to Promo Video (pre-install before webinar) </a:t>
            </a:r>
          </a:p>
          <a:p>
            <a:endParaRPr lang="en-US" baseline="0" dirty="0" smtClean="0"/>
          </a:p>
          <a:p>
            <a:r>
              <a:rPr lang="en-US" sz="1200" kern="1200" dirty="0" smtClean="0">
                <a:solidFill>
                  <a:schemeClr val="tx1"/>
                </a:solidFill>
                <a:effectLst/>
                <a:latin typeface="+mn-lt"/>
                <a:ea typeface="+mn-ea"/>
                <a:cs typeface="+mn-cs"/>
              </a:rPr>
              <a:t>Greeting/ Introductions					</a:t>
            </a:r>
          </a:p>
          <a:p>
            <a:r>
              <a:rPr lang="en-US" sz="1200" b="0" i="1" kern="1200" dirty="0" smtClean="0">
                <a:solidFill>
                  <a:schemeClr val="tx1"/>
                </a:solidFill>
                <a:effectLst/>
                <a:latin typeface="+mn-lt"/>
                <a:ea typeface="+mn-ea"/>
                <a:cs typeface="+mn-cs"/>
              </a:rPr>
              <a:t>Housekeeping:  Send your questions as we go along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rgbClr val="FF0000"/>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rgbClr val="FF0000"/>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rgbClr val="FF0000"/>
                </a:solidFill>
                <a:effectLst/>
                <a:latin typeface="+mn-lt"/>
                <a:ea typeface="+mn-ea"/>
                <a:cs typeface="+mn-cs"/>
              </a:rPr>
              <a:t>*  Interactive: Promo Video 4 minutes</a:t>
            </a:r>
          </a:p>
          <a:p>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F032BF4-1A78-B143-9A9A-8EDEB8675195}" type="slidenum">
              <a:rPr lang="en-US" smtClean="0"/>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3068246"/>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How do you use a QR code? If you have a smart phone, you would go to your phone’s marketplace and download what is called a “QR code reader”. </a:t>
            </a:r>
          </a:p>
          <a:p>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Once installed, when you come across a QR code,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you simply open the QR code reader and look for the scan option. Then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you hold your phone over the QR code to scan it</a:t>
            </a:r>
            <a:r>
              <a:rPr lang="en-US" sz="1200" kern="1200" baseline="0" dirty="0" smtClean="0">
                <a:solidFill>
                  <a:schemeClr val="tx1"/>
                </a:solidFill>
                <a:latin typeface="+mn-lt"/>
                <a:ea typeface="+mn-ea"/>
                <a:cs typeface="+mn-cs"/>
              </a:rPr>
              <a:t>, like taking a picture with your phone, and your phone will then automatically give you the additional information you were seeking. What makes QR Codes really nice is that you don’t need Internet access, all the information is included in the code itself.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Libraries can even provide incentives for scanning their barcodes,</a:t>
            </a:r>
            <a:r>
              <a:rPr lang="en-US" sz="1200" kern="1200" baseline="0" dirty="0" smtClean="0">
                <a:solidFill>
                  <a:schemeClr val="tx1"/>
                </a:solidFill>
                <a:latin typeface="+mn-lt"/>
                <a:ea typeface="+mn-ea"/>
                <a:cs typeface="+mn-cs"/>
              </a:rPr>
              <a:t> l</a:t>
            </a:r>
            <a:r>
              <a:rPr lang="en-US" sz="1200" kern="1200" dirty="0" smtClean="0">
                <a:solidFill>
                  <a:schemeClr val="tx1"/>
                </a:solidFill>
                <a:latin typeface="+mn-lt"/>
                <a:ea typeface="+mn-ea"/>
                <a:cs typeface="+mn-cs"/>
              </a:rPr>
              <a:t>ike businesses use Foursquare to check-in at their location.  </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F032BF4-1A78-B143-9A9A-8EDEB8675195}"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5534229"/>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IT’S TRIVIA TIME: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Who was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first US library to create an application for the iPhone?</a:t>
            </a:r>
            <a:r>
              <a:rPr lang="en-US" sz="1200" kern="1200" baseline="0" dirty="0" smtClean="0">
                <a:solidFill>
                  <a:schemeClr val="tx1"/>
                </a:solidFill>
                <a:latin typeface="+mn-lt"/>
                <a:ea typeface="+mn-ea"/>
                <a:cs typeface="+mn-cs"/>
              </a:rPr>
              <a:t>  It was the District of Columbia public library.</a:t>
            </a:r>
            <a:r>
              <a:rPr lang="en-US" sz="1200" kern="1200" dirty="0" smtClean="0">
                <a:solidFill>
                  <a:schemeClr val="tx1"/>
                </a:solidFill>
                <a:latin typeface="+mn-lt"/>
                <a:ea typeface="+mn-ea"/>
                <a:cs typeface="+mn-cs"/>
              </a:rPr>
              <a:t>  Their attractive application simply called DCPL offers users a catalog search, library hours information, and the ability to place items on hold.  They have made their code open source so that other libraries like you can build you own iPhone app!  How cool it that?</a:t>
            </a:r>
            <a:r>
              <a:rPr lang="en-US" sz="1200" kern="1200" baseline="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4F032BF4-1A78-B143-9A9A-8EDEB8675195}"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5534229"/>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Website compatibility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Sure, launching a mobile-marketing strategy is a fairly complex process; and you want to get started off on the right foot. Okay, I know.  . . even if you're "old school" when thinking about making your website mobile ready; you'll be surprised to find out that in 2010, there were 1.5 billion local searches made from mobile devices. Yes BILLION!  Whew!  Mobile media is coming whether we like it or not. Heck it's here already!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Let me offer a few common sense ways to make your website mobile-ready.</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goal is mobile COMPATIBLITY not Mobile FRIENDLY.  Compatible means that when somebody visits your website on a smart phone they basically see the same thing as when on their computer.  Friendly means creating a separate design that only appears for mobile users.  Friendly means twice the work when updating and let’s face it, it costs more time and money in addition to creating redundancies that can create more headaches as you try to keep everything up to date.</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Here are a few simple tips for making your website mobile compatible</a:t>
            </a:r>
            <a:endParaRPr lang="en-US" sz="1200" kern="1200" baseline="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171450" indent="-171450">
              <a:buFontTx/>
              <a:buChar char="-"/>
            </a:pPr>
            <a:r>
              <a:rPr lang="en-US" sz="1200" kern="1200" dirty="0" smtClean="0">
                <a:solidFill>
                  <a:schemeClr val="tx1"/>
                </a:solidFill>
                <a:latin typeface="+mn-lt"/>
                <a:ea typeface="+mn-ea"/>
                <a:cs typeface="+mn-cs"/>
              </a:rPr>
              <a:t>Don’t use Flash! In addition to being heavy for loading times, many smartphone devices do not support Flash which means your visitors see nothing! For animation and interactivity, use a JavaScript library like </a:t>
            </a:r>
            <a:r>
              <a:rPr lang="en-US" sz="1200" kern="1200" dirty="0" err="1" smtClean="0">
                <a:solidFill>
                  <a:schemeClr val="tx1"/>
                </a:solidFill>
                <a:latin typeface="+mn-lt"/>
                <a:ea typeface="+mn-ea"/>
                <a:cs typeface="+mn-cs"/>
              </a:rPr>
              <a:t>jQuery</a:t>
            </a:r>
            <a:r>
              <a:rPr lang="en-US" sz="1200" kern="1200" dirty="0" smtClean="0">
                <a:solidFill>
                  <a:schemeClr val="tx1"/>
                </a:solidFill>
                <a:latin typeface="+mn-lt"/>
                <a:ea typeface="+mn-ea"/>
                <a:cs typeface="+mn-cs"/>
              </a:rPr>
              <a:t> combined with HTML5 to achieve virtually the same effects as Flash.</a:t>
            </a:r>
          </a:p>
          <a:p>
            <a:pPr marL="171450" indent="-171450">
              <a:buFontTx/>
              <a:buChar char="-"/>
            </a:pPr>
            <a:r>
              <a:rPr lang="en-US" sz="1200" kern="1200" dirty="0" smtClean="0">
                <a:solidFill>
                  <a:schemeClr val="tx1"/>
                </a:solidFill>
                <a:latin typeface="+mn-lt"/>
                <a:ea typeface="+mn-ea"/>
                <a:cs typeface="+mn-cs"/>
              </a:rPr>
              <a:t>Validate your code by visiting the W3C website (validator.w3.org)</a:t>
            </a:r>
          </a:p>
          <a:p>
            <a:pPr marL="171450" indent="-171450">
              <a:buFontTx/>
              <a:buChar char="-"/>
            </a:pPr>
            <a:r>
              <a:rPr lang="en-US" sz="1200" kern="1200" dirty="0" smtClean="0">
                <a:solidFill>
                  <a:schemeClr val="tx1"/>
                </a:solidFill>
                <a:latin typeface="+mn-lt"/>
                <a:ea typeface="+mn-ea"/>
                <a:cs typeface="+mn-cs"/>
              </a:rPr>
              <a:t>Use tools like </a:t>
            </a:r>
            <a:r>
              <a:rPr lang="en-US" sz="1200" kern="1200" dirty="0" err="1" smtClean="0">
                <a:solidFill>
                  <a:schemeClr val="tx1"/>
                </a:solidFill>
                <a:latin typeface="+mn-lt"/>
                <a:ea typeface="+mn-ea"/>
                <a:cs typeface="+mn-cs"/>
              </a:rPr>
              <a:t>ySlow</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PageSpeed</a:t>
            </a:r>
            <a:r>
              <a:rPr lang="en-US" sz="1200" kern="1200" dirty="0" smtClean="0">
                <a:solidFill>
                  <a:schemeClr val="tx1"/>
                </a:solidFill>
                <a:latin typeface="+mn-lt"/>
                <a:ea typeface="+mn-ea"/>
                <a:cs typeface="+mn-cs"/>
              </a:rPr>
              <a:t> to see how you can speed up your load times (this will help for desktop browsing too)</a:t>
            </a:r>
          </a:p>
          <a:p>
            <a:pPr marL="171450" indent="-171450">
              <a:buFontTx/>
              <a:buChar char="-"/>
            </a:pPr>
            <a:r>
              <a:rPr lang="en-US" sz="1200" kern="1200" dirty="0" smtClean="0">
                <a:solidFill>
                  <a:schemeClr val="tx1"/>
                </a:solidFill>
                <a:latin typeface="+mn-lt"/>
                <a:ea typeface="+mn-ea"/>
                <a:cs typeface="+mn-cs"/>
              </a:rPr>
              <a:t>Compress your images using the website </a:t>
            </a:r>
            <a:r>
              <a:rPr lang="en-US" sz="1200" kern="1200" dirty="0" err="1" smtClean="0">
                <a:solidFill>
                  <a:schemeClr val="tx1"/>
                </a:solidFill>
                <a:latin typeface="+mn-lt"/>
                <a:ea typeface="+mn-ea"/>
                <a:cs typeface="+mn-cs"/>
              </a:rPr>
              <a:t>smush.it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smushit.com</a:t>
            </a:r>
            <a:r>
              <a:rPr lang="en-US" sz="1200" kern="1200" dirty="0" smtClean="0">
                <a:solidFill>
                  <a:schemeClr val="tx1"/>
                </a:solidFill>
                <a:latin typeface="+mn-lt"/>
                <a:ea typeface="+mn-ea"/>
                <a:cs typeface="+mn-cs"/>
              </a:rPr>
              <a:t>) Images slow down any site, but are especially heavy for smartphone users. </a:t>
            </a:r>
            <a:r>
              <a:rPr lang="en-US" sz="1200" kern="1200" dirty="0" err="1" smtClean="0">
                <a:solidFill>
                  <a:schemeClr val="tx1"/>
                </a:solidFill>
                <a:latin typeface="+mn-lt"/>
                <a:ea typeface="+mn-ea"/>
                <a:cs typeface="+mn-cs"/>
              </a:rPr>
              <a:t>Smush.it</a:t>
            </a:r>
            <a:r>
              <a:rPr lang="en-US" sz="1200" kern="1200" dirty="0" smtClean="0">
                <a:solidFill>
                  <a:schemeClr val="tx1"/>
                </a:solidFill>
                <a:latin typeface="+mn-lt"/>
                <a:ea typeface="+mn-ea"/>
                <a:cs typeface="+mn-cs"/>
              </a:rPr>
              <a:t> can cut your loading time in half in some cases, and usually by at least 30%.</a:t>
            </a:r>
          </a:p>
          <a:p>
            <a:pPr marL="0" indent="0">
              <a:buFontTx/>
              <a:buNone/>
            </a:pPr>
            <a:endParaRPr lang="en-US" sz="1200" u="sng"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if the technical language means nothing to you then pass this to someone at the library you know is a techie!</a:t>
            </a:r>
            <a:endParaRPr lang="en-US" sz="1200" kern="1200" dirty="0" smtClean="0">
              <a:solidFill>
                <a:schemeClr val="tx1"/>
              </a:solidFill>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F032BF4-1A78-B143-9A9A-8EDEB8675195}"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5534229"/>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Create virtual access to your library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might be out of your hands but virtual access to</a:t>
            </a:r>
            <a:r>
              <a:rPr lang="en-US" sz="1200" kern="1200" baseline="0" dirty="0" smtClean="0">
                <a:solidFill>
                  <a:schemeClr val="tx1"/>
                </a:solidFill>
                <a:effectLst/>
                <a:latin typeface="+mn-lt"/>
                <a:ea typeface="+mn-ea"/>
                <a:cs typeface="+mn-cs"/>
              </a:rPr>
              <a:t> libraries is growing in popularity.  Its known as M Libraries – M for Mobile.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University of Cambridge surveyed students and found that 55% were in favor of being able to access the library catalog from a mobile phone</a:t>
            </a:r>
            <a:endParaRPr lang="en-US" sz="1200" kern="1200" dirty="0" smtClean="0">
              <a:solidFill>
                <a:schemeClr val="tx1"/>
              </a:solidFill>
              <a:effectLst/>
              <a:latin typeface="+mn-lt"/>
              <a:ea typeface="+mn-ea"/>
              <a:cs typeface="+mn-cs"/>
            </a:endParaRPr>
          </a:p>
          <a:p>
            <a:endParaRPr lang="en-US" baseline="0" dirty="0" smtClean="0"/>
          </a:p>
          <a:p>
            <a:r>
              <a:rPr lang="en-US" baseline="0" dirty="0" smtClean="0"/>
              <a:t>If you are ready to dip your toes into the m-library movement, I highly suggest the m-library wiki at</a:t>
            </a:r>
          </a:p>
          <a:p>
            <a:r>
              <a:rPr lang="en-US" baseline="0" dirty="0" err="1" smtClean="0"/>
              <a:t>www.libsuccess.org</a:t>
            </a:r>
            <a:r>
              <a:rPr lang="en-US" baseline="0" dirty="0" smtClean="0"/>
              <a:t>/</a:t>
            </a:r>
            <a:r>
              <a:rPr lang="en-US" baseline="0" dirty="0" err="1" smtClean="0"/>
              <a:t>index.php?title</a:t>
            </a:r>
            <a:r>
              <a:rPr lang="en-US" baseline="0" dirty="0" smtClean="0"/>
              <a:t>=M-Libraries</a:t>
            </a:r>
          </a:p>
          <a:p>
            <a:r>
              <a:rPr lang="en-US" baseline="0" dirty="0" smtClean="0"/>
              <a:t>which truly showcases an endless number of active m-libraries alphabetically from Aalborg to Yale, vendors like </a:t>
            </a:r>
            <a:r>
              <a:rPr lang="en-US" baseline="0" dirty="0" err="1" smtClean="0"/>
              <a:t>Boopsie</a:t>
            </a:r>
            <a:r>
              <a:rPr lang="en-US" baseline="0" dirty="0" smtClean="0"/>
              <a:t> , publishers including Encyclopedia Britannica and Project Gutenberg as well as suggested reading</a:t>
            </a:r>
          </a:p>
          <a:p>
            <a:endParaRPr lang="en-US" baseline="0" dirty="0" smtClean="0"/>
          </a:p>
          <a:p>
            <a:r>
              <a:rPr lang="en-US" baseline="0" dirty="0" smtClean="0"/>
              <a:t>Though it doesn’t appear on that list, I highly recommend reading the recent book NO SHELF REQUIRED: E-BOOKS IN LIBRARIES by Sue </a:t>
            </a:r>
            <a:r>
              <a:rPr lang="en-US" baseline="0" dirty="0" err="1" smtClean="0"/>
              <a:t>Polanka</a:t>
            </a:r>
            <a:r>
              <a:rPr lang="en-US" baseline="0" dirty="0" smtClean="0"/>
              <a:t>, which was released earlier this year. </a:t>
            </a:r>
            <a:r>
              <a:rPr lang="en-US" sz="1200" kern="1200" dirty="0" smtClean="0">
                <a:solidFill>
                  <a:schemeClr val="tx1"/>
                </a:solidFill>
                <a:latin typeface="+mn-lt"/>
                <a:ea typeface="+mn-ea"/>
                <a:cs typeface="+mn-cs"/>
              </a:rPr>
              <a:t>This read gives librarians a complete and comprehensive understanding of the e-book and how to more successfully integrate it</a:t>
            </a:r>
            <a:r>
              <a:rPr lang="en-US" sz="1200" kern="1200" baseline="0" dirty="0" smtClean="0">
                <a:solidFill>
                  <a:schemeClr val="tx1"/>
                </a:solidFill>
                <a:latin typeface="+mn-lt"/>
                <a:ea typeface="+mn-ea"/>
                <a:cs typeface="+mn-cs"/>
              </a:rPr>
              <a:t> into your library.</a:t>
            </a:r>
            <a:endParaRPr lang="en-US" baseline="0" dirty="0" smtClean="0"/>
          </a:p>
        </p:txBody>
      </p:sp>
      <p:sp>
        <p:nvSpPr>
          <p:cNvPr id="4" name="Slide Number Placeholder 3"/>
          <p:cNvSpPr>
            <a:spLocks noGrp="1"/>
          </p:cNvSpPr>
          <p:nvPr>
            <p:ph type="sldNum" sz="quarter" idx="10"/>
          </p:nvPr>
        </p:nvSpPr>
        <p:spPr/>
        <p:txBody>
          <a:bodyPr/>
          <a:lstStyle/>
          <a:p>
            <a:fld id="{4F032BF4-1A78-B143-9A9A-8EDEB8675195}"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5534229"/>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are ready to create a mobile library website but are light on technical knowledge I suggest that you consider these online tools. </a:t>
            </a:r>
          </a:p>
          <a:p>
            <a:endParaRPr lang="en-US" baseline="0" dirty="0" smtClean="0"/>
          </a:p>
          <a:p>
            <a:r>
              <a:rPr lang="en-US" baseline="0" dirty="0" smtClean="0"/>
              <a:t>For example, WINKSITE (</a:t>
            </a:r>
            <a:r>
              <a:rPr lang="en-US" baseline="0" dirty="0" err="1" smtClean="0"/>
              <a:t>winksite.com</a:t>
            </a:r>
            <a:r>
              <a:rPr lang="en-US" baseline="0" dirty="0" smtClean="0"/>
              <a:t>) is great tool to create up to 5 mobile sites for free that can help you create a community around your library’s site and it includes built in chat, forums, surveys, events guest books and QR codes</a:t>
            </a:r>
          </a:p>
          <a:p>
            <a:endParaRPr lang="en-US" baseline="0" dirty="0" smtClean="0"/>
          </a:p>
          <a:p>
            <a:r>
              <a:rPr lang="en-US" baseline="0" dirty="0" smtClean="0"/>
              <a:t>To learn about the rest of my suggestions check out the documents attached to this webinar.</a:t>
            </a:r>
          </a:p>
          <a:p>
            <a:endParaRPr lang="en-US" baseline="0" dirty="0" smtClean="0"/>
          </a:p>
        </p:txBody>
      </p:sp>
      <p:sp>
        <p:nvSpPr>
          <p:cNvPr id="4" name="Slide Number Placeholder 3"/>
          <p:cNvSpPr>
            <a:spLocks noGrp="1"/>
          </p:cNvSpPr>
          <p:nvPr>
            <p:ph type="sldNum" sz="quarter" idx="10"/>
          </p:nvPr>
        </p:nvSpPr>
        <p:spPr/>
        <p:txBody>
          <a:bodyPr/>
          <a:lstStyle/>
          <a:p>
            <a:fld id="{4F032BF4-1A78-B143-9A9A-8EDEB8675195}" type="slidenum">
              <a:rPr lang="en-US" smtClean="0"/>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5534229"/>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Other useful trends in libraries</a:t>
            </a:r>
            <a:r>
              <a:rPr lang="en-US" sz="1200" kern="1200" baseline="0" dirty="0" smtClean="0">
                <a:solidFill>
                  <a:schemeClr val="tx1"/>
                </a:solidFill>
                <a:latin typeface="+mn-lt"/>
                <a:ea typeface="+mn-ea"/>
                <a:cs typeface="+mn-cs"/>
              </a:rPr>
              <a:t> and social media use that also apply to smart </a:t>
            </a:r>
            <a:r>
              <a:rPr lang="en-US" sz="1200" kern="1200" baseline="0" dirty="0" err="1" smtClean="0">
                <a:solidFill>
                  <a:schemeClr val="tx1"/>
                </a:solidFill>
                <a:latin typeface="+mn-lt"/>
                <a:ea typeface="+mn-ea"/>
                <a:cs typeface="+mn-cs"/>
              </a:rPr>
              <a:t>phoneS</a:t>
            </a:r>
            <a:r>
              <a:rPr lang="en-US" sz="1200" kern="1200" baseline="0" dirty="0" smtClean="0">
                <a:solidFill>
                  <a:schemeClr val="tx1"/>
                </a:solidFill>
                <a:latin typeface="+mn-lt"/>
                <a:ea typeface="+mn-ea"/>
                <a:cs typeface="+mn-cs"/>
              </a:rPr>
              <a:t> include the following.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Google Applications- whether it’s collaborating with </a:t>
            </a:r>
            <a:r>
              <a:rPr lang="en-US" sz="1200" kern="1200" dirty="0" err="1" smtClean="0">
                <a:solidFill>
                  <a:schemeClr val="tx1"/>
                </a:solidFill>
                <a:latin typeface="+mn-lt"/>
                <a:ea typeface="+mn-ea"/>
                <a:cs typeface="+mn-cs"/>
              </a:rPr>
              <a:t>google</a:t>
            </a:r>
            <a:r>
              <a:rPr lang="en-US" sz="1200" kern="1200" dirty="0" smtClean="0">
                <a:solidFill>
                  <a:schemeClr val="tx1"/>
                </a:solidFill>
                <a:latin typeface="+mn-lt"/>
                <a:ea typeface="+mn-ea"/>
                <a:cs typeface="+mn-cs"/>
              </a:rPr>
              <a:t> docs, using </a:t>
            </a:r>
            <a:r>
              <a:rPr lang="en-US" sz="1200" kern="1200" dirty="0" err="1" smtClean="0">
                <a:solidFill>
                  <a:schemeClr val="tx1"/>
                </a:solidFill>
                <a:latin typeface="+mn-lt"/>
                <a:ea typeface="+mn-ea"/>
                <a:cs typeface="+mn-cs"/>
              </a:rPr>
              <a:t>google</a:t>
            </a:r>
            <a:r>
              <a:rPr lang="en-US" sz="1200" kern="1200" dirty="0" smtClean="0">
                <a:solidFill>
                  <a:schemeClr val="tx1"/>
                </a:solidFill>
                <a:latin typeface="+mn-lt"/>
                <a:ea typeface="+mn-ea"/>
                <a:cs typeface="+mn-cs"/>
              </a:rPr>
              <a:t> voice for text messaging or any of the other </a:t>
            </a:r>
            <a:r>
              <a:rPr lang="en-US" sz="1200" kern="1200" dirty="0" err="1" smtClean="0">
                <a:solidFill>
                  <a:schemeClr val="tx1"/>
                </a:solidFill>
                <a:latin typeface="+mn-lt"/>
                <a:ea typeface="+mn-ea"/>
                <a:cs typeface="+mn-cs"/>
              </a:rPr>
              <a:t>google</a:t>
            </a:r>
            <a:r>
              <a:rPr lang="en-US" sz="1200" kern="1200" dirty="0" smtClean="0">
                <a:solidFill>
                  <a:schemeClr val="tx1"/>
                </a:solidFill>
                <a:latin typeface="+mn-lt"/>
                <a:ea typeface="+mn-ea"/>
                <a:cs typeface="+mn-cs"/>
              </a:rPr>
              <a:t> applications. Google has a lot to offer libraries and more libraries will start using these.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Twitter- While more libraries may be using </a:t>
            </a:r>
            <a:r>
              <a:rPr lang="en-US" sz="1200" kern="1200" dirty="0" err="1" smtClean="0">
                <a:solidFill>
                  <a:schemeClr val="tx1"/>
                </a:solidFill>
                <a:latin typeface="+mn-lt"/>
                <a:ea typeface="+mn-ea"/>
                <a:cs typeface="+mn-cs"/>
              </a:rPr>
              <a:t>facebook</a:t>
            </a:r>
            <a:r>
              <a:rPr lang="en-US" sz="1200" kern="1200" dirty="0" smtClean="0">
                <a:solidFill>
                  <a:schemeClr val="tx1"/>
                </a:solidFill>
                <a:latin typeface="+mn-lt"/>
                <a:ea typeface="+mn-ea"/>
                <a:cs typeface="+mn-cs"/>
              </a:rPr>
              <a:t>, in many ways Twitter can offer more to libraries</a:t>
            </a:r>
            <a:r>
              <a:rPr lang="en-US" sz="1200" kern="1200" baseline="0" dirty="0" smtClean="0">
                <a:solidFill>
                  <a:schemeClr val="tx1"/>
                </a:solidFill>
                <a:latin typeface="+mn-lt"/>
                <a:ea typeface="+mn-ea"/>
                <a:cs typeface="+mn-cs"/>
              </a:rPr>
              <a:t> when it comes to reference and instant answers to questions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Virtual reference- While this is already offered at many libraries, new trends and offerings in the social media world make offering this service more practical than before. Whether it’s installing an instant chat application on a </a:t>
            </a:r>
            <a:r>
              <a:rPr lang="en-US" sz="1200" kern="1200" dirty="0" err="1" smtClean="0">
                <a:solidFill>
                  <a:schemeClr val="tx1"/>
                </a:solidFill>
                <a:latin typeface="+mn-lt"/>
                <a:ea typeface="+mn-ea"/>
                <a:cs typeface="+mn-cs"/>
              </a:rPr>
              <a:t>facebook</a:t>
            </a:r>
            <a:r>
              <a:rPr lang="en-US" sz="1200" kern="1200" dirty="0" smtClean="0">
                <a:solidFill>
                  <a:schemeClr val="tx1"/>
                </a:solidFill>
                <a:latin typeface="+mn-lt"/>
                <a:ea typeface="+mn-ea"/>
                <a:cs typeface="+mn-cs"/>
              </a:rPr>
              <a:t> fan page, using a live video site such as </a:t>
            </a:r>
            <a:r>
              <a:rPr lang="en-US" sz="1200" kern="1200" dirty="0" err="1" smtClean="0">
                <a:solidFill>
                  <a:schemeClr val="tx1"/>
                </a:solidFill>
                <a:latin typeface="+mn-lt"/>
                <a:ea typeface="+mn-ea"/>
                <a:cs typeface="+mn-cs"/>
              </a:rPr>
              <a:t>ustream.tv</a:t>
            </a:r>
            <a:r>
              <a:rPr lang="en-US" sz="1200" kern="1200" dirty="0" smtClean="0">
                <a:solidFill>
                  <a:schemeClr val="tx1"/>
                </a:solidFill>
                <a:latin typeface="+mn-lt"/>
                <a:ea typeface="+mn-ea"/>
                <a:cs typeface="+mn-cs"/>
              </a:rPr>
              <a:t> or one of the many other free applications available through social media, virtual reference is more doable and approachable than it has been in many years.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Increased collaboration between librarians at more than one institution as well as between faculty and librarians will occur thanks to social media tools that make this possible. Examples include twitter, </a:t>
            </a:r>
            <a:r>
              <a:rPr lang="en-US" sz="1200" kern="1200" dirty="0" err="1" smtClean="0">
                <a:solidFill>
                  <a:schemeClr val="tx1"/>
                </a:solidFill>
                <a:latin typeface="+mn-lt"/>
                <a:ea typeface="+mn-ea"/>
                <a:cs typeface="+mn-cs"/>
              </a:rPr>
              <a:t>twiddla</a:t>
            </a:r>
            <a:r>
              <a:rPr lang="en-US" sz="1200" kern="1200" dirty="0" smtClean="0">
                <a:solidFill>
                  <a:schemeClr val="tx1"/>
                </a:solidFill>
                <a:latin typeface="+mn-lt"/>
                <a:ea typeface="+mn-ea"/>
                <a:cs typeface="+mn-cs"/>
              </a:rPr>
              <a:t>, and many other white board and online sharing applications.</a:t>
            </a:r>
            <a:endParaRPr lang="en-US" baseline="0" dirty="0" smtClean="0"/>
          </a:p>
          <a:p>
            <a:endParaRPr lang="en-US" baseline="0" dirty="0" smtClean="0"/>
          </a:p>
          <a:p>
            <a:r>
              <a:rPr lang="en-US" baseline="0" dirty="0" smtClean="0"/>
              <a:t>The new era of technology is overwhelming for sure.  My most practical advice is to target one of the many ideas that I’m sharing with you today and simply incorporate it into your daily workflow.  Once you feel confident then add another.  If you haven’t embraced Facebook or twitter start there and then in a week or two, start to add QR codes to your marketing.  </a:t>
            </a:r>
          </a:p>
        </p:txBody>
      </p:sp>
      <p:sp>
        <p:nvSpPr>
          <p:cNvPr id="4" name="Slide Number Placeholder 3"/>
          <p:cNvSpPr>
            <a:spLocks noGrp="1"/>
          </p:cNvSpPr>
          <p:nvPr>
            <p:ph type="sldNum" sz="quarter" idx="10"/>
          </p:nvPr>
        </p:nvSpPr>
        <p:spPr/>
        <p:txBody>
          <a:bodyPr/>
          <a:lstStyle/>
          <a:p>
            <a:fld id="{4F032BF4-1A78-B143-9A9A-8EDEB8675195}" type="slidenum">
              <a:rPr lang="en-US" smtClean="0"/>
              <a:pPr/>
              <a:t>15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5534229"/>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Just in this webinar alone, you can see that the wonderful world of technology is surprisingly already very vast.  For some of us its terribly exciting and for others, well, just terrible!  </a:t>
            </a:r>
          </a:p>
          <a:p>
            <a:endParaRPr lang="en-US" baseline="0" dirty="0" smtClean="0"/>
          </a:p>
          <a:p>
            <a:r>
              <a:rPr lang="en-US" baseline="0" dirty="0" smtClean="0"/>
              <a:t>Let’s just stop for a moment shall we while I hit my NOT-So-FAST button.   Sit up straight in your chair. Close your eyes. Take a deep breath.  Visualize a nice cool breeze as you watch the sunset from your beach chair.  Inhale….Exhale.  And now return to me and your computer.</a:t>
            </a:r>
          </a:p>
          <a:p>
            <a:endParaRPr lang="en-US" baseline="0" dirty="0" smtClean="0"/>
          </a:p>
          <a:p>
            <a:r>
              <a:rPr lang="en-US" baseline="0" dirty="0" smtClean="0"/>
              <a:t>You’re doing great, by the way!</a:t>
            </a:r>
          </a:p>
        </p:txBody>
      </p:sp>
      <p:sp>
        <p:nvSpPr>
          <p:cNvPr id="4" name="Slide Number Placeholder 3"/>
          <p:cNvSpPr>
            <a:spLocks noGrp="1"/>
          </p:cNvSpPr>
          <p:nvPr>
            <p:ph type="sldNum" sz="quarter" idx="10"/>
          </p:nvPr>
        </p:nvSpPr>
        <p:spPr/>
        <p:txBody>
          <a:bodyPr/>
          <a:lstStyle/>
          <a:p>
            <a:fld id="{4F032BF4-1A78-B143-9A9A-8EDEB8675195}" type="slidenum">
              <a:rPr lang="en-US" smtClean="0"/>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4766449"/>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If you feel unsure about all this modern stuff, you are not alone.  That’s the GOOD NEWS!  It tells us that the best place to embrace technology is to start with the basics.  Start slow and easy.  Offer basic technology programs at the library … it will be the support that both your patrons and colleagues will appreciate.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 you develop your programs, make sure to keep in mind who your audience is …  teen programming can move at a much quicker pace than say a program for your community elders.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Younger generations rarely notice the technology their using.  Its not so much as new as simply is a part of their lives. To put that in perspective, I’m a baby boomer, that means I grew up in the 60’s…we only were aware of the programming when we watched our favorite </a:t>
            </a:r>
            <a:r>
              <a:rPr lang="en-US" baseline="0" dirty="0" err="1" smtClean="0"/>
              <a:t>tv</a:t>
            </a:r>
            <a:r>
              <a:rPr lang="en-US" baseline="0" dirty="0" smtClean="0"/>
              <a:t> shows – never gave any thought to the technology or infrastructure that brought those shows into our homes.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Today’s youth perceive technology differently than those of us who grew up in a time before VCRs and Fax machines…  and as such they are using it differently than us.  Something to keep in mind as you strategize on how you teach the basics.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Lengthy e-mails, advertising flyers and clunky websites are out…texting and social networking is in.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F032BF4-1A78-B143-9A9A-8EDEB8675195}"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4766449"/>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Focus on civic engagement, work readiness education and 21</a:t>
            </a:r>
            <a:r>
              <a:rPr lang="en-US" baseline="30000" dirty="0" smtClean="0"/>
              <a:t>st</a:t>
            </a:r>
            <a:r>
              <a:rPr lang="en-US" baseline="0" dirty="0" smtClean="0"/>
              <a:t> Century Skills or youth programs.</a:t>
            </a:r>
          </a:p>
          <a:p>
            <a:endParaRPr lang="en-US" baseline="0" dirty="0" smtClean="0"/>
          </a:p>
          <a:p>
            <a:r>
              <a:rPr lang="en-US" baseline="0" dirty="0" smtClean="0"/>
              <a:t>Technology is a simply tool.  It comes with lots of bells and whistles but effective programming has a reason for being.  It may be about the end result or it might be about the process of getting there.  You decide which is most important.</a:t>
            </a:r>
          </a:p>
          <a:p>
            <a:endParaRPr lang="en-US" baseline="0" dirty="0" smtClean="0"/>
          </a:p>
          <a:p>
            <a:r>
              <a:rPr lang="en-US" baseline="0" dirty="0" smtClean="0"/>
              <a:t>Civic engagement – This means </a:t>
            </a:r>
            <a:r>
              <a:rPr lang="en-US" sz="1200" kern="1200" dirty="0" smtClean="0">
                <a:solidFill>
                  <a:schemeClr val="tx1"/>
                </a:solidFill>
                <a:latin typeface="+mn-lt"/>
                <a:ea typeface="+mn-ea"/>
                <a:cs typeface="+mn-cs"/>
              </a:rPr>
              <a:t>working to make a difference in the civic life of our communities and developing the combination of knowledge, skills, values and motivation to make that difference</a:t>
            </a:r>
            <a:r>
              <a:rPr lang="en-US" sz="1200" kern="1200" baseline="0" dirty="0" smtClean="0">
                <a:solidFill>
                  <a:schemeClr val="tx1"/>
                </a:solidFill>
                <a:latin typeface="+mn-lt"/>
                <a:ea typeface="+mn-ea"/>
                <a:cs typeface="+mn-cs"/>
              </a:rPr>
              <a:t> or like I like to think of it, as creating </a:t>
            </a:r>
            <a:r>
              <a:rPr lang="en-US" sz="1200" i="1" kern="1200" baseline="0" dirty="0" smtClean="0">
                <a:solidFill>
                  <a:schemeClr val="tx1"/>
                </a:solidFill>
                <a:latin typeface="+mn-lt"/>
                <a:ea typeface="+mn-ea"/>
                <a:cs typeface="+mn-cs"/>
              </a:rPr>
              <a:t>Healthy Neighborhoods</a:t>
            </a:r>
            <a:r>
              <a:rPr lang="en-US" sz="1200" kern="1200" baseline="0" dirty="0" smtClean="0">
                <a:solidFill>
                  <a:schemeClr val="tx1"/>
                </a:solidFill>
                <a:latin typeface="+mn-lt"/>
                <a:ea typeface="+mn-ea"/>
                <a:cs typeface="+mn-cs"/>
              </a:rPr>
              <a:t>.  Programs that connect people to healthier lifestyles through the use of today’s media and technology.  </a:t>
            </a:r>
            <a:endParaRPr lang="en-US" baseline="0" dirty="0" smtClean="0"/>
          </a:p>
          <a:p>
            <a:endParaRPr lang="en-US" baseline="0" dirty="0" smtClean="0"/>
          </a:p>
          <a:p>
            <a:r>
              <a:rPr lang="en-US" baseline="0" dirty="0" smtClean="0"/>
              <a:t>Work Readiness education can help to </a:t>
            </a:r>
            <a:r>
              <a:rPr lang="en-US" sz="1200" kern="1200" dirty="0" smtClean="0">
                <a:solidFill>
                  <a:schemeClr val="tx1"/>
                </a:solidFill>
                <a:latin typeface="+mn-lt"/>
                <a:ea typeface="+mn-ea"/>
                <a:cs typeface="+mn-cs"/>
              </a:rPr>
              <a:t>bridge the gap between high school graduation and the work force, and provide tips for success in the early years of their working lives.  This is true for many adults in our communities as well.</a:t>
            </a:r>
            <a:endParaRPr lang="en-US" baseline="0" dirty="0" smtClean="0"/>
          </a:p>
          <a:p>
            <a:endParaRPr lang="en-US" baseline="0" dirty="0" smtClean="0"/>
          </a:p>
          <a:p>
            <a:r>
              <a:rPr lang="en-US" baseline="0" dirty="0" smtClean="0"/>
              <a:t>Youth Programs that build 21</a:t>
            </a:r>
            <a:r>
              <a:rPr lang="en-US" baseline="30000" dirty="0" smtClean="0"/>
              <a:t>st</a:t>
            </a:r>
            <a:r>
              <a:rPr lang="en-US" baseline="0" dirty="0" smtClean="0"/>
              <a:t> century skills is the kind of fundamental programming that is needed in afterschool library programming.  Look at YouMedia in Chicago for an example of how they have established informal, structured and mentored learning in the core of their programs and even their physical set up  of their youth space.</a:t>
            </a:r>
          </a:p>
          <a:p>
            <a:endParaRPr lang="en-US" baseline="0" dirty="0" smtClean="0"/>
          </a:p>
          <a:p>
            <a:r>
              <a:rPr lang="en-US" baseline="0" dirty="0" smtClean="0"/>
              <a:t>I’ll also plug the growing need for STEM education.  STEM – science, technology, engineering and mathematics.  The future requires the knowledge of these areas and we see our country’s youth  falling farther and farther behind the rest of the world.  Fundamental STEM skills are sorely needed in the job market.</a:t>
            </a:r>
          </a:p>
        </p:txBody>
      </p:sp>
      <p:sp>
        <p:nvSpPr>
          <p:cNvPr id="4" name="Slide Number Placeholder 3"/>
          <p:cNvSpPr>
            <a:spLocks noGrp="1"/>
          </p:cNvSpPr>
          <p:nvPr>
            <p:ph type="sldNum" sz="quarter" idx="10"/>
          </p:nvPr>
        </p:nvSpPr>
        <p:spPr/>
        <p:txBody>
          <a:bodyPr/>
          <a:lstStyle/>
          <a:p>
            <a:fld id="{4F032BF4-1A78-B143-9A9A-8EDEB8675195}" type="slidenum">
              <a:rPr lang="en-US" smtClean="0"/>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4766449"/>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take all of this information</a:t>
            </a:r>
            <a:r>
              <a:rPr lang="en-US" baseline="0" dirty="0" smtClean="0"/>
              <a:t> we just learned and see how it can be practically put into action!</a:t>
            </a:r>
            <a:endParaRPr lang="en-US" dirty="0" smtClean="0"/>
          </a:p>
          <a:p>
            <a:endParaRPr lang="en-US" dirty="0" smtClean="0"/>
          </a:p>
          <a:p>
            <a:r>
              <a:rPr lang="en-US" dirty="0" smtClean="0"/>
              <a:t>Mobile Stories – citizen journalists in action</a:t>
            </a:r>
            <a:r>
              <a:rPr lang="en-US" baseline="0" dirty="0" smtClean="0"/>
              <a:t> as a case study of incorporating smart phones into youth programming</a:t>
            </a:r>
          </a:p>
          <a:p>
            <a:endParaRPr lang="en-US" baseline="0" dirty="0" smtClean="0"/>
          </a:p>
          <a:p>
            <a:r>
              <a:rPr lang="en-US" sz="1200" kern="1200" dirty="0" smtClean="0">
                <a:solidFill>
                  <a:schemeClr val="tx1"/>
                </a:solidFill>
                <a:latin typeface="+mn-lt"/>
                <a:ea typeface="+mn-ea"/>
                <a:cs typeface="+mn-cs"/>
              </a:rPr>
              <a:t>Launched</a:t>
            </a:r>
            <a:r>
              <a:rPr lang="en-US" sz="1200" kern="1200" baseline="0" dirty="0" smtClean="0">
                <a:solidFill>
                  <a:schemeClr val="tx1"/>
                </a:solidFill>
                <a:latin typeface="+mn-lt"/>
                <a:ea typeface="+mn-ea"/>
                <a:cs typeface="+mn-cs"/>
              </a:rPr>
              <a:t> earlier this year, Mobile Stories is </a:t>
            </a:r>
            <a:r>
              <a:rPr lang="en-US" sz="1200" kern="1200" dirty="0" smtClean="0">
                <a:solidFill>
                  <a:schemeClr val="tx1"/>
                </a:solidFill>
                <a:latin typeface="+mn-lt"/>
                <a:ea typeface="+mn-ea"/>
                <a:cs typeface="+mn-cs"/>
              </a:rPr>
              <a:t>an afterschool program that uses the popularity of mobile phone technology to connect local youth (ages 9-14 years old) with the extensive resources available at their local library in a format that is both current and easily accessible. The library, in this case San Diego Public Library, recognizes the ubiquity of cell phone technology; the need for under-represented teens to express their voices regarding news and events in their neighborhoods; and </a:t>
            </a:r>
            <a:r>
              <a:rPr lang="en-US" sz="1200" kern="1200" dirty="0" err="1" smtClean="0">
                <a:solidFill>
                  <a:schemeClr val="tx1"/>
                </a:solidFill>
                <a:latin typeface="+mn-lt"/>
                <a:ea typeface="+mn-ea"/>
                <a:cs typeface="+mn-cs"/>
              </a:rPr>
              <a:t>MobileStories</a:t>
            </a:r>
            <a:r>
              <a:rPr lang="en-US" sz="1200" kern="1200" dirty="0" smtClean="0">
                <a:solidFill>
                  <a:schemeClr val="tx1"/>
                </a:solidFill>
                <a:latin typeface="+mn-lt"/>
                <a:ea typeface="+mn-ea"/>
                <a:cs typeface="+mn-cs"/>
              </a:rPr>
              <a:t> potential to connect youth and their interests and needs with the information and resources of the library.</a:t>
            </a:r>
          </a:p>
          <a:p>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main goal - Afterschool Workshops Seek to Increase Community and Library Literacy Using Mobile Technology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First let’s watch one of the cell phone videos that the kids put together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rgbClr val="FF0000"/>
                </a:solidFill>
                <a:latin typeface="+mn-lt"/>
                <a:ea typeface="+mn-ea"/>
                <a:cs typeface="+mn-cs"/>
              </a:rPr>
              <a:t>** VIDEO **  Watch and then return to PowerPoint</a:t>
            </a:r>
            <a:endParaRPr lang="en-US" baseline="0" dirty="0" smtClean="0">
              <a:solidFill>
                <a:srgbClr val="FF0000"/>
              </a:solidFill>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F032BF4-1A78-B143-9A9A-8EDEB8675195}" type="slidenum">
              <a:rPr lang="en-US" smtClean="0"/>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080033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After promo</a:t>
            </a:r>
            <a:r>
              <a:rPr lang="en-US" baseline="0" dirty="0" smtClean="0"/>
              <a:t> video – open this page and pass Patric control</a:t>
            </a:r>
          </a:p>
          <a:p>
            <a:endParaRPr lang="en-US" baseline="0" dirty="0" smtClean="0"/>
          </a:p>
          <a:p>
            <a:r>
              <a:rPr lang="en-US" baseline="0" dirty="0" smtClean="0"/>
              <a:t>What makes a phone smart?</a:t>
            </a:r>
          </a:p>
          <a:p>
            <a:endParaRPr lang="en-US" baseline="0" dirty="0" smtClean="0"/>
          </a:p>
          <a:p>
            <a:r>
              <a:rPr lang="en-US" baseline="0" dirty="0" smtClean="0"/>
              <a:t>Twenty years ago, phones became smart with the introduction of the now forgotten IBM Simon. It was a dramatic shift from a bulky phone that you use to call home from while you where on the road.</a:t>
            </a:r>
          </a:p>
          <a:p>
            <a:endParaRPr lang="en-US" baseline="0" dirty="0" smtClean="0"/>
          </a:p>
          <a:p>
            <a:r>
              <a:rPr lang="en-US" baseline="0" dirty="0" smtClean="0"/>
              <a:t>Smart phones </a:t>
            </a:r>
            <a:r>
              <a:rPr lang="en-US" sz="1200" kern="1200" dirty="0" smtClean="0">
                <a:solidFill>
                  <a:schemeClr val="tx1"/>
                </a:solidFill>
                <a:latin typeface="+mn-lt"/>
                <a:ea typeface="+mn-ea"/>
                <a:cs typeface="+mn-cs"/>
              </a:rPr>
              <a:t>combine the functions of a personal digital assistant (PDA) with a mobile phone</a:t>
            </a:r>
            <a:r>
              <a:rPr lang="en-US" sz="1200" kern="1200" baseline="0" dirty="0" smtClean="0">
                <a:solidFill>
                  <a:schemeClr val="tx1"/>
                </a:solidFill>
                <a:latin typeface="+mn-lt"/>
                <a:ea typeface="+mn-ea"/>
                <a:cs typeface="+mn-cs"/>
              </a:rPr>
              <a:t> and t</a:t>
            </a:r>
            <a:r>
              <a:rPr lang="en-US" sz="1200" kern="1200" dirty="0" smtClean="0">
                <a:solidFill>
                  <a:schemeClr val="tx1"/>
                </a:solidFill>
                <a:latin typeface="+mn-lt"/>
                <a:ea typeface="+mn-ea"/>
                <a:cs typeface="+mn-cs"/>
              </a:rPr>
              <a:t>oday's models also serve </a:t>
            </a:r>
            <a:r>
              <a:rPr lang="en-US" sz="1200" u="none" kern="1200" dirty="0" smtClean="0">
                <a:solidFill>
                  <a:srgbClr val="000000"/>
                </a:solidFill>
                <a:latin typeface="+mn-lt"/>
                <a:ea typeface="+mn-ea"/>
                <a:cs typeface="+mn-cs"/>
              </a:rPr>
              <a:t>as portable media players, web browsers</a:t>
            </a:r>
            <a:r>
              <a:rPr lang="en-US" sz="1200" u="none" kern="1200" baseline="0" dirty="0" smtClean="0">
                <a:solidFill>
                  <a:srgbClr val="000000"/>
                </a:solidFill>
                <a:latin typeface="+mn-lt"/>
                <a:ea typeface="+mn-ea"/>
                <a:cs typeface="+mn-cs"/>
              </a:rPr>
              <a:t>, camera phones and game players with high-resolution touchscreens.</a:t>
            </a:r>
          </a:p>
          <a:p>
            <a:endParaRPr lang="en-US" sz="1200" u="none" kern="1200" baseline="0" dirty="0" smtClean="0">
              <a:solidFill>
                <a:srgbClr val="000000"/>
              </a:solidFill>
              <a:latin typeface="+mn-lt"/>
              <a:ea typeface="+mn-ea"/>
              <a:cs typeface="+mn-cs"/>
            </a:endParaRPr>
          </a:p>
          <a:p>
            <a:r>
              <a:rPr lang="en-US" sz="1200" u="none" kern="1200" baseline="0" dirty="0" smtClean="0">
                <a:solidFill>
                  <a:srgbClr val="000000"/>
                </a:solidFill>
                <a:latin typeface="+mn-lt"/>
                <a:ea typeface="+mn-ea"/>
                <a:cs typeface="+mn-cs"/>
              </a:rPr>
              <a:t>Though we hear a lot about iPhone and Blackberry devices, you might be surprised to learn that Android is </a:t>
            </a:r>
            <a:r>
              <a:rPr lang="en-US" sz="1200" b="0" kern="1200" dirty="0" smtClean="0">
                <a:solidFill>
                  <a:schemeClr val="tx1"/>
                </a:solidFill>
                <a:latin typeface="+mn-lt"/>
                <a:ea typeface="+mn-ea"/>
                <a:cs typeface="+mn-cs"/>
              </a:rPr>
              <a:t>the most common smartphone platform.</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Of course, no one can beat Apple for the sheer number of applications.</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Before we get into the presentation, let me ask a few questions to see who we have participating with us today and how you might already be using smart phones. </a:t>
            </a:r>
            <a:endParaRPr lang="en-US" b="0" baseline="0" dirty="0" smtClean="0"/>
          </a:p>
        </p:txBody>
      </p:sp>
      <p:sp>
        <p:nvSpPr>
          <p:cNvPr id="4" name="Slide Number Placeholder 3"/>
          <p:cNvSpPr>
            <a:spLocks noGrp="1"/>
          </p:cNvSpPr>
          <p:nvPr>
            <p:ph type="sldNum" sz="quarter" idx="10"/>
          </p:nvPr>
        </p:nvSpPr>
        <p:spPr/>
        <p:txBody>
          <a:bodyPr/>
          <a:lstStyle/>
          <a:p>
            <a:fld id="{4F032BF4-1A78-B143-9A9A-8EDEB8675195}"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0634630"/>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stories we tell in our local communities are part of the larger stories happening around the world. Youth at the library are not only highlighting the importance of these stories, but showing the importance of libraries as active parts in the creation and interpretation of these shared histories for the public.”, said Ethan van Thillo, Executive Director, MEDIA ARTS Center San Diego.</a:t>
            </a:r>
            <a:endParaRPr lang="en-US" dirty="0" smtClean="0"/>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affect the project</a:t>
            </a:r>
            <a:r>
              <a:rPr lang="en-US" sz="1200" kern="1200" baseline="0" dirty="0" smtClean="0">
                <a:solidFill>
                  <a:schemeClr val="tx1"/>
                </a:solidFill>
                <a:effectLst/>
                <a:latin typeface="+mn-lt"/>
                <a:ea typeface="+mn-ea"/>
                <a:cs typeface="+mn-cs"/>
              </a:rPr>
              <a:t> of </a:t>
            </a:r>
            <a:r>
              <a:rPr lang="en-US" sz="1200" kern="1200" dirty="0" smtClean="0">
                <a:solidFill>
                  <a:schemeClr val="tx1"/>
                </a:solidFill>
                <a:effectLst/>
                <a:latin typeface="+mn-lt"/>
                <a:ea typeface="+mn-ea"/>
                <a:cs typeface="+mn-cs"/>
              </a:rPr>
              <a:t>Library based teen citizen journalism project</a:t>
            </a:r>
            <a:r>
              <a:rPr lang="en-US" sz="1200" kern="1200" baseline="0" dirty="0" smtClean="0">
                <a:solidFill>
                  <a:schemeClr val="tx1"/>
                </a:solidFill>
                <a:effectLst/>
                <a:latin typeface="+mn-lt"/>
                <a:ea typeface="+mn-ea"/>
                <a:cs typeface="+mn-cs"/>
              </a:rPr>
              <a:t> is </a:t>
            </a:r>
            <a:r>
              <a:rPr lang="en-US" sz="1200" kern="1200" dirty="0" smtClean="0">
                <a:solidFill>
                  <a:schemeClr val="tx1"/>
                </a:solidFill>
                <a:effectLst/>
                <a:latin typeface="+mn-lt"/>
                <a:ea typeface="+mn-ea"/>
                <a:cs typeface="+mn-cs"/>
              </a:rPr>
              <a:t>bringing mobile marketing and programming together in a way that fits the smart phone technology.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First</a:t>
            </a:r>
            <a:r>
              <a:rPr lang="en-US" sz="1200" kern="1200" baseline="0" dirty="0" smtClean="0">
                <a:solidFill>
                  <a:schemeClr val="tx1"/>
                </a:solidFill>
                <a:effectLst/>
                <a:latin typeface="+mn-lt"/>
                <a:ea typeface="+mn-ea"/>
                <a:cs typeface="+mn-cs"/>
              </a:rPr>
              <a:t> we will explore the marketing side of social networks and improving the content delivery for the mobile interface.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032BF4-1A78-B143-9A9A-8EDEB8675195}" type="slidenum">
              <a:rPr lang="en-US" smtClean="0"/>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0800333"/>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how the program was visually and programmatically</a:t>
            </a:r>
            <a:r>
              <a:rPr lang="en-US" baseline="0" dirty="0" smtClean="0"/>
              <a:t> </a:t>
            </a:r>
            <a:r>
              <a:rPr lang="en-US" dirty="0" smtClean="0"/>
              <a:t>designed in terms of something that you could recreate.</a:t>
            </a:r>
          </a:p>
          <a:p>
            <a:endParaRPr lang="en-US" dirty="0" smtClean="0"/>
          </a:p>
          <a:p>
            <a:r>
              <a:rPr lang="en-US" sz="1200" kern="1200" dirty="0" smtClean="0">
                <a:solidFill>
                  <a:schemeClr val="tx1"/>
                </a:solidFill>
                <a:latin typeface="+mn-lt"/>
                <a:ea typeface="+mn-ea"/>
                <a:cs typeface="+mn-cs"/>
              </a:rPr>
              <a:t>Mobile Internet services cannot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simply be reduced forms of traditional services. “It’s not a question of being able to see everything you can find at our website on a small smartphone screen.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Rather, the services must be completely rebuilt so that they fit perfectly the conditions for use of smartphones and tablets.” (</a:t>
            </a:r>
            <a:r>
              <a:rPr lang="en-US" sz="1200" kern="1200" baseline="0" dirty="0" smtClean="0">
                <a:solidFill>
                  <a:schemeClr val="tx1"/>
                </a:solidFill>
                <a:latin typeface="+mn-lt"/>
                <a:ea typeface="+mn-ea"/>
                <a:cs typeface="+mn-cs"/>
              </a:rPr>
              <a:t>Bavarian State Library Deputy Director </a:t>
            </a:r>
            <a:r>
              <a:rPr lang="en-US" sz="1200" kern="1200" dirty="0" smtClean="0">
                <a:solidFill>
                  <a:schemeClr val="tx1"/>
                </a:solidFill>
                <a:latin typeface="+mn-lt"/>
                <a:ea typeface="+mn-ea"/>
                <a:cs typeface="+mn-cs"/>
              </a:rPr>
              <a:t>Dr. Klaus </a:t>
            </a:r>
            <a:r>
              <a:rPr lang="en-US" sz="1200" kern="1200" dirty="0" err="1" smtClean="0">
                <a:solidFill>
                  <a:schemeClr val="tx1"/>
                </a:solidFill>
                <a:latin typeface="+mn-lt"/>
                <a:ea typeface="+mn-ea"/>
                <a:cs typeface="+mn-cs"/>
              </a:rPr>
              <a:t>Ceynowa</a:t>
            </a:r>
            <a:r>
              <a:rPr lang="en-US" sz="1200" kern="1200" baseline="0" dirty="0" smtClean="0">
                <a:solidFill>
                  <a:schemeClr val="tx1"/>
                </a:solidFill>
                <a:latin typeface="+mn-lt"/>
                <a:ea typeface="+mn-ea"/>
                <a:cs typeface="+mn-cs"/>
              </a:rPr>
              <a:t>)</a:t>
            </a:r>
            <a:endParaRPr lang="en-US" dirty="0" smtClean="0"/>
          </a:p>
          <a:p>
            <a:endParaRPr lang="en-US" dirty="0" smtClean="0"/>
          </a:p>
          <a:p>
            <a:r>
              <a:rPr lang="en-US" dirty="0" smtClean="0"/>
              <a:t>In</a:t>
            </a:r>
            <a:r>
              <a:rPr lang="en-US" baseline="0" dirty="0" smtClean="0"/>
              <a:t> this case, t</a:t>
            </a:r>
            <a:r>
              <a:rPr lang="en-US" dirty="0" smtClean="0"/>
              <a:t>he library decided to </a:t>
            </a:r>
            <a:r>
              <a:rPr lang="en-US" baseline="0" dirty="0" smtClean="0"/>
              <a:t>chose to use </a:t>
            </a:r>
            <a:r>
              <a:rPr lang="en-US" baseline="0" dirty="0" err="1" smtClean="0"/>
              <a:t>WordPress</a:t>
            </a:r>
            <a:r>
              <a:rPr lang="en-US" baseline="0" dirty="0" smtClean="0"/>
              <a:t> for this project, which replaces traditional website development with plug in applications.</a:t>
            </a:r>
          </a:p>
          <a:p>
            <a:r>
              <a:rPr lang="en-US" baseline="0" dirty="0" smtClean="0"/>
              <a:t>In addition the library set up user accounts in social networks: Facebook, Twitter, Flickr, and YouTube.</a:t>
            </a:r>
          </a:p>
          <a:p>
            <a:r>
              <a:rPr lang="en-US" baseline="0" dirty="0" smtClean="0"/>
              <a:t>By simply filling in their account information into the </a:t>
            </a:r>
            <a:r>
              <a:rPr lang="en-US" baseline="0" dirty="0" err="1" smtClean="0"/>
              <a:t>WordPress</a:t>
            </a:r>
            <a:r>
              <a:rPr lang="en-US" baseline="0" dirty="0" smtClean="0"/>
              <a:t> app they are able to show off all current activity of all their diverse social networks</a:t>
            </a:r>
          </a:p>
          <a:p>
            <a:endParaRPr lang="en-US" dirty="0"/>
          </a:p>
        </p:txBody>
      </p:sp>
      <p:sp>
        <p:nvSpPr>
          <p:cNvPr id="4" name="Slide Number Placeholder 3"/>
          <p:cNvSpPr>
            <a:spLocks noGrp="1"/>
          </p:cNvSpPr>
          <p:nvPr>
            <p:ph type="sldNum" sz="quarter" idx="10"/>
          </p:nvPr>
        </p:nvSpPr>
        <p:spPr/>
        <p:txBody>
          <a:bodyPr/>
          <a:lstStyle/>
          <a:p>
            <a:fld id="{4F032BF4-1A78-B143-9A9A-8EDEB8675195}" type="slidenum">
              <a:rPr lang="en-US" smtClean="0"/>
              <a:pPr/>
              <a:t>21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0800333"/>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can</a:t>
            </a:r>
            <a:r>
              <a:rPr lang="en-US" baseline="0" dirty="0" smtClean="0"/>
              <a:t> see the relationship between a social network site and how it appears on the </a:t>
            </a:r>
            <a:r>
              <a:rPr lang="en-US" baseline="0" dirty="0" err="1" smtClean="0"/>
              <a:t>wordpress</a:t>
            </a:r>
            <a:r>
              <a:rPr lang="en-US" baseline="0" dirty="0" smtClean="0"/>
              <a:t> webpage &amp; smart phone</a:t>
            </a:r>
          </a:p>
          <a:p>
            <a:r>
              <a:rPr lang="en-US" baseline="0" dirty="0" smtClean="0"/>
              <a:t>We are looking at Flickr, a popular online photo management and sharing application </a:t>
            </a:r>
          </a:p>
          <a:p>
            <a:r>
              <a:rPr lang="en-US" baseline="0" dirty="0" smtClean="0"/>
              <a:t>On the left you see the Flickr Home page and on the right you see how this information is feeding into </a:t>
            </a:r>
            <a:r>
              <a:rPr lang="en-US" baseline="0" dirty="0" err="1" smtClean="0"/>
              <a:t>wordpress</a:t>
            </a:r>
            <a:endParaRPr lang="en-US" baseline="0" dirty="0" smtClean="0"/>
          </a:p>
          <a:p>
            <a:endParaRPr lang="en-US" baseline="0" dirty="0" smtClean="0"/>
          </a:p>
          <a:p>
            <a:r>
              <a:rPr lang="en-US" baseline="0" dirty="0" smtClean="0"/>
              <a:t>Let me skip back one slide so you can see the main page once again</a:t>
            </a:r>
            <a:endParaRPr lang="en-US" dirty="0"/>
          </a:p>
        </p:txBody>
      </p:sp>
      <p:sp>
        <p:nvSpPr>
          <p:cNvPr id="4" name="Slide Number Placeholder 3"/>
          <p:cNvSpPr>
            <a:spLocks noGrp="1"/>
          </p:cNvSpPr>
          <p:nvPr>
            <p:ph type="sldNum" sz="quarter" idx="10"/>
          </p:nvPr>
        </p:nvSpPr>
        <p:spPr/>
        <p:txBody>
          <a:bodyPr/>
          <a:lstStyle/>
          <a:p>
            <a:fld id="{4F032BF4-1A78-B143-9A9A-8EDEB8675195}" type="slidenum">
              <a:rPr lang="en-US" smtClean="0"/>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0800333"/>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thing</a:t>
            </a:r>
            <a:r>
              <a:rPr lang="en-US" baseline="0" dirty="0" smtClean="0"/>
              <a:t> occurs with Facebook and other online social network apps.  A simple way to keep your core website up to date.</a:t>
            </a:r>
          </a:p>
          <a:p>
            <a:endParaRPr lang="en-US" baseline="0" dirty="0" smtClean="0"/>
          </a:p>
          <a:p>
            <a:r>
              <a:rPr lang="en-US" baseline="0" dirty="0" smtClean="0"/>
              <a:t>In the past, you could make a change to your social network app but then you had to also make the same changes to your website.  Not any more!</a:t>
            </a:r>
          </a:p>
          <a:p>
            <a:endParaRPr lang="en-US" baseline="0" dirty="0" smtClean="0"/>
          </a:p>
          <a:p>
            <a:r>
              <a:rPr lang="en-US" baseline="0" dirty="0" smtClean="0"/>
              <a:t>It</a:t>
            </a:r>
            <a:r>
              <a:rPr lang="fr-FR" baseline="0" dirty="0" smtClean="0"/>
              <a:t>’</a:t>
            </a:r>
            <a:r>
              <a:rPr lang="en-US" baseline="0" dirty="0" smtClean="0"/>
              <a:t>s a breeze to keep things current and actively engage your “friends” in real-time.</a:t>
            </a:r>
            <a:endParaRPr lang="en-US" dirty="0"/>
          </a:p>
        </p:txBody>
      </p:sp>
      <p:sp>
        <p:nvSpPr>
          <p:cNvPr id="4" name="Slide Number Placeholder 3"/>
          <p:cNvSpPr>
            <a:spLocks noGrp="1"/>
          </p:cNvSpPr>
          <p:nvPr>
            <p:ph type="sldNum" sz="quarter" idx="10"/>
          </p:nvPr>
        </p:nvSpPr>
        <p:spPr/>
        <p:txBody>
          <a:bodyPr/>
          <a:lstStyle/>
          <a:p>
            <a:fld id="{4F032BF4-1A78-B143-9A9A-8EDEB8675195}" type="slidenum">
              <a:rPr lang="en-US" smtClean="0"/>
              <a:pPr/>
              <a:t>23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0800333"/>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prepped</a:t>
            </a:r>
            <a:r>
              <a:rPr lang="en-US" baseline="0" dirty="0" smtClean="0"/>
              <a:t> a </a:t>
            </a:r>
            <a:r>
              <a:rPr lang="en-US" baseline="0" dirty="0" err="1" smtClean="0"/>
              <a:t>wordpress</a:t>
            </a:r>
            <a:r>
              <a:rPr lang="en-US" baseline="0" dirty="0" smtClean="0"/>
              <a:t> webpage, its time to get into a little programming by having teens in this program use the social networks in an interesting way</a:t>
            </a:r>
            <a:endParaRPr lang="en-US" dirty="0" smtClean="0"/>
          </a:p>
          <a:p>
            <a:endParaRPr lang="en-US" dirty="0" smtClean="0"/>
          </a:p>
          <a:p>
            <a:r>
              <a:rPr lang="en-US" dirty="0" smtClean="0"/>
              <a:t>Here is an example of a</a:t>
            </a:r>
            <a:r>
              <a:rPr lang="en-US" baseline="0" dirty="0" smtClean="0"/>
              <a:t> smart phone </a:t>
            </a:r>
            <a:r>
              <a:rPr lang="en-US" dirty="0" smtClean="0"/>
              <a:t>app and its ease of use.</a:t>
            </a:r>
            <a:r>
              <a:rPr lang="en-US" baseline="0" dirty="0" smtClean="0"/>
              <a:t>  In this case, we are looking at iMovie, a video app.</a:t>
            </a:r>
          </a:p>
          <a:p>
            <a:endParaRPr lang="en-US" baseline="0" dirty="0" smtClean="0"/>
          </a:p>
          <a:p>
            <a:r>
              <a:rPr lang="en-US" baseline="0" dirty="0" smtClean="0"/>
              <a:t>Here the pictures tell the story – follow along…</a:t>
            </a:r>
          </a:p>
          <a:p>
            <a:r>
              <a:rPr lang="en-US" baseline="0" dirty="0" smtClean="0"/>
              <a:t>The app is opened by touching the related icon on the smart phone screen. </a:t>
            </a:r>
          </a:p>
          <a:p>
            <a:r>
              <a:rPr lang="en-US" baseline="0" dirty="0" smtClean="0"/>
              <a:t>Another tap opens up the video interface.  </a:t>
            </a:r>
          </a:p>
          <a:p>
            <a:r>
              <a:rPr lang="en-US" baseline="0" dirty="0" smtClean="0"/>
              <a:t>A third tap allows the user to capture a new video or add a pre-existing video saved on the phone.</a:t>
            </a:r>
          </a:p>
          <a:p>
            <a:r>
              <a:rPr lang="en-US" baseline="0" dirty="0" smtClean="0"/>
              <a:t>Once the interview is captured it may be instantly sent to a number of social networks with a simple tap.</a:t>
            </a:r>
          </a:p>
          <a:p>
            <a:endParaRPr lang="en-US" baseline="0" dirty="0" smtClean="0"/>
          </a:p>
          <a:p>
            <a:r>
              <a:rPr lang="en-US" baseline="0" dirty="0" smtClean="0"/>
              <a:t>Literally you can open an app, record a video and instantly share it in a handful of taps.  As you may have seen on TV, a new generation of Smart Phones are also coming with a glowing Facebook button on the phone itself so that anytime you create something to share, you can have instant access to sharing it immediately.</a:t>
            </a:r>
          </a:p>
          <a:p>
            <a:endParaRPr lang="en-US" baseline="0" dirty="0" smtClean="0"/>
          </a:p>
          <a:p>
            <a:r>
              <a:rPr lang="en-US" baseline="0" dirty="0" smtClean="0"/>
              <a:t>We really are living in the present with today’s technology</a:t>
            </a:r>
            <a:endParaRPr lang="en-US" dirty="0"/>
          </a:p>
        </p:txBody>
      </p:sp>
      <p:sp>
        <p:nvSpPr>
          <p:cNvPr id="4" name="Slide Number Placeholder 3"/>
          <p:cNvSpPr>
            <a:spLocks noGrp="1"/>
          </p:cNvSpPr>
          <p:nvPr>
            <p:ph type="sldNum" sz="quarter" idx="10"/>
          </p:nvPr>
        </p:nvSpPr>
        <p:spPr/>
        <p:txBody>
          <a:bodyPr/>
          <a:lstStyle/>
          <a:p>
            <a:fld id="{4F032BF4-1A78-B143-9A9A-8EDEB8675195}" type="slidenum">
              <a:rPr lang="en-US" smtClean="0"/>
              <a:pPr/>
              <a:t>24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0800333"/>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that you know what the technology looks like, you may be wondering what does this look</a:t>
            </a:r>
            <a:r>
              <a:rPr lang="en-US" baseline="0" dirty="0" smtClean="0"/>
              <a:t> like in use at the library during the youth program.</a:t>
            </a:r>
            <a:endParaRPr lang="en-US" dirty="0" smtClean="0"/>
          </a:p>
          <a:p>
            <a:endParaRPr lang="en-US" dirty="0" smtClean="0"/>
          </a:p>
          <a:p>
            <a:r>
              <a:rPr lang="en-US" dirty="0" smtClean="0"/>
              <a:t>Here</a:t>
            </a:r>
            <a:r>
              <a:rPr lang="en-US" baseline="0" dirty="0" smtClean="0"/>
              <a:t> we see a team working on an interview together.  One boy has a list of interview questions that the students developed earlier, another boy is the interview subject while two boys handled the audio and video capturing.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Mobile Stories starts the students by getting them familiar with the tools of the technology though brief tutorials and informal learning that included a scavenger hunt that had the students seeking to photograph items in the library, record a video of a librarian or another teen at the library, team up with another group via messaging app among other tasks.  Eventually, the students were groomed to report on activities taking place at the library and sharing them with family &amp; friends via the use of the smart phone applications.  The real fun is when they started to communicate with students at the other libraries who were also involved in the project. </a:t>
            </a:r>
            <a:r>
              <a:rPr lang="en-US" sz="1200" kern="1200" baseline="0" dirty="0" smtClean="0">
                <a:solidFill>
                  <a:schemeClr val="tx1"/>
                </a:solidFill>
                <a:effectLst/>
                <a:latin typeface="+mn-lt"/>
                <a:ea typeface="+mn-ea"/>
                <a:cs typeface="+mn-cs"/>
              </a:rPr>
              <a:t>The program took place at 4 libraries on different days of the week but during the same timeframe and utilizing the same curriculum.</a:t>
            </a:r>
            <a:endParaRPr lang="en-US" dirty="0"/>
          </a:p>
        </p:txBody>
      </p:sp>
      <p:sp>
        <p:nvSpPr>
          <p:cNvPr id="4" name="Slide Number Placeholder 3"/>
          <p:cNvSpPr>
            <a:spLocks noGrp="1"/>
          </p:cNvSpPr>
          <p:nvPr>
            <p:ph type="sldNum" sz="quarter" idx="10"/>
          </p:nvPr>
        </p:nvSpPr>
        <p:spPr/>
        <p:txBody>
          <a:bodyPr/>
          <a:lstStyle/>
          <a:p>
            <a:fld id="{4F032BF4-1A78-B143-9A9A-8EDEB8675195}" type="slidenum">
              <a:rPr lang="en-US" smtClean="0"/>
              <a:pPr/>
              <a:t>25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0800333"/>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Security &amp; Storage</a:t>
            </a:r>
          </a:p>
          <a:p>
            <a:endParaRPr lang="en-US" dirty="0" smtClean="0"/>
          </a:p>
          <a:p>
            <a:endParaRPr lang="en-US" dirty="0" smtClean="0"/>
          </a:p>
          <a:p>
            <a:r>
              <a:rPr lang="en-US" dirty="0" smtClean="0"/>
              <a:t>Keeping tabs on your equipment is essential.</a:t>
            </a:r>
          </a:p>
          <a:p>
            <a:endParaRPr lang="en-US" dirty="0" smtClean="0"/>
          </a:p>
          <a:p>
            <a:r>
              <a:rPr lang="en-US" dirty="0" smtClean="0"/>
              <a:t>In</a:t>
            </a:r>
            <a:r>
              <a:rPr lang="en-US" baseline="0" dirty="0" smtClean="0"/>
              <a:t> this program, the phones and accessories were used only during mentored </a:t>
            </a:r>
            <a:r>
              <a:rPr lang="en-US" baseline="0" dirty="0" err="1" smtClean="0"/>
              <a:t>classtime</a:t>
            </a:r>
            <a:r>
              <a:rPr lang="en-US" baseline="0" dirty="0" smtClean="0"/>
              <a:t> and were checked out to students.</a:t>
            </a:r>
          </a:p>
          <a:p>
            <a:endParaRPr lang="en-US" dirty="0" smtClean="0"/>
          </a:p>
          <a:p>
            <a:r>
              <a:rPr lang="en-US" dirty="0" smtClean="0"/>
              <a:t>A custom case was  purchased to hold 10 phones along with all the necessary cords.</a:t>
            </a:r>
          </a:p>
          <a:p>
            <a:endParaRPr lang="en-US" dirty="0" smtClean="0"/>
          </a:p>
          <a:p>
            <a:r>
              <a:rPr lang="en-US" dirty="0" smtClean="0"/>
              <a:t>Each phone was labeled and signed out for onsite use only. And a security tracking software app was installed &amp; activated.</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F032BF4-1A78-B143-9A9A-8EDEB8675195}" type="slidenum">
              <a:rPr lang="en-US" smtClean="0"/>
              <a:pPr/>
              <a:t>26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0800333"/>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its time to GET SMART</a:t>
            </a:r>
            <a:r>
              <a:rPr lang="en-US" baseline="0" dirty="0" smtClean="0"/>
              <a:t> and pull out those phones and use them wisely.</a:t>
            </a:r>
          </a:p>
          <a:p>
            <a:endParaRPr lang="en-US" dirty="0" smtClean="0"/>
          </a:p>
          <a:p>
            <a:r>
              <a:rPr lang="en-US" dirty="0" smtClean="0"/>
              <a:t>Located</a:t>
            </a:r>
            <a:r>
              <a:rPr lang="en-US" baseline="0" dirty="0" smtClean="0"/>
              <a:t> online at </a:t>
            </a:r>
            <a:r>
              <a:rPr lang="en-US" baseline="0" dirty="0" err="1" smtClean="0"/>
              <a:t>InfoPeople</a:t>
            </a:r>
            <a:r>
              <a:rPr lang="en-US" baseline="0" dirty="0" smtClean="0"/>
              <a:t> and at Media Arts Center San Diego, you’ll find the attachments for this webinar, including the PowerPoint you just watched.  Please download the documents for your use.  I’ve put together some resources that I believe will be of use to use whether you are seeking to add to your own knowledge, use as footnotes for grant narratives or to share with your colleagues.  </a:t>
            </a:r>
          </a:p>
          <a:p>
            <a:endParaRPr lang="en-US" baseline="0" dirty="0" smtClean="0"/>
          </a:p>
          <a:p>
            <a:r>
              <a:rPr lang="en-US" baseline="0" dirty="0" smtClean="0"/>
              <a:t>These documents include:</a:t>
            </a:r>
          </a:p>
          <a:p>
            <a:endParaRPr lang="en-US" baseline="0" dirty="0" smtClean="0"/>
          </a:p>
          <a:p>
            <a:pPr marL="171450" indent="-171450">
              <a:buFont typeface="Arial"/>
              <a:buChar char="•"/>
            </a:pPr>
            <a:r>
              <a:rPr lang="en-US" sz="1200" b="0" i="0" kern="1200" dirty="0" smtClean="0">
                <a:solidFill>
                  <a:schemeClr val="tx1"/>
                </a:solidFill>
                <a:latin typeface="+mn-lt"/>
                <a:ea typeface="+mn-ea"/>
                <a:cs typeface="+mn-cs"/>
              </a:rPr>
              <a:t>Pew</a:t>
            </a:r>
            <a:r>
              <a:rPr lang="en-US" sz="1200" b="0" i="0" kern="1200" baseline="0" dirty="0" smtClean="0">
                <a:solidFill>
                  <a:schemeClr val="tx1"/>
                </a:solidFill>
                <a:latin typeface="+mn-lt"/>
                <a:ea typeface="+mn-ea"/>
                <a:cs typeface="+mn-cs"/>
              </a:rPr>
              <a:t> Internet Smart Phone Adoption &amp; Usage</a:t>
            </a:r>
          </a:p>
          <a:p>
            <a:pPr marL="171450" indent="-171450">
              <a:buFont typeface="Arial"/>
              <a:buChar char="•"/>
            </a:pPr>
            <a:r>
              <a:rPr lang="en-US" sz="1200" b="0" i="0" kern="1200" baseline="0" dirty="0" smtClean="0">
                <a:solidFill>
                  <a:schemeClr val="tx1"/>
                </a:solidFill>
                <a:latin typeface="+mn-lt"/>
                <a:ea typeface="+mn-ea"/>
                <a:cs typeface="+mn-cs"/>
              </a:rPr>
              <a:t>Library Technology Conference Mobile Info &amp; Resource list</a:t>
            </a:r>
          </a:p>
          <a:p>
            <a:pPr marL="171450" indent="-171450">
              <a:buFont typeface="Arial"/>
              <a:buChar char="•"/>
            </a:pPr>
            <a:r>
              <a:rPr lang="en-US" sz="1200" b="0" i="0" kern="1200" baseline="0" dirty="0" smtClean="0">
                <a:solidFill>
                  <a:schemeClr val="tx1"/>
                </a:solidFill>
                <a:latin typeface="+mn-lt"/>
                <a:ea typeface="+mn-ea"/>
                <a:cs typeface="+mn-cs"/>
              </a:rPr>
              <a:t>M-Libraries Best Practices Wiki</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kern="1200" dirty="0" smtClean="0">
                <a:solidFill>
                  <a:schemeClr val="tx1"/>
                </a:solidFill>
                <a:effectLst/>
                <a:latin typeface="+mn-lt"/>
                <a:ea typeface="+mn-ea"/>
                <a:cs typeface="+mn-cs"/>
              </a:rPr>
              <a:t>BOOK REVIEW - No Shelf Required: E-Books in Libraries</a:t>
            </a:r>
            <a:endParaRPr lang="en-US" sz="1200" b="0" i="0" kern="1200" baseline="0" dirty="0" smtClean="0">
              <a:solidFill>
                <a:schemeClr val="tx1"/>
              </a:solidFill>
              <a:latin typeface="+mn-lt"/>
              <a:ea typeface="+mn-ea"/>
              <a:cs typeface="+mn-cs"/>
            </a:endParaRPr>
          </a:p>
          <a:p>
            <a:pPr marL="171450" indent="-171450">
              <a:buFont typeface="Arial"/>
              <a:buChar char="•"/>
            </a:pPr>
            <a:r>
              <a:rPr lang="en-US" sz="1200" b="0" i="0" kern="1200" baseline="0" dirty="0" smtClean="0">
                <a:solidFill>
                  <a:schemeClr val="tx1"/>
                </a:solidFill>
                <a:latin typeface="+mn-lt"/>
                <a:ea typeface="+mn-ea"/>
                <a:cs typeface="+mn-cs"/>
              </a:rPr>
              <a:t>40 Cool Ways to Leverage Social Media</a:t>
            </a:r>
          </a:p>
          <a:p>
            <a:pPr marL="171450" indent="-171450">
              <a:buFont typeface="Arial"/>
              <a:buChar char="•"/>
            </a:pPr>
            <a:r>
              <a:rPr lang="en-US" sz="1200" b="0" i="0" kern="1200" baseline="0" dirty="0" smtClean="0">
                <a:solidFill>
                  <a:schemeClr val="tx1"/>
                </a:solidFill>
                <a:latin typeface="+mn-lt"/>
                <a:ea typeface="+mn-ea"/>
                <a:cs typeface="+mn-cs"/>
              </a:rPr>
              <a:t>Top 30 Library iPhone Apps</a:t>
            </a:r>
          </a:p>
          <a:p>
            <a:pPr marL="171450" indent="-171450">
              <a:buFont typeface="Arial"/>
              <a:buChar char="•"/>
            </a:pPr>
            <a:r>
              <a:rPr lang="en-US" sz="1200" b="0" i="0" kern="1200" baseline="0" dirty="0" smtClean="0">
                <a:solidFill>
                  <a:schemeClr val="tx1"/>
                </a:solidFill>
                <a:latin typeface="+mn-lt"/>
                <a:ea typeface="+mn-ea"/>
                <a:cs typeface="+mn-cs"/>
              </a:rPr>
              <a:t>7 Tools to Create a Mobile Library Website</a:t>
            </a:r>
            <a:endParaRPr lang="en-US" i="0" dirty="0"/>
          </a:p>
        </p:txBody>
      </p:sp>
      <p:sp>
        <p:nvSpPr>
          <p:cNvPr id="4" name="Slide Number Placeholder 3"/>
          <p:cNvSpPr>
            <a:spLocks noGrp="1"/>
          </p:cNvSpPr>
          <p:nvPr>
            <p:ph type="sldNum" sz="quarter" idx="10"/>
          </p:nvPr>
        </p:nvSpPr>
        <p:spPr/>
        <p:txBody>
          <a:bodyPr/>
          <a:lstStyle/>
          <a:p>
            <a:fld id="{4F032BF4-1A78-B143-9A9A-8EDEB8675195}" type="slidenum">
              <a:rPr lang="en-US" smtClean="0"/>
              <a:pPr/>
              <a:t>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70444711"/>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forum – Q&amp;A</a:t>
            </a:r>
            <a:endParaRPr lang="en-US" dirty="0"/>
          </a:p>
        </p:txBody>
      </p:sp>
      <p:sp>
        <p:nvSpPr>
          <p:cNvPr id="4" name="Slide Number Placeholder 3"/>
          <p:cNvSpPr>
            <a:spLocks noGrp="1"/>
          </p:cNvSpPr>
          <p:nvPr>
            <p:ph type="sldNum" sz="quarter" idx="10"/>
          </p:nvPr>
        </p:nvSpPr>
        <p:spPr/>
        <p:txBody>
          <a:bodyPr/>
          <a:lstStyle/>
          <a:p>
            <a:fld id="{4F032BF4-1A78-B143-9A9A-8EDEB8675195}" type="slidenum">
              <a:rPr lang="en-US" smtClean="0"/>
              <a:pPr/>
              <a:t>28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3577193"/>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participating.</a:t>
            </a:r>
          </a:p>
          <a:p>
            <a:endParaRPr lang="en-US" dirty="0" smtClean="0"/>
          </a:p>
          <a:p>
            <a:r>
              <a:rPr lang="en-US" dirty="0" smtClean="0"/>
              <a:t>This</a:t>
            </a:r>
            <a:r>
              <a:rPr lang="en-US" baseline="0" dirty="0" smtClean="0"/>
              <a:t> is the first of four webinars being lead by Media Arts Center San Diego.  Please join us …</a:t>
            </a:r>
            <a:endParaRPr lang="en-US" dirty="0"/>
          </a:p>
        </p:txBody>
      </p:sp>
      <p:sp>
        <p:nvSpPr>
          <p:cNvPr id="4" name="Slide Number Placeholder 3"/>
          <p:cNvSpPr>
            <a:spLocks noGrp="1"/>
          </p:cNvSpPr>
          <p:nvPr>
            <p:ph type="sldNum" sz="quarter" idx="10"/>
          </p:nvPr>
        </p:nvSpPr>
        <p:spPr/>
        <p:txBody>
          <a:bodyPr/>
          <a:lstStyle/>
          <a:p>
            <a:fld id="{4F032BF4-1A78-B143-9A9A-8EDEB8675195}" type="slidenum">
              <a:rPr lang="en-US" smtClean="0"/>
              <a:pPr/>
              <a:t>29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8563307"/>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Hand’s Up: How many participants are using smart phones already?</a:t>
            </a:r>
          </a:p>
          <a:p>
            <a:pPr marL="171450" indent="-171450">
              <a:buFontTx/>
              <a:buChar char="•"/>
            </a:pPr>
            <a:r>
              <a:rPr lang="en-US" sz="1200" kern="1200" dirty="0" smtClean="0">
                <a:solidFill>
                  <a:schemeClr val="tx1"/>
                </a:solidFill>
                <a:effectLst/>
                <a:latin typeface="+mn-lt"/>
                <a:ea typeface="+mn-ea"/>
                <a:cs typeface="+mn-cs"/>
              </a:rPr>
              <a:t>Survey: How are you using them at the library?</a:t>
            </a:r>
          </a:p>
          <a:p>
            <a:pPr marL="171450" indent="-171450">
              <a:buFontTx/>
              <a:buChar char="•"/>
            </a:pPr>
            <a:endParaRPr lang="en-US" sz="1200" kern="1200" dirty="0" smtClean="0">
              <a:solidFill>
                <a:schemeClr val="tx1"/>
              </a:solidFill>
              <a:effectLst/>
              <a:latin typeface="+mn-lt"/>
              <a:ea typeface="+mn-ea"/>
              <a:cs typeface="+mn-cs"/>
            </a:endParaRPr>
          </a:p>
          <a:p>
            <a:pPr marL="0" indent="0">
              <a:buFontTx/>
              <a:buNone/>
            </a:pPr>
            <a:r>
              <a:rPr lang="en-US" sz="1200" kern="1200" dirty="0" smtClean="0">
                <a:solidFill>
                  <a:schemeClr val="tx1"/>
                </a:solidFill>
                <a:latin typeface="+mn-lt"/>
                <a:ea typeface="+mn-ea"/>
                <a:cs typeface="+mn-cs"/>
              </a:rPr>
              <a:t>Across the globe libraries are taking note of this</a:t>
            </a:r>
            <a:r>
              <a:rPr lang="en-US" sz="1200" kern="1200" baseline="0" dirty="0" smtClean="0">
                <a:solidFill>
                  <a:schemeClr val="tx1"/>
                </a:solidFill>
                <a:latin typeface="+mn-lt"/>
                <a:ea typeface="+mn-ea"/>
                <a:cs typeface="+mn-cs"/>
              </a:rPr>
              <a:t> new sweeping revolution of mobile net access.  One that looks to trump the advent of the Internet itself.   In Europe, the Bavarian State Library Deputy Director </a:t>
            </a:r>
            <a:r>
              <a:rPr lang="en-US" sz="1200" kern="1200" dirty="0" smtClean="0">
                <a:solidFill>
                  <a:schemeClr val="tx1"/>
                </a:solidFill>
                <a:latin typeface="+mn-lt"/>
                <a:ea typeface="+mn-ea"/>
                <a:cs typeface="+mn-cs"/>
              </a:rPr>
              <a:t>Dr. Klaus </a:t>
            </a:r>
            <a:r>
              <a:rPr lang="en-US" sz="1200" kern="1200" dirty="0" err="1" smtClean="0">
                <a:solidFill>
                  <a:schemeClr val="tx1"/>
                </a:solidFill>
                <a:latin typeface="+mn-lt"/>
                <a:ea typeface="+mn-ea"/>
                <a:cs typeface="+mn-cs"/>
              </a:rPr>
              <a:t>Ceynowa</a:t>
            </a:r>
            <a:r>
              <a:rPr lang="en-US" sz="1200" kern="1200" baseline="0" dirty="0" smtClean="0">
                <a:solidFill>
                  <a:schemeClr val="tx1"/>
                </a:solidFill>
                <a:latin typeface="+mn-lt"/>
                <a:ea typeface="+mn-ea"/>
                <a:cs typeface="+mn-cs"/>
              </a:rPr>
              <a:t> reported this Summer that </a:t>
            </a:r>
            <a:r>
              <a:rPr lang="en-US" sz="1200" kern="1200" dirty="0" smtClean="0">
                <a:solidFill>
                  <a:schemeClr val="tx1"/>
                </a:solidFill>
                <a:latin typeface="+mn-lt"/>
                <a:ea typeface="+mn-ea"/>
                <a:cs typeface="+mn-cs"/>
              </a:rPr>
              <a:t>“We can’t afford any longer not to offer services for the mobile Internet.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All relevant trend forecasts say that no later than 2012, the primary access to the Internet will no longer be through stationary PCs or laptops but mainly through smartphones or tablet PCs. And the proportion of those who use the Internet exclusively in mobile form is increasing more and more. In Egypt, it’s already 70 per cent of Internet users.”</a:t>
            </a:r>
          </a:p>
          <a:p>
            <a:pPr marL="0" indent="0">
              <a:buFontTx/>
              <a:buNone/>
            </a:pPr>
            <a:endParaRPr lang="en-US" sz="1200" kern="1200" dirty="0" smtClean="0">
              <a:solidFill>
                <a:schemeClr val="tx1"/>
              </a:solidFill>
              <a:effectLst/>
              <a:latin typeface="+mn-lt"/>
              <a:ea typeface="+mn-ea"/>
              <a:cs typeface="+mn-cs"/>
            </a:endParaRPr>
          </a:p>
          <a:p>
            <a:pPr marL="0" indent="0">
              <a:buFontTx/>
              <a:buNone/>
            </a:pPr>
            <a:r>
              <a:rPr lang="en-US" sz="1200" kern="1200" dirty="0" smtClean="0">
                <a:solidFill>
                  <a:schemeClr val="tx1"/>
                </a:solidFill>
                <a:effectLst/>
                <a:latin typeface="+mn-lt"/>
                <a:ea typeface="+mn-ea"/>
                <a:cs typeface="+mn-cs"/>
              </a:rPr>
              <a:t>The speed</a:t>
            </a:r>
            <a:r>
              <a:rPr lang="en-US" sz="1200" kern="1200" baseline="0" dirty="0" smtClean="0">
                <a:solidFill>
                  <a:schemeClr val="tx1"/>
                </a:solidFill>
                <a:effectLst/>
                <a:latin typeface="+mn-lt"/>
                <a:ea typeface="+mn-ea"/>
                <a:cs typeface="+mn-cs"/>
              </a:rPr>
              <a:t> of technology shows no signs of slowing.</a:t>
            </a:r>
          </a:p>
          <a:p>
            <a:pPr marL="0" indent="0">
              <a:buFontTx/>
              <a:buNone/>
            </a:pPr>
            <a:endParaRPr lang="en-US" sz="1200" kern="1200" baseline="0" dirty="0" smtClean="0">
              <a:solidFill>
                <a:schemeClr val="tx1"/>
              </a:solidFill>
              <a:effectLst/>
              <a:latin typeface="+mn-lt"/>
              <a:ea typeface="+mn-ea"/>
              <a:cs typeface="+mn-cs"/>
            </a:endParaRPr>
          </a:p>
          <a:p>
            <a:pPr marL="0" indent="0">
              <a:buFontTx/>
              <a:buNone/>
            </a:pPr>
            <a:r>
              <a:rPr lang="en-US" sz="1200" kern="1200" baseline="0" dirty="0" smtClean="0">
                <a:solidFill>
                  <a:schemeClr val="tx1"/>
                </a:solidFill>
                <a:effectLst/>
                <a:latin typeface="+mn-lt"/>
                <a:ea typeface="+mn-ea"/>
                <a:cs typeface="+mn-cs"/>
              </a:rPr>
              <a:t>Dr. </a:t>
            </a:r>
            <a:r>
              <a:rPr lang="en-US" sz="1200" kern="1200" baseline="0" dirty="0" err="1" smtClean="0">
                <a:solidFill>
                  <a:schemeClr val="tx1"/>
                </a:solidFill>
                <a:effectLst/>
                <a:latin typeface="+mn-lt"/>
                <a:ea typeface="+mn-ea"/>
                <a:cs typeface="+mn-cs"/>
              </a:rPr>
              <a:t>Ceynowa</a:t>
            </a:r>
            <a:r>
              <a:rPr lang="en-US" sz="1200" kern="1200" baseline="0" dirty="0" smtClean="0">
                <a:solidFill>
                  <a:schemeClr val="tx1"/>
                </a:solidFill>
                <a:effectLst/>
                <a:latin typeface="+mn-lt"/>
                <a:ea typeface="+mn-ea"/>
                <a:cs typeface="+mn-cs"/>
              </a:rPr>
              <a:t> also predicted the near future by saying “</a:t>
            </a:r>
            <a:r>
              <a:rPr lang="en-US" sz="1200" kern="1200" dirty="0" smtClean="0">
                <a:solidFill>
                  <a:schemeClr val="tx1"/>
                </a:solidFill>
                <a:latin typeface="+mn-lt"/>
                <a:ea typeface="+mn-ea"/>
                <a:cs typeface="+mn-cs"/>
              </a:rPr>
              <a:t>“We’re moving step for step into a new situation. In three to five years you’ll be able to say: What isn’t in the mobile Web, doesn’t exist in principle for many younger users.” </a:t>
            </a:r>
          </a:p>
          <a:p>
            <a:pPr marL="0" indent="0">
              <a:buFontTx/>
              <a:buNone/>
            </a:pPr>
            <a:endParaRPr lang="en-US" sz="1200" kern="1200" dirty="0" smtClean="0">
              <a:solidFill>
                <a:schemeClr val="tx1"/>
              </a:solidFill>
              <a:effectLst/>
              <a:latin typeface="+mn-lt"/>
              <a:ea typeface="+mn-ea"/>
              <a:cs typeface="+mn-cs"/>
            </a:endParaRPr>
          </a:p>
          <a:p>
            <a:pPr marL="0" indent="0">
              <a:buFontTx/>
              <a:buNone/>
            </a:pPr>
            <a:r>
              <a:rPr lang="en-US" sz="1200" kern="1200" dirty="0" smtClean="0">
                <a:solidFill>
                  <a:schemeClr val="tx1"/>
                </a:solidFill>
                <a:effectLst/>
                <a:latin typeface="+mn-lt"/>
                <a:ea typeface="+mn-ea"/>
                <a:cs typeface="+mn-cs"/>
              </a:rPr>
              <a:t>Results</a:t>
            </a:r>
            <a:r>
              <a:rPr lang="en-US" sz="1200" kern="1200" baseline="0" dirty="0" smtClean="0">
                <a:solidFill>
                  <a:schemeClr val="tx1"/>
                </a:solidFill>
                <a:effectLst/>
                <a:latin typeface="+mn-lt"/>
                <a:ea typeface="+mn-ea"/>
                <a:cs typeface="+mn-cs"/>
              </a:rPr>
              <a:t> of the first ?</a:t>
            </a:r>
          </a:p>
          <a:p>
            <a:pPr marL="0" indent="0">
              <a:buFontTx/>
              <a:buNone/>
            </a:pPr>
            <a:endParaRPr lang="en-US" sz="1200" kern="1200" baseline="0" dirty="0" smtClean="0">
              <a:solidFill>
                <a:schemeClr val="tx1"/>
              </a:solidFill>
              <a:effectLst/>
              <a:latin typeface="+mn-lt"/>
              <a:ea typeface="+mn-ea"/>
              <a:cs typeface="+mn-cs"/>
            </a:endParaRPr>
          </a:p>
          <a:p>
            <a:pPr marL="0" indent="0">
              <a:buFontTx/>
              <a:buNone/>
            </a:pPr>
            <a:r>
              <a:rPr lang="en-US" sz="1200" kern="1200" baseline="0" dirty="0" smtClean="0">
                <a:solidFill>
                  <a:schemeClr val="tx1"/>
                </a:solidFill>
                <a:effectLst/>
                <a:latin typeface="+mn-lt"/>
                <a:ea typeface="+mn-ea"/>
                <a:cs typeface="+mn-cs"/>
              </a:rPr>
              <a:t>Now ask 2</a:t>
            </a:r>
            <a:r>
              <a:rPr lang="en-US" sz="1200" kern="1200" baseline="30000" dirty="0" smtClean="0">
                <a:solidFill>
                  <a:schemeClr val="tx1"/>
                </a:solidFill>
                <a:effectLst/>
                <a:latin typeface="+mn-lt"/>
                <a:ea typeface="+mn-ea"/>
                <a:cs typeface="+mn-cs"/>
              </a:rPr>
              <a:t>nd</a:t>
            </a:r>
            <a:r>
              <a:rPr lang="en-US" sz="1200" kern="1200" baseline="0" dirty="0" smtClean="0">
                <a:solidFill>
                  <a:schemeClr val="tx1"/>
                </a:solidFill>
                <a:effectLst/>
                <a:latin typeface="+mn-lt"/>
                <a:ea typeface="+mn-ea"/>
                <a:cs typeface="+mn-cs"/>
              </a:rPr>
              <a:t> question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032BF4-1A78-B143-9A9A-8EDEB8675195}"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0634630"/>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Survey: What phones/OS are you using?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Next question.</a:t>
            </a:r>
          </a:p>
          <a:p>
            <a:r>
              <a:rPr lang="en-US" baseline="0" dirty="0" smtClean="0"/>
              <a:t>What operating system are you using?  This may be different that they type of phone you have but to simplify things, if you are unsure click on the OS or phone name that you see that you recognize.</a:t>
            </a:r>
          </a:p>
          <a:p>
            <a:endParaRPr lang="en-US" baseline="0" dirty="0" smtClean="0"/>
          </a:p>
          <a:p>
            <a:r>
              <a:rPr lang="en-US" baseline="0" dirty="0" smtClean="0"/>
              <a:t>OS and phone brands are not always the same because some companies license their operating system to other companies  </a:t>
            </a:r>
            <a:r>
              <a:rPr lang="en-US" sz="1200" kern="1200" baseline="0" dirty="0" smtClean="0">
                <a:solidFill>
                  <a:schemeClr val="tx1"/>
                </a:solidFill>
                <a:latin typeface="+mn-lt"/>
                <a:ea typeface="+mn-ea"/>
                <a:cs typeface="+mn-cs"/>
              </a:rPr>
              <a:t>For example, Google and Microsoft are licensed to many manufacturers while Apple, Nokia &amp; Rim keep their operating systems in house – only for their phones.  There is no one universal platform, which sometimes complicates things for us end-users because apps and features aren’t always available for our phones.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two important things that I want you to be aware of is that there is a difference between phones and OS  as well as what the public is embracing. Take a look at the graphic to see the latest trends.  The Android wins.  </a:t>
            </a:r>
            <a:endParaRPr lang="en-US" baseline="0" dirty="0" smtClean="0"/>
          </a:p>
          <a:p>
            <a:endParaRPr lang="en-US" baseline="0" dirty="0" smtClean="0"/>
          </a:p>
          <a:p>
            <a:r>
              <a:rPr lang="en-US" baseline="0" dirty="0" smtClean="0"/>
              <a:t>And results of our poll show…</a:t>
            </a:r>
          </a:p>
        </p:txBody>
      </p:sp>
      <p:sp>
        <p:nvSpPr>
          <p:cNvPr id="4" name="Slide Number Placeholder 3"/>
          <p:cNvSpPr>
            <a:spLocks noGrp="1"/>
          </p:cNvSpPr>
          <p:nvPr>
            <p:ph type="sldNum" sz="quarter" idx="10"/>
          </p:nvPr>
        </p:nvSpPr>
        <p:spPr/>
        <p:txBody>
          <a:bodyPr/>
          <a:lstStyle/>
          <a:p>
            <a:fld id="{4F032BF4-1A78-B143-9A9A-8EDEB8675195}"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0634630"/>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latin typeface="+mn-lt"/>
                <a:ea typeface="+mn-ea"/>
                <a:cs typeface="+mn-cs"/>
              </a:rPr>
              <a:t>Who has them?</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Let me bring some</a:t>
            </a:r>
            <a:r>
              <a:rPr lang="en-US" sz="1200" b="0" kern="1200" baseline="0" dirty="0" smtClean="0">
                <a:solidFill>
                  <a:schemeClr val="tx1"/>
                </a:solidFill>
                <a:latin typeface="+mn-lt"/>
                <a:ea typeface="+mn-ea"/>
                <a:cs typeface="+mn-cs"/>
              </a:rPr>
              <a:t> stats back home to a personal level.</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[Read the above bubbles]</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Industry reports</a:t>
            </a:r>
            <a:r>
              <a:rPr lang="en-US" sz="1200" b="0" kern="1200" baseline="0" dirty="0" smtClean="0">
                <a:solidFill>
                  <a:schemeClr val="tx1"/>
                </a:solidFill>
                <a:latin typeface="+mn-lt"/>
                <a:ea typeface="+mn-ea"/>
                <a:cs typeface="+mn-cs"/>
              </a:rPr>
              <a:t> from </a:t>
            </a:r>
            <a:r>
              <a:rPr lang="en-US" sz="1200" b="0" i="1" kern="1200" baseline="0" dirty="0" err="1" smtClean="0">
                <a:solidFill>
                  <a:schemeClr val="tx1"/>
                </a:solidFill>
                <a:latin typeface="+mn-lt"/>
                <a:ea typeface="+mn-ea"/>
                <a:cs typeface="+mn-cs"/>
              </a:rPr>
              <a:t>Olswang</a:t>
            </a:r>
            <a:r>
              <a:rPr lang="en-US" sz="1200" b="0" i="1" kern="1200" baseline="0" dirty="0" smtClean="0">
                <a:solidFill>
                  <a:schemeClr val="tx1"/>
                </a:solidFill>
                <a:latin typeface="+mn-lt"/>
                <a:ea typeface="+mn-ea"/>
                <a:cs typeface="+mn-cs"/>
              </a:rPr>
              <a:t> and Berg Insight </a:t>
            </a:r>
            <a:r>
              <a:rPr lang="en-US" sz="1200" b="0" kern="1200" baseline="0" dirty="0" smtClean="0">
                <a:solidFill>
                  <a:schemeClr val="tx1"/>
                </a:solidFill>
                <a:latin typeface="+mn-lt"/>
                <a:ea typeface="+mn-ea"/>
                <a:cs typeface="+mn-cs"/>
              </a:rPr>
              <a:t>indicate that </a:t>
            </a:r>
            <a:r>
              <a:rPr lang="en-US" sz="1200" kern="1200" dirty="0" smtClean="0">
                <a:solidFill>
                  <a:schemeClr val="tx1"/>
                </a:solidFill>
                <a:latin typeface="+mn-lt"/>
                <a:ea typeface="+mn-ea"/>
                <a:cs typeface="+mn-cs"/>
              </a:rPr>
              <a:t>the rate of smartphone adoption is accelerating</a:t>
            </a:r>
            <a:r>
              <a:rPr lang="en-US" sz="1200" kern="1200" baseline="0" dirty="0" smtClean="0">
                <a:solidFill>
                  <a:schemeClr val="tx1"/>
                </a:solidFill>
                <a:latin typeface="+mn-lt"/>
                <a:ea typeface="+mn-ea"/>
                <a:cs typeface="+mn-cs"/>
              </a:rPr>
              <a:t> – in the one year period of 2009 to 2010 </a:t>
            </a:r>
            <a:r>
              <a:rPr lang="en-US" sz="1200" kern="1200" dirty="0" smtClean="0">
                <a:solidFill>
                  <a:schemeClr val="tx1"/>
                </a:solidFill>
                <a:latin typeface="+mn-lt"/>
                <a:ea typeface="+mn-ea"/>
                <a:cs typeface="+mn-cs"/>
              </a:rPr>
              <a:t>smartphone shipments increased 74%</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According to the </a:t>
            </a:r>
            <a:r>
              <a:rPr lang="en-US" sz="1200" b="0" i="1" kern="1200" dirty="0" smtClean="0">
                <a:solidFill>
                  <a:schemeClr val="tx1"/>
                </a:solidFill>
                <a:latin typeface="+mn-lt"/>
                <a:ea typeface="+mn-ea"/>
                <a:cs typeface="+mn-cs"/>
              </a:rPr>
              <a:t>Pew</a:t>
            </a:r>
            <a:r>
              <a:rPr lang="en-US" sz="1200" b="0" i="1" kern="1200" baseline="0" dirty="0" smtClean="0">
                <a:solidFill>
                  <a:schemeClr val="tx1"/>
                </a:solidFill>
                <a:latin typeface="+mn-lt"/>
                <a:ea typeface="+mn-ea"/>
                <a:cs typeface="+mn-cs"/>
              </a:rPr>
              <a:t> Internet and American Life Project </a:t>
            </a:r>
            <a:r>
              <a:rPr lang="en-US" sz="1200" b="0" kern="1200" baseline="0" dirty="0" smtClean="0">
                <a:solidFill>
                  <a:schemeClr val="tx1"/>
                </a:solidFill>
                <a:latin typeface="+mn-lt"/>
                <a:ea typeface="+mn-ea"/>
                <a:cs typeface="+mn-cs"/>
              </a:rPr>
              <a:t>report that came out in July, </a:t>
            </a:r>
            <a:r>
              <a:rPr lang="en-US" sz="1200" b="0" kern="1200" dirty="0" smtClean="0">
                <a:solidFill>
                  <a:schemeClr val="tx1"/>
                </a:solidFill>
                <a:latin typeface="+mn-lt"/>
                <a:ea typeface="+mn-ea"/>
                <a:cs typeface="+mn-cs"/>
              </a:rPr>
              <a:t>Smartphone adoption is highest among the affluent and well-educated, the (relatively) young, and non-whites. </a:t>
            </a:r>
            <a:r>
              <a:rPr lang="en-US" sz="1200" kern="1200" dirty="0" smtClean="0">
                <a:solidFill>
                  <a:schemeClr val="tx1"/>
                </a:solidFill>
                <a:latin typeface="+mn-lt"/>
                <a:ea typeface="+mn-ea"/>
                <a:cs typeface="+mn-cs"/>
              </a:rPr>
              <a:t>When asked what device they normally use to access the internet, 25% of smartphone owners say that they mostly go online using their phone, rather than with a computer.</a:t>
            </a:r>
          </a:p>
          <a:p>
            <a:endParaRPr lang="en-US" b="0" dirty="0" smtClean="0"/>
          </a:p>
          <a:p>
            <a:r>
              <a:rPr lang="en-US" b="0" dirty="0" smtClean="0"/>
              <a:t>After reading the report, </a:t>
            </a:r>
            <a:r>
              <a:rPr lang="en-US" b="0" i="1" dirty="0" smtClean="0"/>
              <a:t>ALA Tech Source </a:t>
            </a:r>
            <a:r>
              <a:rPr lang="en-US" b="0" dirty="0" smtClean="0"/>
              <a:t>noted: </a:t>
            </a:r>
            <a:r>
              <a:rPr lang="en-US" sz="1200" kern="1200" dirty="0" smtClean="0">
                <a:solidFill>
                  <a:schemeClr val="tx1"/>
                </a:solidFill>
                <a:latin typeface="+mn-lt"/>
                <a:ea typeface="+mn-ea"/>
                <a:cs typeface="+mn-cs"/>
              </a:rPr>
              <a:t>The numbers cited in the Pew Report confirm the trends we are seeing, but the trend that the report revealed that is most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important for libraries is that for some of the population, their phone IS their Internet access.</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This is important to understand to </a:t>
            </a:r>
            <a:r>
              <a:rPr lang="en-US" sz="1200" kern="1200" dirty="0" smtClean="0">
                <a:solidFill>
                  <a:schemeClr val="tx1"/>
                </a:solidFill>
                <a:latin typeface="+mn-lt"/>
                <a:ea typeface="+mn-ea"/>
                <a:cs typeface="+mn-cs"/>
              </a:rPr>
              <a:t>make sure your library web sites are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compatible with mobile devices. Menus, searching, and browsing on your site should be easy to do on a smartphone. We already know that many people only see us through our online presence and now we know fair portion of them are coming to us on their phones.</a:t>
            </a:r>
            <a:endParaRPr lang="en-US" b="0" dirty="0"/>
          </a:p>
        </p:txBody>
      </p:sp>
      <p:sp>
        <p:nvSpPr>
          <p:cNvPr id="4" name="Slide Number Placeholder 3"/>
          <p:cNvSpPr>
            <a:spLocks noGrp="1"/>
          </p:cNvSpPr>
          <p:nvPr>
            <p:ph type="sldNum" sz="quarter" idx="10"/>
          </p:nvPr>
        </p:nvSpPr>
        <p:spPr/>
        <p:txBody>
          <a:bodyPr/>
          <a:lstStyle/>
          <a:p>
            <a:fld id="{4F032BF4-1A78-B143-9A9A-8EDEB8675195}"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0634630"/>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For those of us who worked in the industry before fax machines and personal computers, it may seem that every year we have to learn some new gadget which can be frustrating but with the global society embracing interconnectedness the age of the personal computer in your pocket is here.  Libraries are already finding new ways to incorporate smart phones behind the desk, in programming, and throughout the virtual world of the Internet.</a:t>
            </a:r>
          </a:p>
          <a:p>
            <a:endParaRPr lang="en-US" baseline="0" dirty="0" smtClean="0"/>
          </a:p>
          <a:p>
            <a:r>
              <a:rPr lang="en-US" baseline="0" dirty="0" smtClean="0"/>
              <a:t>Look at this list of how libraries are embracing smart phones already!  WOW there is a lot we can do with them already. I wish I had an entire week to share with you the diverse and fascinating development of how we book lovers are embracing mobile technologies. But with only an hour, I’m going to scratch the surface by briefly focusing on how you can use the smart phone as a marketing tool, how to incorporate the technology into your programming and even explore a program as a case study that did both.</a:t>
            </a:r>
          </a:p>
          <a:p>
            <a:endParaRPr lang="en-US" baseline="0" dirty="0" smtClean="0"/>
          </a:p>
        </p:txBody>
      </p:sp>
      <p:sp>
        <p:nvSpPr>
          <p:cNvPr id="4" name="Slide Number Placeholder 3"/>
          <p:cNvSpPr>
            <a:spLocks noGrp="1"/>
          </p:cNvSpPr>
          <p:nvPr>
            <p:ph type="sldNum" sz="quarter" idx="10"/>
          </p:nvPr>
        </p:nvSpPr>
        <p:spPr/>
        <p:txBody>
          <a:bodyPr/>
          <a:lstStyle/>
          <a:p>
            <a:fld id="{4F032BF4-1A78-B143-9A9A-8EDEB8675195}"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1901548"/>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I’m going to share a lot of information with you over the course of this webinar.  I don’t expect you to understand or retain all of it so sit back and simply go along for the ride with me.  </a:t>
            </a:r>
          </a:p>
          <a:p>
            <a:endParaRPr lang="en-US" baseline="0" dirty="0" smtClean="0"/>
          </a:p>
          <a:p>
            <a:r>
              <a:rPr lang="en-US" baseline="0" dirty="0" smtClean="0"/>
              <a:t>We interact with all of this new technology in a very personal and unique manner so I can assume that we have people here today that see all of this as a brand new concept and we also have others who are here looking for concrete ways to enhance their work.  I’ll try to make this session valuable to everyone at the table, but be forewarned that for someone you, at times, I’ll be talking technobabble but I’ll also do my best to give real world examples to help give context so you are not too overwhelmed. The most complex information in this webinar is up front so hang in there and it will get more practical as we get into the second half of the webinar when we see some of the concepts and apps in action.  </a:t>
            </a:r>
          </a:p>
          <a:p>
            <a:endParaRPr lang="en-US" baseline="0" dirty="0" smtClean="0"/>
          </a:p>
          <a:p>
            <a:r>
              <a:rPr lang="en-US" baseline="0" dirty="0" smtClean="0"/>
              <a:t>My goal is that all of you leave this webinar with an understanding that there are vast opportunities for you to use technology as a tool to connect with others and offer you some advice &amp; resources to take the next steps, no matter what level of comfort and technological use you are currently at.</a:t>
            </a:r>
          </a:p>
          <a:p>
            <a:endParaRPr lang="en-US" baseline="0" dirty="0" smtClean="0"/>
          </a:p>
          <a:p>
            <a:r>
              <a:rPr lang="en-US" baseline="0" dirty="0" smtClean="0"/>
              <a:t>Go ahead and send me your comments as we move along the webinar.  I’ll answer as many of your questions as time allows when we get to the end of the session.</a:t>
            </a:r>
            <a:endParaRPr lang="en-US" dirty="0"/>
          </a:p>
        </p:txBody>
      </p:sp>
      <p:sp>
        <p:nvSpPr>
          <p:cNvPr id="4" name="Slide Number Placeholder 3"/>
          <p:cNvSpPr>
            <a:spLocks noGrp="1"/>
          </p:cNvSpPr>
          <p:nvPr>
            <p:ph type="sldNum" sz="quarter" idx="10"/>
          </p:nvPr>
        </p:nvSpPr>
        <p:spPr/>
        <p:txBody>
          <a:bodyPr/>
          <a:lstStyle/>
          <a:p>
            <a:fld id="{4F032BF4-1A78-B143-9A9A-8EDEB8675195}"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1901548"/>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Making </a:t>
            </a:r>
            <a:r>
              <a:rPr lang="en-US" baseline="0" dirty="0" smtClean="0"/>
              <a:t>your marketing smart – I “LIKE” that!</a:t>
            </a:r>
          </a:p>
          <a:p>
            <a:endParaRPr lang="en-US" baseline="0" dirty="0" smtClean="0"/>
          </a:p>
          <a:p>
            <a:r>
              <a:rPr lang="en-US" sz="1200" kern="1200" dirty="0" smtClean="0">
                <a:solidFill>
                  <a:schemeClr val="tx1"/>
                </a:solidFill>
                <a:effectLst/>
                <a:latin typeface="+mn-lt"/>
                <a:ea typeface="+mn-ea"/>
                <a:cs typeface="+mn-cs"/>
              </a:rPr>
              <a:t>Social networks &amp; apps are</a:t>
            </a:r>
            <a:r>
              <a:rPr lang="en-US" sz="1200" kern="1200" baseline="0" dirty="0" smtClean="0">
                <a:solidFill>
                  <a:schemeClr val="tx1"/>
                </a:solidFill>
                <a:effectLst/>
                <a:latin typeface="+mn-lt"/>
                <a:ea typeface="+mn-ea"/>
                <a:cs typeface="+mn-cs"/>
              </a:rPr>
              <a:t> a great way to</a:t>
            </a:r>
            <a:r>
              <a:rPr lang="en-US" sz="1200" kern="1200" dirty="0" smtClean="0">
                <a:solidFill>
                  <a:schemeClr val="tx1"/>
                </a:solidFill>
                <a:effectLst/>
                <a:latin typeface="+mn-lt"/>
                <a:ea typeface="+mn-ea"/>
                <a:cs typeface="+mn-cs"/>
              </a:rPr>
              <a:t> build community.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Social media is becoming more and more a must for libraries and many libraries are finding that when used properly it can be a great tool to save money and promote library services and collections.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baseline="0" dirty="0" smtClean="0"/>
              <a:t>There are numerous mobile apps you probably are already familiar with like Facebook, Twitter, and YouTube but with each passing day, more and more apps are becoming available including those designed for library websites and by library database vendors.</a:t>
            </a:r>
          </a:p>
          <a:p>
            <a:endParaRPr lang="en-US" baseline="0" dirty="0" smtClean="0"/>
          </a:p>
          <a:p>
            <a:r>
              <a:rPr lang="en-US" baseline="0" dirty="0" smtClean="0"/>
              <a:t>I’m including a great website resource from </a:t>
            </a:r>
            <a:r>
              <a:rPr lang="en-US" i="1" baseline="0" dirty="0" smtClean="0"/>
              <a:t>Accredited Online Colleges </a:t>
            </a:r>
            <a:r>
              <a:rPr lang="en-US" baseline="0" dirty="0" smtClean="0"/>
              <a:t>that offers 40 examples of cool ways college libraries are leveraging social media.  I’ll give you five examples right now.</a:t>
            </a:r>
          </a:p>
          <a:p>
            <a:endParaRPr lang="en-US" baseline="0" dirty="0" smtClean="0"/>
          </a:p>
          <a:p>
            <a:r>
              <a:rPr lang="en-US" baseline="0" dirty="0" smtClean="0"/>
              <a:t>1 - Trivia Tuesday – McCain Library at Agnes Scott College has contests on the library’s blog and Facebook each week, offering prizes to the first correct answer.</a:t>
            </a:r>
          </a:p>
          <a:p>
            <a:r>
              <a:rPr lang="en-US" baseline="0" dirty="0" smtClean="0"/>
              <a:t>2 - Giving the Scoop – Announce breaking news and information before its otherwise available – like a fresh new stack of romance novels that just came in, announced first on Facebook.</a:t>
            </a:r>
          </a:p>
          <a:p>
            <a:r>
              <a:rPr lang="en-US" baseline="0" dirty="0" smtClean="0"/>
              <a:t>3 - Text a Librarian – Middleton Library offers a feature that allows students to text questions to librarians and get an answer any time of day.</a:t>
            </a:r>
          </a:p>
          <a:p>
            <a:r>
              <a:rPr lang="en-US" baseline="0" dirty="0" smtClean="0"/>
              <a:t>4 - Uploading visiting authors and lectures – college libraries have uploaded special talks to Facebook, YouTube and Flickr with quotes, videos and photos respectively.</a:t>
            </a:r>
          </a:p>
          <a:p>
            <a:endParaRPr lang="en-US" baseline="0" dirty="0" smtClean="0"/>
          </a:p>
          <a:p>
            <a:r>
              <a:rPr lang="en-US" baseline="0" dirty="0" smtClean="0"/>
              <a:t>And one of my favorites,</a:t>
            </a:r>
          </a:p>
          <a:p>
            <a:r>
              <a:rPr lang="en-US" baseline="0" dirty="0" smtClean="0"/>
              <a:t>5 - The Library Minute – Arizona State University uses short videos on YouTube to share information about what’s going on at the library </a:t>
            </a:r>
          </a:p>
          <a:p>
            <a:r>
              <a:rPr lang="en-US" baseline="0" dirty="0" smtClean="0"/>
              <a:t>We will see more of this in a bit when we explore today’s case study</a:t>
            </a:r>
          </a:p>
          <a:p>
            <a:r>
              <a:rPr lang="en-US" baseline="0" dirty="0" smtClean="0"/>
              <a:t>Its my favorite because I’ve been training libraries on video use for the internet, especially digital storytelling, for the past five years</a:t>
            </a:r>
          </a:p>
          <a:p>
            <a:endParaRPr lang="en-US" baseline="0" dirty="0" smtClean="0"/>
          </a:p>
        </p:txBody>
      </p:sp>
      <p:sp>
        <p:nvSpPr>
          <p:cNvPr id="4" name="Slide Number Placeholder 3"/>
          <p:cNvSpPr>
            <a:spLocks noGrp="1"/>
          </p:cNvSpPr>
          <p:nvPr>
            <p:ph type="sldNum" sz="quarter" idx="10"/>
          </p:nvPr>
        </p:nvSpPr>
        <p:spPr/>
        <p:txBody>
          <a:bodyPr/>
          <a:lstStyle/>
          <a:p>
            <a:fld id="{4F032BF4-1A78-B143-9A9A-8EDEB8675195}"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5534229"/>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Using QR (Quick Response) codes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Have you seen these and wondered what they are?  QR codes are considered the next step in marketing. </a:t>
            </a:r>
            <a:r>
              <a:rPr lang="en-US" sz="1200" kern="1200" baseline="0" dirty="0" smtClean="0">
                <a:solidFill>
                  <a:schemeClr val="tx1"/>
                </a:solidFill>
                <a:effectLst/>
                <a:latin typeface="+mn-lt"/>
                <a:ea typeface="+mn-ea"/>
                <a:cs typeface="+mn-cs"/>
              </a:rPr>
              <a:t>It</a:t>
            </a:r>
            <a:r>
              <a:rPr lang="fr-FR" sz="1200"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s a two dimensional barcode, </a:t>
            </a:r>
            <a:r>
              <a:rPr lang="en-US" sz="1200" kern="1200" dirty="0" smtClean="0">
                <a:solidFill>
                  <a:schemeClr val="tx1"/>
                </a:solidFill>
                <a:latin typeface="+mn-lt"/>
                <a:ea typeface="+mn-ea"/>
                <a:cs typeface="+mn-cs"/>
              </a:rPr>
              <a:t>much like the barcodes that you see in grocery stories. </a:t>
            </a: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QR code you see here was specifically created for my series of </a:t>
            </a:r>
            <a:r>
              <a:rPr lang="en-US" sz="1200" kern="1200" baseline="0" dirty="0" err="1" smtClean="0">
                <a:solidFill>
                  <a:schemeClr val="tx1"/>
                </a:solidFill>
                <a:effectLst/>
                <a:latin typeface="+mn-lt"/>
                <a:ea typeface="+mn-ea"/>
                <a:cs typeface="+mn-cs"/>
              </a:rPr>
              <a:t>InfoPeople</a:t>
            </a:r>
            <a:r>
              <a:rPr lang="en-US" sz="1200" kern="1200" baseline="0" dirty="0" smtClean="0">
                <a:solidFill>
                  <a:schemeClr val="tx1"/>
                </a:solidFill>
                <a:effectLst/>
                <a:latin typeface="+mn-lt"/>
                <a:ea typeface="+mn-ea"/>
                <a:cs typeface="+mn-cs"/>
              </a:rPr>
              <a:t> webinars and directs you to a URL for more information. </a:t>
            </a:r>
            <a:r>
              <a:rPr lang="en-US" sz="1200" kern="1200" dirty="0" smtClean="0">
                <a:solidFill>
                  <a:schemeClr val="tx1"/>
                </a:solidFill>
                <a:latin typeface="+mn-lt"/>
                <a:ea typeface="+mn-ea"/>
                <a:cs typeface="+mn-cs"/>
              </a:rPr>
              <a:t>QR codes let </a:t>
            </a:r>
            <a:r>
              <a:rPr lang="en-US" sz="1200" kern="1200" baseline="0" dirty="0" smtClean="0">
                <a:solidFill>
                  <a:schemeClr val="tx1"/>
                </a:solidFill>
                <a:latin typeface="+mn-lt"/>
                <a:ea typeface="+mn-ea"/>
                <a:cs typeface="+mn-cs"/>
              </a:rPr>
              <a:t>you jump from printed content to online content .. like a video, a website or helpful information.</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You can create QR codes free online or download an app.  I use the app </a:t>
            </a:r>
            <a:r>
              <a:rPr lang="en-US" sz="1200" kern="1200" baseline="0" dirty="0" err="1" smtClean="0">
                <a:solidFill>
                  <a:schemeClr val="tx1"/>
                </a:solidFill>
                <a:latin typeface="+mn-lt"/>
                <a:ea typeface="+mn-ea"/>
                <a:cs typeface="+mn-cs"/>
              </a:rPr>
              <a:t>Qrafter</a:t>
            </a:r>
            <a:r>
              <a:rPr lang="en-US" sz="1200" kern="1200" baseline="0" dirty="0" smtClean="0">
                <a:solidFill>
                  <a:schemeClr val="tx1"/>
                </a:solidFill>
                <a:latin typeface="+mn-lt"/>
                <a:ea typeface="+mn-ea"/>
                <a:cs typeface="+mn-cs"/>
              </a:rPr>
              <a:t> (with a Q) on my iPhone, for example.   Use </a:t>
            </a:r>
            <a:r>
              <a:rPr lang="en-US" sz="1200" kern="1200" dirty="0" smtClean="0">
                <a:solidFill>
                  <a:schemeClr val="tx1"/>
                </a:solidFill>
                <a:latin typeface="+mn-lt"/>
                <a:ea typeface="+mn-ea"/>
                <a:cs typeface="+mn-cs"/>
              </a:rPr>
              <a:t>QR codes to try to increase customer engagement and encourage users to take that “next step” in marketing and promotions on their own.  These next steps sometimes include signing up for newsletters, routing users to book reviews on the web and rating the</a:t>
            </a:r>
            <a:r>
              <a:rPr lang="en-US" sz="1200" kern="1200" baseline="0" dirty="0" smtClean="0">
                <a:solidFill>
                  <a:schemeClr val="tx1"/>
                </a:solidFill>
                <a:latin typeface="+mn-lt"/>
                <a:ea typeface="+mn-ea"/>
                <a:cs typeface="+mn-cs"/>
              </a:rPr>
              <a:t> library’s</a:t>
            </a:r>
            <a:r>
              <a:rPr lang="en-US" sz="1200" kern="1200" dirty="0" smtClean="0">
                <a:solidFill>
                  <a:schemeClr val="tx1"/>
                </a:solidFill>
                <a:latin typeface="+mn-lt"/>
                <a:ea typeface="+mn-ea"/>
                <a:cs typeface="+mn-cs"/>
              </a:rPr>
              <a:t> customer service.</a:t>
            </a:r>
            <a:r>
              <a:rPr lang="en-US" sz="1200" kern="1200" baseline="0" dirty="0" smtClean="0">
                <a:solidFill>
                  <a:schemeClr val="tx1"/>
                </a:solidFill>
                <a:latin typeface="+mn-lt"/>
                <a:ea typeface="+mn-ea"/>
                <a:cs typeface="+mn-cs"/>
              </a:rPr>
              <a:t>   You can only fit a certain amount of info on a flyer or postcard so the QR code offers an interested user access to MORE information and when used correctly, can also move the user to action. </a:t>
            </a:r>
            <a:r>
              <a:rPr lang="en-US" sz="1200" kern="1200" dirty="0" smtClean="0">
                <a:solidFill>
                  <a:schemeClr val="tx1"/>
                </a:solidFill>
                <a:latin typeface="+mn-lt"/>
                <a:ea typeface="+mn-ea"/>
                <a:cs typeface="+mn-cs"/>
              </a:rPr>
              <a:t>Some libraries offer incentives with</a:t>
            </a:r>
            <a:r>
              <a:rPr lang="en-US" sz="1200" kern="1200" baseline="0" dirty="0" smtClean="0">
                <a:solidFill>
                  <a:schemeClr val="tx1"/>
                </a:solidFill>
                <a:latin typeface="+mn-lt"/>
                <a:ea typeface="+mn-ea"/>
                <a:cs typeface="+mn-cs"/>
              </a:rPr>
              <a:t> their QR Codes like </a:t>
            </a:r>
            <a:r>
              <a:rPr lang="en-US" sz="1200" kern="1200" dirty="0" smtClean="0">
                <a:solidFill>
                  <a:schemeClr val="tx1"/>
                </a:solidFill>
                <a:latin typeface="+mn-lt"/>
                <a:ea typeface="+mn-ea"/>
                <a:cs typeface="+mn-cs"/>
              </a:rPr>
              <a:t>Coupons,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Discount on products</a:t>
            </a:r>
            <a:r>
              <a:rPr lang="en-US" sz="1200" kern="1200" baseline="0" dirty="0" smtClean="0">
                <a:solidFill>
                  <a:schemeClr val="tx1"/>
                </a:solidFill>
                <a:latin typeface="+mn-lt"/>
                <a:ea typeface="+mn-ea"/>
                <a:cs typeface="+mn-cs"/>
              </a:rPr>
              <a:t> or </a:t>
            </a:r>
            <a:r>
              <a:rPr lang="en-US" sz="1200" kern="1200" dirty="0" smtClean="0">
                <a:solidFill>
                  <a:schemeClr val="tx1"/>
                </a:solidFill>
                <a:latin typeface="+mn-lt"/>
                <a:ea typeface="+mn-ea"/>
                <a:cs typeface="+mn-cs"/>
              </a:rPr>
              <a:t>Giveaway items.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These incentives are called “calls to action.” Calls to action allow users to complete a certain action that produces a certain result. Your library might use giveaways or offer access to additional information.</a:t>
            </a:r>
            <a:r>
              <a:rPr lang="en-US"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F032BF4-1A78-B143-9A9A-8EDEB8675195}"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5534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pPr/>
              <a:t>10/12/11</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pPr/>
              <a:t>10/12/11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pPr/>
              <a:t>10/12/11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pPr/>
              <a:t>10/12/11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pPr/>
              <a:t>10/12/11</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pPr/>
              <a:t>10/12/11</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pPr/>
              <a:t>10/12/11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pPr/>
              <a:t>10/12/11</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pPr/>
              <a:t>10/12/11</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pPr/>
              <a:t>10/12/11</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pPr/>
              <a:t>10/12/11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pPr/>
              <a:t>10/12/11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pPr/>
              <a:t>10/12/11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pPr/>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pPr/>
              <a:t>10/12/11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pPr/>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pPr/>
              <a:t>10/12/11</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pPr/>
              <a:t>10/12/11</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pPr/>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pPr/>
              <a:t>10/12/11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pPr/>
              <a:t>10/12/11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pPr/>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pPr/>
              <a:t>10/12/11</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pPr/>
              <a:t>10/12/11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pPr/>
              <a:t>10/12/11</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hyperlink" Target="http://validator.w3.org"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gif"/><Relationship Id="rId4" Type="http://schemas.openxmlformats.org/officeDocument/2006/relationships/image" Target="../media/image19.png"/><Relationship Id="rId5" Type="http://schemas.openxmlformats.org/officeDocument/2006/relationships/hyperlink" Target="http://www.libsuccess.org/index.php?title=M-Libraries"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tiff"/><Relationship Id="rId8" Type="http://schemas.openxmlformats.org/officeDocument/2006/relationships/image" Target="../media/image25.jpeg"/><Relationship Id="rId9"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png"/><Relationship Id="rId5"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39.tiff"/><Relationship Id="rId4" Type="http://schemas.openxmlformats.org/officeDocument/2006/relationships/image" Target="../media/image40.tif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41.tiff"/><Relationship Id="rId4" Type="http://schemas.openxmlformats.org/officeDocument/2006/relationships/image" Target="../media/image42.tif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6" Type="http://schemas.openxmlformats.org/officeDocument/2006/relationships/image" Target="../media/image46.jpeg"/><Relationship Id="rId7" Type="http://schemas.openxmlformats.org/officeDocument/2006/relationships/image" Target="../media/image47.jpeg"/><Relationship Id="rId8" Type="http://schemas.openxmlformats.org/officeDocument/2006/relationships/image" Target="../media/image48.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9.jpe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5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1" y="4624668"/>
            <a:ext cx="8553450" cy="933450"/>
          </a:xfrm>
        </p:spPr>
        <p:txBody>
          <a:bodyPr>
            <a:normAutofit fontScale="90000"/>
          </a:bodyPr>
          <a:lstStyle/>
          <a:p>
            <a:r>
              <a:rPr lang="en-US" dirty="0" smtClean="0"/>
              <a:t>Using Smart Phones</a:t>
            </a:r>
            <a:br>
              <a:rPr lang="en-US" dirty="0" smtClean="0"/>
            </a:br>
            <a:r>
              <a:rPr lang="en-US" dirty="0" smtClean="0"/>
              <a:t>as a Marketing &amp; Programming Tool</a:t>
            </a:r>
            <a:endParaRPr lang="en-US" dirty="0"/>
          </a:p>
        </p:txBody>
      </p:sp>
      <p:sp>
        <p:nvSpPr>
          <p:cNvPr id="3" name="Subtitle 2"/>
          <p:cNvSpPr>
            <a:spLocks noGrp="1"/>
          </p:cNvSpPr>
          <p:nvPr>
            <p:ph type="subTitle" idx="1"/>
          </p:nvPr>
        </p:nvSpPr>
        <p:spPr/>
        <p:txBody>
          <a:bodyPr>
            <a:normAutofit/>
          </a:bodyPr>
          <a:lstStyle/>
          <a:p>
            <a:pPr algn="r"/>
            <a:r>
              <a:rPr lang="en-US" sz="2400" i="1" dirty="0" smtClean="0">
                <a:solidFill>
                  <a:schemeClr val="tx2">
                    <a:lumMod val="50000"/>
                    <a:lumOff val="50000"/>
                  </a:schemeClr>
                </a:solidFill>
              </a:rPr>
              <a:t>The Future is Mobile</a:t>
            </a:r>
            <a:endParaRPr lang="en-US" sz="2400" i="1" dirty="0">
              <a:solidFill>
                <a:schemeClr val="tx2">
                  <a:lumMod val="50000"/>
                  <a:lumOff val="50000"/>
                </a:schemeClr>
              </a:solidFill>
            </a:endParaRPr>
          </a:p>
        </p:txBody>
      </p:sp>
      <p:pic>
        <p:nvPicPr>
          <p:cNvPr id="4" name="Picture 3" descr="boy.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977721" y="2538414"/>
            <a:ext cx="1699057" cy="1699057"/>
          </a:xfrm>
          <a:prstGeom prst="rect">
            <a:avLst/>
          </a:prstGeom>
        </p:spPr>
      </p:pic>
      <p:pic>
        <p:nvPicPr>
          <p:cNvPr id="5" name="Picture 4" descr="library1.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951926" y="391962"/>
            <a:ext cx="1724852" cy="1724852"/>
          </a:xfrm>
          <a:prstGeom prst="rect">
            <a:avLst/>
          </a:prstGeom>
        </p:spPr>
      </p:pic>
      <p:pic>
        <p:nvPicPr>
          <p:cNvPr id="6" name="Picture 5" descr="library2.jp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800600" y="414159"/>
            <a:ext cx="1702655" cy="1702655"/>
          </a:xfrm>
          <a:prstGeom prst="rect">
            <a:avLst/>
          </a:prstGeom>
        </p:spPr>
      </p:pic>
      <p:pic>
        <p:nvPicPr>
          <p:cNvPr id="7" name="Picture 6" descr="library3.jp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800600" y="2534816"/>
            <a:ext cx="1702655" cy="1702655"/>
          </a:xfrm>
          <a:prstGeom prst="rect">
            <a:avLst/>
          </a:prstGeom>
        </p:spPr>
      </p:pic>
      <p:pic>
        <p:nvPicPr>
          <p:cNvPr id="9" name="Picture 8" descr="smartphones.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89615" y="391962"/>
            <a:ext cx="3845509" cy="384550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93579408"/>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Using Smart Phones</a:t>
            </a:r>
            <a:br>
              <a:rPr lang="en-US" sz="2800" dirty="0"/>
            </a:br>
            <a:r>
              <a:rPr lang="en-US" sz="2800" dirty="0"/>
              <a:t>as a Marketing &amp; Programming Tool</a:t>
            </a:r>
          </a:p>
        </p:txBody>
      </p:sp>
      <p:sp>
        <p:nvSpPr>
          <p:cNvPr id="3" name="Content Placeholder 2"/>
          <p:cNvSpPr>
            <a:spLocks noGrp="1"/>
          </p:cNvSpPr>
          <p:nvPr>
            <p:ph idx="1"/>
          </p:nvPr>
        </p:nvSpPr>
        <p:spPr/>
        <p:txBody>
          <a:bodyPr/>
          <a:lstStyle/>
          <a:p>
            <a:r>
              <a:rPr lang="en-US" dirty="0" smtClean="0"/>
              <a:t>MAKING YOUR MARKETING SMART</a:t>
            </a:r>
            <a:endParaRPr lang="en-US" dirty="0"/>
          </a:p>
        </p:txBody>
      </p:sp>
      <p:pic>
        <p:nvPicPr>
          <p:cNvPr id="7" name="Picture 6" descr="qr-code.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646465" y="2478200"/>
            <a:ext cx="3056374" cy="1485398"/>
          </a:xfrm>
          <a:prstGeom prst="rect">
            <a:avLst/>
          </a:prstGeom>
        </p:spPr>
      </p:pic>
      <p:pic>
        <p:nvPicPr>
          <p:cNvPr id="8" name="Picture 7"/>
          <p:cNvPicPr>
            <a:picLocks noChangeAspect="1"/>
          </p:cNvPicPr>
          <p:nvPr/>
        </p:nvPicPr>
        <p:blipFill>
          <a:blip r:embed="rId4"/>
          <a:stretch>
            <a:fillRect/>
          </a:stretch>
        </p:blipFill>
        <p:spPr>
          <a:xfrm>
            <a:off x="681267" y="2478200"/>
            <a:ext cx="4602290" cy="345171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7139706"/>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Using Smart Phones</a:t>
            </a:r>
            <a:br>
              <a:rPr lang="en-US" sz="2800" dirty="0"/>
            </a:br>
            <a:r>
              <a:rPr lang="en-US" sz="2800" dirty="0"/>
              <a:t>as a Marketing &amp; Programming Tool</a:t>
            </a:r>
          </a:p>
        </p:txBody>
      </p:sp>
      <p:pic>
        <p:nvPicPr>
          <p:cNvPr id="10" name="Picture 9"/>
          <p:cNvPicPr>
            <a:picLocks noChangeAspect="1"/>
          </p:cNvPicPr>
          <p:nvPr/>
        </p:nvPicPr>
        <p:blipFill>
          <a:blip r:embed="rId3"/>
          <a:stretch>
            <a:fillRect/>
          </a:stretch>
        </p:blipFill>
        <p:spPr>
          <a:xfrm>
            <a:off x="2844457" y="2145934"/>
            <a:ext cx="5210330" cy="3906522"/>
          </a:xfrm>
          <a:prstGeom prst="rect">
            <a:avLst/>
          </a:prstGeom>
        </p:spPr>
      </p:pic>
      <p:sp>
        <p:nvSpPr>
          <p:cNvPr id="11" name="Content Placeholder 2"/>
          <p:cNvSpPr>
            <a:spLocks noGrp="1"/>
          </p:cNvSpPr>
          <p:nvPr>
            <p:ph idx="1"/>
          </p:nvPr>
        </p:nvSpPr>
        <p:spPr>
          <a:xfrm>
            <a:off x="498474" y="1981200"/>
            <a:ext cx="7556313" cy="4144963"/>
          </a:xfrm>
        </p:spPr>
        <p:txBody>
          <a:bodyPr/>
          <a:lstStyle/>
          <a:p>
            <a:r>
              <a:rPr lang="en-US" dirty="0" smtClean="0"/>
              <a:t>TRIVIA TIME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2473638"/>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Using Smart Phones</a:t>
            </a:r>
            <a:br>
              <a:rPr lang="en-US" sz="2800" dirty="0"/>
            </a:br>
            <a:r>
              <a:rPr lang="en-US" sz="2800" dirty="0"/>
              <a:t>as a Marketing &amp; Programming Tool</a:t>
            </a:r>
          </a:p>
        </p:txBody>
      </p:sp>
      <p:sp>
        <p:nvSpPr>
          <p:cNvPr id="3" name="Content Placeholder 2"/>
          <p:cNvSpPr>
            <a:spLocks noGrp="1"/>
          </p:cNvSpPr>
          <p:nvPr>
            <p:ph idx="1"/>
          </p:nvPr>
        </p:nvSpPr>
        <p:spPr/>
        <p:txBody>
          <a:bodyPr/>
          <a:lstStyle/>
          <a:p>
            <a:r>
              <a:rPr lang="en-US" dirty="0" smtClean="0"/>
              <a:t>MAKING YOUR MARKETING SMART</a:t>
            </a:r>
            <a:endParaRPr lang="en-US" dirty="0"/>
          </a:p>
        </p:txBody>
      </p:sp>
      <p:sp>
        <p:nvSpPr>
          <p:cNvPr id="5" name="TextBox 4"/>
          <p:cNvSpPr txBox="1"/>
          <p:nvPr/>
        </p:nvSpPr>
        <p:spPr>
          <a:xfrm>
            <a:off x="960583" y="4797104"/>
            <a:ext cx="2978729" cy="369332"/>
          </a:xfrm>
          <a:prstGeom prst="rect">
            <a:avLst/>
          </a:prstGeom>
          <a:noFill/>
        </p:spPr>
        <p:txBody>
          <a:bodyPr wrap="square" rtlCol="0">
            <a:spAutoFit/>
          </a:bodyPr>
          <a:lstStyle/>
          <a:p>
            <a:r>
              <a:rPr lang="en-US" dirty="0" smtClean="0"/>
              <a:t>Website Compatibility</a:t>
            </a:r>
            <a:endParaRPr lang="en-US" dirty="0"/>
          </a:p>
        </p:txBody>
      </p:sp>
      <p:pic>
        <p:nvPicPr>
          <p:cNvPr id="6" name="Picture 5" descr="mobile-friendly-websites.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60583" y="2586181"/>
            <a:ext cx="2882130" cy="2254143"/>
          </a:xfrm>
          <a:prstGeom prst="rect">
            <a:avLst/>
          </a:prstGeom>
        </p:spPr>
      </p:pic>
      <p:sp>
        <p:nvSpPr>
          <p:cNvPr id="7" name="TextBox 6"/>
          <p:cNvSpPr txBox="1"/>
          <p:nvPr/>
        </p:nvSpPr>
        <p:spPr>
          <a:xfrm>
            <a:off x="4849091" y="2609271"/>
            <a:ext cx="3648364" cy="3139321"/>
          </a:xfrm>
          <a:prstGeom prst="rect">
            <a:avLst/>
          </a:prstGeom>
          <a:noFill/>
        </p:spPr>
        <p:txBody>
          <a:bodyPr wrap="square" rtlCol="0">
            <a:spAutoFit/>
          </a:bodyPr>
          <a:lstStyle/>
          <a:p>
            <a:r>
              <a:rPr lang="en-US" dirty="0" smtClean="0"/>
              <a:t>No FLASH</a:t>
            </a:r>
          </a:p>
          <a:p>
            <a:endParaRPr lang="en-US" dirty="0"/>
          </a:p>
          <a:p>
            <a:r>
              <a:rPr lang="en-US" dirty="0" smtClean="0"/>
              <a:t>Validate your code @ W3C</a:t>
            </a:r>
          </a:p>
          <a:p>
            <a:r>
              <a:rPr lang="en-US" dirty="0" smtClean="0">
                <a:hlinkClick r:id="rId4"/>
              </a:rPr>
              <a:t>http://validator.w3.org</a:t>
            </a:r>
            <a:endParaRPr lang="en-US" dirty="0" smtClean="0"/>
          </a:p>
          <a:p>
            <a:endParaRPr lang="en-US" dirty="0" smtClean="0"/>
          </a:p>
          <a:p>
            <a:r>
              <a:rPr lang="en-US" dirty="0" smtClean="0"/>
              <a:t>Use </a:t>
            </a:r>
            <a:r>
              <a:rPr lang="en-US" dirty="0" err="1" smtClean="0"/>
              <a:t>vSlow</a:t>
            </a:r>
            <a:r>
              <a:rPr lang="en-US" dirty="0" smtClean="0"/>
              <a:t> and </a:t>
            </a:r>
            <a:r>
              <a:rPr lang="en-US" dirty="0" err="1" smtClean="0"/>
              <a:t>PageSpeed</a:t>
            </a:r>
            <a:r>
              <a:rPr lang="en-US" dirty="0" smtClean="0"/>
              <a:t> tools</a:t>
            </a:r>
          </a:p>
          <a:p>
            <a:r>
              <a:rPr lang="en-US" dirty="0" smtClean="0"/>
              <a:t>To increase speed</a:t>
            </a:r>
          </a:p>
          <a:p>
            <a:endParaRPr lang="en-US" dirty="0"/>
          </a:p>
          <a:p>
            <a:r>
              <a:rPr lang="en-US" dirty="0" smtClean="0"/>
              <a:t>Compress images using </a:t>
            </a:r>
            <a:r>
              <a:rPr lang="en-US" dirty="0" err="1" smtClean="0"/>
              <a:t>Smush.it</a:t>
            </a:r>
            <a:endParaRPr lang="en-US" dirty="0" smtClean="0"/>
          </a:p>
          <a:p>
            <a:r>
              <a:rPr lang="en-US" dirty="0" err="1" smtClean="0"/>
              <a:t>www.smushit.com</a:t>
            </a:r>
            <a:endParaRPr lang="en-US" dirty="0"/>
          </a:p>
          <a:p>
            <a:r>
              <a:rPr lang="en-US" dirty="0" smtClean="0"/>
              <a: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37370389"/>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Using Smart Phones</a:t>
            </a:r>
            <a:br>
              <a:rPr lang="en-US" sz="2800" dirty="0"/>
            </a:br>
            <a:r>
              <a:rPr lang="en-US" sz="2800" dirty="0"/>
              <a:t>as a Marketing &amp; Programming Tool</a:t>
            </a:r>
          </a:p>
        </p:txBody>
      </p:sp>
      <p:sp>
        <p:nvSpPr>
          <p:cNvPr id="3" name="Content Placeholder 2"/>
          <p:cNvSpPr>
            <a:spLocks noGrp="1"/>
          </p:cNvSpPr>
          <p:nvPr>
            <p:ph idx="1"/>
          </p:nvPr>
        </p:nvSpPr>
        <p:spPr/>
        <p:txBody>
          <a:bodyPr/>
          <a:lstStyle/>
          <a:p>
            <a:r>
              <a:rPr lang="en-US" dirty="0" smtClean="0"/>
              <a:t>MAKING YOUR MARKETING SMART</a:t>
            </a:r>
            <a:endParaRPr lang="en-US" dirty="0"/>
          </a:p>
        </p:txBody>
      </p:sp>
      <p:sp>
        <p:nvSpPr>
          <p:cNvPr id="5" name="TextBox 4"/>
          <p:cNvSpPr txBox="1"/>
          <p:nvPr/>
        </p:nvSpPr>
        <p:spPr>
          <a:xfrm>
            <a:off x="1090193" y="3809640"/>
            <a:ext cx="3357417" cy="646331"/>
          </a:xfrm>
          <a:prstGeom prst="rect">
            <a:avLst/>
          </a:prstGeom>
          <a:noFill/>
        </p:spPr>
        <p:txBody>
          <a:bodyPr wrap="square" rtlCol="0">
            <a:spAutoFit/>
          </a:bodyPr>
          <a:lstStyle/>
          <a:p>
            <a:r>
              <a:rPr lang="en-US" dirty="0" smtClean="0"/>
              <a:t>M-Libraries - </a:t>
            </a:r>
          </a:p>
          <a:p>
            <a:r>
              <a:rPr lang="en-US" dirty="0" smtClean="0"/>
              <a:t>Virtual Access to your library</a:t>
            </a:r>
            <a:endParaRPr lang="en-US" dirty="0"/>
          </a:p>
        </p:txBody>
      </p:sp>
      <p:pic>
        <p:nvPicPr>
          <p:cNvPr id="6" name="Picture 5" descr="mlibrary.gif"/>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60583" y="2463898"/>
            <a:ext cx="3569142" cy="1345742"/>
          </a:xfrm>
          <a:prstGeom prst="rect">
            <a:avLst/>
          </a:prstGeom>
        </p:spPr>
      </p:pic>
      <p:sp>
        <p:nvSpPr>
          <p:cNvPr id="4" name="TextBox 3"/>
          <p:cNvSpPr txBox="1"/>
          <p:nvPr/>
        </p:nvSpPr>
        <p:spPr>
          <a:xfrm>
            <a:off x="5918176" y="4771946"/>
            <a:ext cx="3044369" cy="1354217"/>
          </a:xfrm>
          <a:prstGeom prst="rect">
            <a:avLst/>
          </a:prstGeom>
          <a:noFill/>
        </p:spPr>
        <p:txBody>
          <a:bodyPr wrap="square" rtlCol="0">
            <a:spAutoFit/>
          </a:bodyPr>
          <a:lstStyle/>
          <a:p>
            <a:pPr algn="ctr"/>
            <a:endParaRPr lang="en-US" dirty="0">
              <a:solidFill>
                <a:srgbClr val="3366FF"/>
              </a:solidFill>
            </a:endParaRPr>
          </a:p>
          <a:p>
            <a:pPr algn="ctr"/>
            <a:r>
              <a:rPr lang="en-US" sz="1600" dirty="0"/>
              <a:t>NO SHELF REQUIRED</a:t>
            </a:r>
            <a:r>
              <a:rPr lang="en-US" sz="1600" dirty="0" smtClean="0"/>
              <a:t>:</a:t>
            </a:r>
          </a:p>
          <a:p>
            <a:pPr algn="ctr"/>
            <a:r>
              <a:rPr lang="en-US" sz="1600" dirty="0" smtClean="0"/>
              <a:t> </a:t>
            </a:r>
            <a:r>
              <a:rPr lang="en-US" sz="1600" dirty="0"/>
              <a:t>E-BOOKS IN LIBRARIES </a:t>
            </a:r>
            <a:endParaRPr lang="en-US" sz="1600" dirty="0" smtClean="0"/>
          </a:p>
          <a:p>
            <a:pPr algn="ctr"/>
            <a:r>
              <a:rPr lang="en-US" sz="1600" dirty="0" smtClean="0"/>
              <a:t>by </a:t>
            </a:r>
            <a:r>
              <a:rPr lang="en-US" sz="1600" dirty="0"/>
              <a:t>Sue </a:t>
            </a:r>
            <a:r>
              <a:rPr lang="en-US" sz="1600" dirty="0" err="1"/>
              <a:t>Polanka</a:t>
            </a:r>
            <a:endParaRPr lang="en-US" sz="1600" dirty="0"/>
          </a:p>
          <a:p>
            <a:endParaRPr lang="en-US" sz="1600" dirty="0"/>
          </a:p>
        </p:txBody>
      </p:sp>
      <p:pic>
        <p:nvPicPr>
          <p:cNvPr id="8" name="Picture 7"/>
          <p:cNvPicPr>
            <a:picLocks noChangeAspect="1"/>
          </p:cNvPicPr>
          <p:nvPr/>
        </p:nvPicPr>
        <p:blipFill>
          <a:blip r:embed="rId4"/>
          <a:stretch>
            <a:fillRect/>
          </a:stretch>
        </p:blipFill>
        <p:spPr>
          <a:xfrm>
            <a:off x="6106774" y="2018329"/>
            <a:ext cx="2855771" cy="2855771"/>
          </a:xfrm>
          <a:prstGeom prst="rect">
            <a:avLst/>
          </a:prstGeom>
        </p:spPr>
      </p:pic>
      <p:sp>
        <p:nvSpPr>
          <p:cNvPr id="9" name="TextBox 8"/>
          <p:cNvSpPr txBox="1"/>
          <p:nvPr/>
        </p:nvSpPr>
        <p:spPr>
          <a:xfrm>
            <a:off x="1090193" y="4544583"/>
            <a:ext cx="5623615" cy="584776"/>
          </a:xfrm>
          <a:prstGeom prst="rect">
            <a:avLst/>
          </a:prstGeom>
          <a:noFill/>
        </p:spPr>
        <p:txBody>
          <a:bodyPr wrap="square" rtlCol="0">
            <a:spAutoFit/>
          </a:bodyPr>
          <a:lstStyle/>
          <a:p>
            <a:r>
              <a:rPr lang="en-US" sz="1600" dirty="0">
                <a:solidFill>
                  <a:srgbClr val="3366FF"/>
                </a:solidFill>
                <a:hlinkClick r:id="rId5"/>
              </a:rPr>
              <a:t>www.libsuccess.org/index.php?title=M-Libraries</a:t>
            </a:r>
            <a:endParaRPr lang="en-US" sz="1600" dirty="0">
              <a:solidFill>
                <a:srgbClr val="3366FF"/>
              </a:solidFill>
            </a:endParaRPr>
          </a:p>
          <a:p>
            <a:endParaRPr lang="en-US" sz="16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9246101"/>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Using Smart Phones</a:t>
            </a:r>
            <a:br>
              <a:rPr lang="en-US" sz="2800" dirty="0"/>
            </a:br>
            <a:r>
              <a:rPr lang="en-US" sz="2800" dirty="0"/>
              <a:t>as a Marketing &amp; Programming Tool</a:t>
            </a:r>
          </a:p>
        </p:txBody>
      </p:sp>
      <p:sp>
        <p:nvSpPr>
          <p:cNvPr id="3" name="Content Placeholder 2"/>
          <p:cNvSpPr>
            <a:spLocks noGrp="1"/>
          </p:cNvSpPr>
          <p:nvPr>
            <p:ph idx="1"/>
          </p:nvPr>
        </p:nvSpPr>
        <p:spPr/>
        <p:txBody>
          <a:bodyPr/>
          <a:lstStyle/>
          <a:p>
            <a:r>
              <a:rPr lang="en-US" dirty="0" smtClean="0"/>
              <a:t>MAKING YOUR MARKETING SMART</a:t>
            </a:r>
            <a:endParaRPr lang="en-US" dirty="0"/>
          </a:p>
        </p:txBody>
      </p:sp>
      <p:pic>
        <p:nvPicPr>
          <p:cNvPr id="4" name="Picture 3" descr="logo_winksite.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92727" y="2721264"/>
            <a:ext cx="2540000" cy="419100"/>
          </a:xfrm>
          <a:prstGeom prst="rect">
            <a:avLst/>
          </a:prstGeom>
        </p:spPr>
      </p:pic>
      <p:pic>
        <p:nvPicPr>
          <p:cNvPr id="7" name="Picture 6" descr="mof logo.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1627" y="3296805"/>
            <a:ext cx="2451100" cy="749300"/>
          </a:xfrm>
          <a:prstGeom prst="rect">
            <a:avLst/>
          </a:prstGeom>
        </p:spPr>
      </p:pic>
      <p:pic>
        <p:nvPicPr>
          <p:cNvPr id="8" name="Picture 7" descr="zinadoo-logo.jp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0827" y="4091708"/>
            <a:ext cx="2971800" cy="914400"/>
          </a:xfrm>
          <a:prstGeom prst="rect">
            <a:avLst/>
          </a:prstGeom>
        </p:spPr>
      </p:pic>
      <p:pic>
        <p:nvPicPr>
          <p:cNvPr id="9" name="Picture 8" descr="mobi_logo.jp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835625" y="4246763"/>
            <a:ext cx="3219162" cy="971205"/>
          </a:xfrm>
          <a:prstGeom prst="rect">
            <a:avLst/>
          </a:prstGeom>
        </p:spPr>
      </p:pic>
      <p:pic>
        <p:nvPicPr>
          <p:cNvPr id="10" name="Picture 9" descr="wirenode.tiff"/>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221432" y="3315509"/>
            <a:ext cx="2349500" cy="749300"/>
          </a:xfrm>
          <a:prstGeom prst="rect">
            <a:avLst/>
          </a:prstGeom>
        </p:spPr>
      </p:pic>
      <p:pic>
        <p:nvPicPr>
          <p:cNvPr id="11" name="Picture 10" descr="wpress.jpeg"/>
          <p:cNvPicPr>
            <a:picLocks noChangeAspect="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13125" y="4854082"/>
            <a:ext cx="1717385" cy="1066586"/>
          </a:xfrm>
          <a:prstGeom prst="rect">
            <a:avLst/>
          </a:prstGeom>
        </p:spPr>
      </p:pic>
      <p:sp>
        <p:nvSpPr>
          <p:cNvPr id="12" name="TextBox 11"/>
          <p:cNvSpPr txBox="1"/>
          <p:nvPr/>
        </p:nvSpPr>
        <p:spPr>
          <a:xfrm>
            <a:off x="3209638" y="5930065"/>
            <a:ext cx="3001818" cy="369332"/>
          </a:xfrm>
          <a:prstGeom prst="rect">
            <a:avLst/>
          </a:prstGeom>
          <a:noFill/>
        </p:spPr>
        <p:txBody>
          <a:bodyPr wrap="square" rtlCol="0">
            <a:spAutoFit/>
          </a:bodyPr>
          <a:lstStyle/>
          <a:p>
            <a:r>
              <a:rPr lang="en-US" dirty="0" err="1" smtClean="0"/>
              <a:t>MobilePress</a:t>
            </a:r>
            <a:r>
              <a:rPr lang="en-US" dirty="0" smtClean="0"/>
              <a:t> plugin</a:t>
            </a:r>
            <a:endParaRPr lang="en-US" dirty="0"/>
          </a:p>
        </p:txBody>
      </p:sp>
      <p:pic>
        <p:nvPicPr>
          <p:cNvPr id="13" name="Picture 12" descr="boopsie_text_r.png"/>
          <p:cNvPicPr>
            <a:picLocks noChangeAspect="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263285" y="2697960"/>
            <a:ext cx="1896341" cy="59884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0956275"/>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Using Smart Phones</a:t>
            </a:r>
            <a:br>
              <a:rPr lang="en-US" sz="2800" dirty="0"/>
            </a:br>
            <a:r>
              <a:rPr lang="en-US" sz="2800" dirty="0"/>
              <a:t>as a Marketing &amp; Programming Tool</a:t>
            </a:r>
          </a:p>
        </p:txBody>
      </p:sp>
      <p:sp>
        <p:nvSpPr>
          <p:cNvPr id="3" name="Content Placeholder 2"/>
          <p:cNvSpPr>
            <a:spLocks noGrp="1"/>
          </p:cNvSpPr>
          <p:nvPr>
            <p:ph idx="1"/>
          </p:nvPr>
        </p:nvSpPr>
        <p:spPr/>
        <p:txBody>
          <a:bodyPr/>
          <a:lstStyle/>
          <a:p>
            <a:r>
              <a:rPr lang="en-US" dirty="0" smtClean="0"/>
              <a:t>MAKING YOUR MARKETING SMART</a:t>
            </a:r>
            <a:endParaRPr lang="en-US" dirty="0"/>
          </a:p>
        </p:txBody>
      </p:sp>
      <p:pic>
        <p:nvPicPr>
          <p:cNvPr id="6" name="Picture 5" descr="google_library.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54057" y="2395682"/>
            <a:ext cx="3505200" cy="1397000"/>
          </a:xfrm>
          <a:prstGeom prst="rect">
            <a:avLst/>
          </a:prstGeom>
        </p:spPr>
      </p:pic>
      <p:pic>
        <p:nvPicPr>
          <p:cNvPr id="7" name="Picture 6" descr="twitter-logo-300x300.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674143" y="3792682"/>
            <a:ext cx="2389909" cy="2389909"/>
          </a:xfrm>
          <a:prstGeom prst="rect">
            <a:avLst/>
          </a:prstGeom>
        </p:spPr>
      </p:pic>
      <p:pic>
        <p:nvPicPr>
          <p:cNvPr id="8" name="Picture 7" descr="virtual ref.jpe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64052" y="2865877"/>
            <a:ext cx="2990735" cy="326028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7753612"/>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panic.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747818" y="1099742"/>
            <a:ext cx="3905251" cy="3887895"/>
          </a:xfrm>
          <a:prstGeom prst="rect">
            <a:avLst/>
          </a:prstGeom>
        </p:spPr>
      </p:pic>
      <p:sp>
        <p:nvSpPr>
          <p:cNvPr id="9" name="TextBox 8"/>
          <p:cNvSpPr txBox="1"/>
          <p:nvPr/>
        </p:nvSpPr>
        <p:spPr>
          <a:xfrm>
            <a:off x="1108364" y="4749226"/>
            <a:ext cx="6370253" cy="1077218"/>
          </a:xfrm>
          <a:prstGeom prst="rect">
            <a:avLst/>
          </a:prstGeom>
          <a:noFill/>
        </p:spPr>
        <p:txBody>
          <a:bodyPr wrap="none" rtlCol="0">
            <a:spAutoFit/>
          </a:bodyPr>
          <a:lstStyle/>
          <a:p>
            <a:pPr algn="ctr"/>
            <a:r>
              <a:rPr lang="en-US" sz="3200" dirty="0" smtClean="0"/>
              <a:t>PATRIC’s ‘</a:t>
            </a:r>
            <a:r>
              <a:rPr lang="en-US" sz="3200" i="1" dirty="0" smtClean="0"/>
              <a:t>NOT SO FAST</a:t>
            </a:r>
            <a:r>
              <a:rPr lang="en-US" sz="3200" dirty="0" smtClean="0"/>
              <a:t>’ BUTTON </a:t>
            </a:r>
          </a:p>
          <a:p>
            <a:pPr algn="ctr"/>
            <a:r>
              <a:rPr lang="en-US" sz="3200" dirty="0" smtClean="0"/>
              <a:t>PUSH NOW</a:t>
            </a:r>
            <a:endParaRPr lang="en-US"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336187"/>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Using Smart Phones</a:t>
            </a:r>
            <a:br>
              <a:rPr lang="en-US" sz="2800" dirty="0"/>
            </a:br>
            <a:r>
              <a:rPr lang="en-US" sz="2800" dirty="0"/>
              <a:t>as a Marketing &amp; Programming Tool</a:t>
            </a:r>
          </a:p>
        </p:txBody>
      </p:sp>
      <p:sp>
        <p:nvSpPr>
          <p:cNvPr id="3" name="Content Placeholder 2"/>
          <p:cNvSpPr>
            <a:spLocks noGrp="1"/>
          </p:cNvSpPr>
          <p:nvPr>
            <p:ph idx="1"/>
          </p:nvPr>
        </p:nvSpPr>
        <p:spPr/>
        <p:txBody>
          <a:bodyPr/>
          <a:lstStyle/>
          <a:p>
            <a:r>
              <a:rPr lang="en-US" dirty="0" smtClean="0"/>
              <a:t>MAKING YOUR PROGRAMMING SMART</a:t>
            </a:r>
            <a:endParaRPr lang="en-US" dirty="0"/>
          </a:p>
        </p:txBody>
      </p:sp>
      <p:pic>
        <p:nvPicPr>
          <p:cNvPr id="4" name="Picture 3" descr="ClassComputer.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903268" y="2955079"/>
            <a:ext cx="4469822" cy="3171084"/>
          </a:xfrm>
          <a:prstGeom prst="rect">
            <a:avLst/>
          </a:prstGeom>
        </p:spPr>
      </p:pic>
      <p:sp>
        <p:nvSpPr>
          <p:cNvPr id="5" name="Oval Callout 4"/>
          <p:cNvSpPr/>
          <p:nvPr/>
        </p:nvSpPr>
        <p:spPr>
          <a:xfrm>
            <a:off x="5291387" y="2477236"/>
            <a:ext cx="1774431" cy="955685"/>
          </a:xfrm>
          <a:prstGeom prst="wedgeEllipseCallou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BASICS</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26640023"/>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Using Smart Phones</a:t>
            </a:r>
            <a:br>
              <a:rPr lang="en-US" sz="2800" dirty="0"/>
            </a:br>
            <a:r>
              <a:rPr lang="en-US" sz="2800" dirty="0"/>
              <a:t>as a Marketing &amp; Programming Tool</a:t>
            </a:r>
          </a:p>
        </p:txBody>
      </p:sp>
      <p:sp>
        <p:nvSpPr>
          <p:cNvPr id="3" name="Content Placeholder 2"/>
          <p:cNvSpPr>
            <a:spLocks noGrp="1"/>
          </p:cNvSpPr>
          <p:nvPr>
            <p:ph idx="1"/>
          </p:nvPr>
        </p:nvSpPr>
        <p:spPr/>
        <p:txBody>
          <a:bodyPr/>
          <a:lstStyle/>
          <a:p>
            <a:r>
              <a:rPr lang="en-US" dirty="0" smtClean="0"/>
              <a:t>MAKING YOUR PROGRAMMING SMART</a:t>
            </a:r>
            <a:endParaRPr lang="en-US" dirty="0"/>
          </a:p>
        </p:txBody>
      </p:sp>
      <p:pic>
        <p:nvPicPr>
          <p:cNvPr id="4" name="Picture 3" descr="Civic-Engagement-1.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60293" y="3286991"/>
            <a:ext cx="2480253" cy="1344878"/>
          </a:xfrm>
          <a:prstGeom prst="rect">
            <a:avLst/>
          </a:prstGeom>
        </p:spPr>
      </p:pic>
      <p:pic>
        <p:nvPicPr>
          <p:cNvPr id="5" name="Picture 4" descr="work ready.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818081" y="3581810"/>
            <a:ext cx="2108200" cy="1054100"/>
          </a:xfrm>
          <a:prstGeom prst="rect">
            <a:avLst/>
          </a:prstGeom>
        </p:spPr>
      </p:pic>
      <p:pic>
        <p:nvPicPr>
          <p:cNvPr id="6" name="Picture 5" descr="Route21_logo.jpg"/>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338763" y="3112695"/>
            <a:ext cx="1716024" cy="171602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997398"/>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ms-logo.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848287" y="1854201"/>
            <a:ext cx="2008052" cy="1150681"/>
          </a:xfrm>
          <a:prstGeom prst="rect">
            <a:avLst/>
          </a:prstGeom>
        </p:spPr>
      </p:pic>
      <p:sp>
        <p:nvSpPr>
          <p:cNvPr id="2" name="Title 1"/>
          <p:cNvSpPr>
            <a:spLocks noGrp="1"/>
          </p:cNvSpPr>
          <p:nvPr>
            <p:ph type="title"/>
          </p:nvPr>
        </p:nvSpPr>
        <p:spPr/>
        <p:txBody>
          <a:bodyPr/>
          <a:lstStyle/>
          <a:p>
            <a:r>
              <a:rPr lang="en-US" sz="2800" dirty="0" smtClean="0">
                <a:solidFill>
                  <a:srgbClr val="6ACFDF"/>
                </a:solidFill>
              </a:rPr>
              <a:t>Case Study:</a:t>
            </a:r>
            <a:br>
              <a:rPr lang="en-US" sz="2800" dirty="0" smtClean="0">
                <a:solidFill>
                  <a:srgbClr val="6ACFDF"/>
                </a:solidFill>
              </a:rPr>
            </a:br>
            <a:r>
              <a:rPr lang="en-US" sz="2800" dirty="0" smtClean="0">
                <a:solidFill>
                  <a:srgbClr val="6ACFDF"/>
                </a:solidFill>
              </a:rPr>
              <a:t>MOBILE STORIES</a:t>
            </a:r>
            <a:endParaRPr lang="en-US" sz="2800" dirty="0">
              <a:solidFill>
                <a:srgbClr val="6ACFDF"/>
              </a:solidFill>
            </a:endParaRPr>
          </a:p>
        </p:txBody>
      </p:sp>
      <p:pic>
        <p:nvPicPr>
          <p:cNvPr id="6" name="Picture 5" descr="ms-logos.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89000" y="5240343"/>
            <a:ext cx="5905500" cy="928153"/>
          </a:xfrm>
          <a:prstGeom prst="rect">
            <a:avLst/>
          </a:prstGeom>
        </p:spPr>
      </p:pic>
      <p:pic>
        <p:nvPicPr>
          <p:cNvPr id="7" name="Picture 6" descr="mobilestories.jp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89000" y="1854201"/>
            <a:ext cx="5905500" cy="3441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8668064"/>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Using Smart Phones</a:t>
            </a:r>
            <a:br>
              <a:rPr lang="en-US" sz="2800" dirty="0"/>
            </a:br>
            <a:r>
              <a:rPr lang="en-US" sz="2800" dirty="0"/>
              <a:t>as a Marketing &amp; Programming Tool</a:t>
            </a:r>
          </a:p>
        </p:txBody>
      </p:sp>
      <p:sp>
        <p:nvSpPr>
          <p:cNvPr id="3" name="Content Placeholder 2"/>
          <p:cNvSpPr>
            <a:spLocks noGrp="1"/>
          </p:cNvSpPr>
          <p:nvPr>
            <p:ph idx="1"/>
          </p:nvPr>
        </p:nvSpPr>
        <p:spPr/>
        <p:txBody>
          <a:bodyPr/>
          <a:lstStyle/>
          <a:p>
            <a:r>
              <a:rPr lang="en-US" dirty="0" smtClean="0"/>
              <a:t>WHAT MAKES A PHONE SMART?</a:t>
            </a:r>
            <a:endParaRPr lang="en-US" dirty="0"/>
          </a:p>
        </p:txBody>
      </p:sp>
      <p:pic>
        <p:nvPicPr>
          <p:cNvPr id="4" name="Picture 3" descr="smart-phones.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2363868"/>
            <a:ext cx="9144000" cy="332058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0649370"/>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6ACFDF"/>
                </a:solidFill>
              </a:rPr>
              <a:t>Case Study:</a:t>
            </a:r>
            <a:br>
              <a:rPr lang="en-US" sz="2800" dirty="0" smtClean="0">
                <a:solidFill>
                  <a:srgbClr val="6ACFDF"/>
                </a:solidFill>
              </a:rPr>
            </a:br>
            <a:r>
              <a:rPr lang="en-US" sz="2800" dirty="0" smtClean="0">
                <a:solidFill>
                  <a:srgbClr val="6ACFDF"/>
                </a:solidFill>
              </a:rPr>
              <a:t>MOBILE STORIES</a:t>
            </a:r>
            <a:endParaRPr lang="en-US" sz="2800" dirty="0">
              <a:solidFill>
                <a:srgbClr val="6ACFDF"/>
              </a:solidFill>
            </a:endParaRPr>
          </a:p>
        </p:txBody>
      </p:sp>
      <p:pic>
        <p:nvPicPr>
          <p:cNvPr id="4" name="Picture 3" descr="ms-web.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19200" y="1983511"/>
            <a:ext cx="6254306" cy="4153714"/>
          </a:xfrm>
          <a:prstGeom prst="rect">
            <a:avLst/>
          </a:prstGeom>
        </p:spPr>
      </p:pic>
      <p:sp>
        <p:nvSpPr>
          <p:cNvPr id="7" name="Content Placeholder 6"/>
          <p:cNvSpPr>
            <a:spLocks noGrp="1"/>
          </p:cNvSpPr>
          <p:nvPr>
            <p:ph idx="1"/>
          </p:nvPr>
        </p:nvSpPr>
        <p:spPr>
          <a:xfrm>
            <a:off x="4988473" y="1600199"/>
            <a:ext cx="2356179" cy="383311"/>
          </a:xfrm>
        </p:spPr>
        <p:txBody>
          <a:bodyPr>
            <a:normAutofit fontScale="77500" lnSpcReduction="20000"/>
          </a:bodyPr>
          <a:lstStyle/>
          <a:p>
            <a:pPr marL="0" indent="0" algn="r">
              <a:buNone/>
            </a:pPr>
            <a:r>
              <a:rPr lang="en-US" dirty="0" smtClean="0"/>
              <a:t>WORDPRESS WEBSITE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8162796"/>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6ACFDF"/>
                </a:solidFill>
              </a:rPr>
              <a:t>Case Study:</a:t>
            </a:r>
            <a:br>
              <a:rPr lang="en-US" sz="2800" dirty="0" smtClean="0">
                <a:solidFill>
                  <a:srgbClr val="6ACFDF"/>
                </a:solidFill>
              </a:rPr>
            </a:br>
            <a:r>
              <a:rPr lang="en-US" sz="2800" dirty="0" smtClean="0">
                <a:solidFill>
                  <a:srgbClr val="6ACFDF"/>
                </a:solidFill>
              </a:rPr>
              <a:t>MOBILE STORIES</a:t>
            </a:r>
            <a:endParaRPr lang="en-US" sz="2800" dirty="0">
              <a:solidFill>
                <a:srgbClr val="6ACFDF"/>
              </a:solidFill>
            </a:endParaRPr>
          </a:p>
        </p:txBody>
      </p:sp>
      <p:pic>
        <p:nvPicPr>
          <p:cNvPr id="4" name="Picture 3" descr="ms-web.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19200" y="1983511"/>
            <a:ext cx="6254306" cy="4153714"/>
          </a:xfrm>
          <a:prstGeom prst="rect">
            <a:avLst/>
          </a:prstGeom>
        </p:spPr>
      </p:pic>
      <p:sp>
        <p:nvSpPr>
          <p:cNvPr id="3" name="TextBox 2"/>
          <p:cNvSpPr txBox="1"/>
          <p:nvPr/>
        </p:nvSpPr>
        <p:spPr>
          <a:xfrm>
            <a:off x="7473506" y="2613451"/>
            <a:ext cx="1343758" cy="307777"/>
          </a:xfrm>
          <a:prstGeom prst="rect">
            <a:avLst/>
          </a:prstGeom>
          <a:noFill/>
        </p:spPr>
        <p:txBody>
          <a:bodyPr wrap="square" rtlCol="0">
            <a:spAutoFit/>
          </a:bodyPr>
          <a:lstStyle/>
          <a:p>
            <a:r>
              <a:rPr lang="en-US" sz="1400" dirty="0"/>
              <a:t>FACEBOOK</a:t>
            </a:r>
          </a:p>
        </p:txBody>
      </p:sp>
      <p:sp>
        <p:nvSpPr>
          <p:cNvPr id="5" name="Rectangle 4"/>
          <p:cNvSpPr/>
          <p:nvPr/>
        </p:nvSpPr>
        <p:spPr>
          <a:xfrm>
            <a:off x="7448541" y="4276246"/>
            <a:ext cx="1084013" cy="523220"/>
          </a:xfrm>
          <a:prstGeom prst="rect">
            <a:avLst/>
          </a:prstGeom>
        </p:spPr>
        <p:txBody>
          <a:bodyPr wrap="none">
            <a:spAutoFit/>
          </a:bodyPr>
          <a:lstStyle/>
          <a:p>
            <a:r>
              <a:rPr lang="en-US" sz="1400" dirty="0" smtClean="0"/>
              <a:t>FB SOCIAL</a:t>
            </a:r>
          </a:p>
          <a:p>
            <a:r>
              <a:rPr lang="en-US" sz="1400" dirty="0" smtClean="0"/>
              <a:t>PLUG IN</a:t>
            </a:r>
            <a:endParaRPr lang="en-US" sz="1400" dirty="0"/>
          </a:p>
        </p:txBody>
      </p:sp>
      <p:sp>
        <p:nvSpPr>
          <p:cNvPr id="6" name="Rectangle 5"/>
          <p:cNvSpPr/>
          <p:nvPr/>
        </p:nvSpPr>
        <p:spPr>
          <a:xfrm>
            <a:off x="4440704" y="5912733"/>
            <a:ext cx="949799" cy="553998"/>
          </a:xfrm>
          <a:prstGeom prst="rect">
            <a:avLst/>
          </a:prstGeom>
        </p:spPr>
        <p:txBody>
          <a:bodyPr wrap="none">
            <a:spAutoFit/>
          </a:bodyPr>
          <a:lstStyle/>
          <a:p>
            <a:r>
              <a:rPr lang="en-US" sz="1400" dirty="0" smtClean="0"/>
              <a:t>TWITTER</a:t>
            </a:r>
            <a:endParaRPr lang="en-US" sz="1400" dirty="0"/>
          </a:p>
          <a:p>
            <a:endParaRPr lang="en-US" sz="1600" dirty="0"/>
          </a:p>
        </p:txBody>
      </p:sp>
      <p:sp>
        <p:nvSpPr>
          <p:cNvPr id="8" name="Rectangle 7"/>
          <p:cNvSpPr/>
          <p:nvPr/>
        </p:nvSpPr>
        <p:spPr>
          <a:xfrm>
            <a:off x="4422296" y="1280659"/>
            <a:ext cx="993894" cy="738664"/>
          </a:xfrm>
          <a:prstGeom prst="rect">
            <a:avLst/>
          </a:prstGeom>
        </p:spPr>
        <p:txBody>
          <a:bodyPr wrap="none">
            <a:spAutoFit/>
          </a:bodyPr>
          <a:lstStyle/>
          <a:p>
            <a:r>
              <a:rPr lang="en-US" sz="1400" dirty="0" smtClean="0"/>
              <a:t>FLICKR</a:t>
            </a:r>
          </a:p>
          <a:p>
            <a:endParaRPr lang="en-US" sz="1400" dirty="0" smtClean="0"/>
          </a:p>
          <a:p>
            <a:r>
              <a:rPr lang="en-US" sz="1400" dirty="0" smtClean="0"/>
              <a:t>YOUTUBE</a:t>
            </a:r>
            <a:endParaRPr lang="en-US" sz="1400" dirty="0"/>
          </a:p>
        </p:txBody>
      </p:sp>
      <p:sp>
        <p:nvSpPr>
          <p:cNvPr id="10" name="Rectangle 9"/>
          <p:cNvSpPr/>
          <p:nvPr/>
        </p:nvSpPr>
        <p:spPr>
          <a:xfrm>
            <a:off x="152573" y="3321278"/>
            <a:ext cx="1252679" cy="523220"/>
          </a:xfrm>
          <a:prstGeom prst="rect">
            <a:avLst/>
          </a:prstGeom>
        </p:spPr>
        <p:txBody>
          <a:bodyPr wrap="none">
            <a:spAutoFit/>
          </a:bodyPr>
          <a:lstStyle/>
          <a:p>
            <a:pPr algn="r"/>
            <a:r>
              <a:rPr lang="en-US" sz="1400" dirty="0" smtClean="0"/>
              <a:t>WORDPRESS </a:t>
            </a:r>
          </a:p>
          <a:p>
            <a:pPr algn="r"/>
            <a:r>
              <a:rPr lang="en-US" sz="1400" dirty="0" smtClean="0"/>
              <a:t>BLOG</a:t>
            </a:r>
            <a:endParaRPr lang="en-US" sz="1400" dirty="0"/>
          </a:p>
        </p:txBody>
      </p:sp>
      <p:cxnSp>
        <p:nvCxnSpPr>
          <p:cNvPr id="12" name="Elbow Connector 11"/>
          <p:cNvCxnSpPr>
            <a:stCxn id="10" idx="2"/>
          </p:cNvCxnSpPr>
          <p:nvPr/>
        </p:nvCxnSpPr>
        <p:spPr>
          <a:xfrm rot="16200000" flipH="1">
            <a:off x="815011" y="3808399"/>
            <a:ext cx="368091" cy="440287"/>
          </a:xfrm>
          <a:prstGeom prst="bentConnector2">
            <a:avLst/>
          </a:prstGeom>
          <a:ln>
            <a:solidFill>
              <a:srgbClr val="D9B2DD"/>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flipV="1">
            <a:off x="4012868" y="5429346"/>
            <a:ext cx="754713" cy="538602"/>
          </a:xfrm>
          <a:prstGeom prst="straightConnector1">
            <a:avLst/>
          </a:prstGeom>
          <a:ln>
            <a:solidFill>
              <a:srgbClr val="FABC78"/>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flipV="1">
            <a:off x="7105353" y="2355784"/>
            <a:ext cx="736306" cy="294473"/>
          </a:xfrm>
          <a:prstGeom prst="straightConnector1">
            <a:avLst/>
          </a:prstGeom>
          <a:ln>
            <a:solidFill>
              <a:srgbClr val="FABC78"/>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7165715" y="3989649"/>
            <a:ext cx="736306" cy="294473"/>
          </a:xfrm>
          <a:prstGeom prst="straightConnector1">
            <a:avLst/>
          </a:prstGeom>
          <a:ln>
            <a:solidFill>
              <a:schemeClr val="tx2">
                <a:lumMod val="25000"/>
                <a:lumOff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1" name="Elbow Connector 20"/>
          <p:cNvCxnSpPr/>
          <p:nvPr/>
        </p:nvCxnSpPr>
        <p:spPr>
          <a:xfrm rot="5400000">
            <a:off x="3206477" y="2289505"/>
            <a:ext cx="2040619" cy="427836"/>
          </a:xfrm>
          <a:prstGeom prst="bentConnector3">
            <a:avLst>
              <a:gd name="adj1" fmla="val -1409"/>
            </a:avLst>
          </a:prstGeom>
          <a:ln>
            <a:solidFill>
              <a:schemeClr val="accent1">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 name="Elbow Connector 27"/>
          <p:cNvCxnSpPr/>
          <p:nvPr/>
        </p:nvCxnSpPr>
        <p:spPr>
          <a:xfrm rot="5400000">
            <a:off x="2936365" y="2802324"/>
            <a:ext cx="2451988" cy="556693"/>
          </a:xfrm>
          <a:prstGeom prst="bentConnector3">
            <a:avLst>
              <a:gd name="adj1" fmla="val 460"/>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0733584"/>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6ACFDF"/>
                </a:solidFill>
              </a:rPr>
              <a:t>Case Study:</a:t>
            </a:r>
            <a:br>
              <a:rPr lang="en-US" sz="2800" dirty="0" smtClean="0">
                <a:solidFill>
                  <a:srgbClr val="6ACFDF"/>
                </a:solidFill>
              </a:rPr>
            </a:br>
            <a:r>
              <a:rPr lang="en-US" sz="2800" dirty="0" smtClean="0">
                <a:solidFill>
                  <a:srgbClr val="6ACFDF"/>
                </a:solidFill>
              </a:rPr>
              <a:t>MOBILE STORIES</a:t>
            </a:r>
            <a:endParaRPr lang="en-US" sz="2800" dirty="0">
              <a:solidFill>
                <a:srgbClr val="6ACFDF"/>
              </a:solidFill>
            </a:endParaRPr>
          </a:p>
        </p:txBody>
      </p:sp>
      <p:pic>
        <p:nvPicPr>
          <p:cNvPr id="7" name="Picture 6" descr="flickr1.tiff"/>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98474" y="1688718"/>
            <a:ext cx="4275909" cy="4416467"/>
          </a:xfrm>
          <a:prstGeom prst="rect">
            <a:avLst/>
          </a:prstGeom>
        </p:spPr>
      </p:pic>
      <p:pic>
        <p:nvPicPr>
          <p:cNvPr id="9" name="Picture 8" descr="flickr2.tiff"/>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141073" y="4002575"/>
            <a:ext cx="3518876" cy="2102610"/>
          </a:xfrm>
          <a:prstGeom prst="rect">
            <a:avLst/>
          </a:prstGeom>
        </p:spPr>
      </p:pic>
      <p:cxnSp>
        <p:nvCxnSpPr>
          <p:cNvPr id="17" name="Elbow Connector 16"/>
          <p:cNvCxnSpPr/>
          <p:nvPr/>
        </p:nvCxnSpPr>
        <p:spPr>
          <a:xfrm rot="16200000" flipH="1">
            <a:off x="4204054" y="2675572"/>
            <a:ext cx="1844951" cy="533822"/>
          </a:xfrm>
          <a:prstGeom prst="bentConnector3">
            <a:avLst>
              <a:gd name="adj1" fmla="val 122"/>
            </a:avLst>
          </a:prstGeom>
          <a:ln>
            <a:solidFill>
              <a:srgbClr val="D9B2DD"/>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614329" y="1895663"/>
            <a:ext cx="2963631" cy="1477328"/>
          </a:xfrm>
          <a:prstGeom prst="rect">
            <a:avLst/>
          </a:prstGeom>
          <a:noFill/>
        </p:spPr>
        <p:txBody>
          <a:bodyPr wrap="square" rtlCol="0">
            <a:spAutoFit/>
          </a:bodyPr>
          <a:lstStyle/>
          <a:p>
            <a:r>
              <a:rPr lang="en-US" dirty="0" smtClean="0"/>
              <a:t>Photos sent to Flickr account via smart phone</a:t>
            </a:r>
          </a:p>
          <a:p>
            <a:r>
              <a:rPr lang="en-US" dirty="0" smtClean="0"/>
              <a:t>automatically appear on </a:t>
            </a:r>
            <a:r>
              <a:rPr lang="en-US" dirty="0" err="1" smtClean="0"/>
              <a:t>WordPress</a:t>
            </a:r>
            <a:r>
              <a:rPr lang="en-US" dirty="0" smtClean="0"/>
              <a:t> webpage as</a:t>
            </a:r>
          </a:p>
          <a:p>
            <a:r>
              <a:rPr lang="en-US" dirty="0" smtClean="0"/>
              <a:t>Seen below</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8489292"/>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6ACFDF"/>
                </a:solidFill>
              </a:rPr>
              <a:t>Case Study:</a:t>
            </a:r>
            <a:br>
              <a:rPr lang="en-US" sz="2800" dirty="0" smtClean="0">
                <a:solidFill>
                  <a:srgbClr val="6ACFDF"/>
                </a:solidFill>
              </a:rPr>
            </a:br>
            <a:r>
              <a:rPr lang="en-US" sz="2800" dirty="0" smtClean="0">
                <a:solidFill>
                  <a:srgbClr val="6ACFDF"/>
                </a:solidFill>
              </a:rPr>
              <a:t>MOBILE STORIES</a:t>
            </a:r>
            <a:endParaRPr lang="en-US" sz="2800" dirty="0">
              <a:solidFill>
                <a:srgbClr val="6ACFDF"/>
              </a:solidFill>
            </a:endParaRPr>
          </a:p>
        </p:txBody>
      </p:sp>
      <p:pic>
        <p:nvPicPr>
          <p:cNvPr id="23" name="Picture 22" descr="fb2.tiff"/>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11923" y="1600199"/>
            <a:ext cx="2383148" cy="4504985"/>
          </a:xfrm>
          <a:prstGeom prst="rect">
            <a:avLst/>
          </a:prstGeom>
        </p:spPr>
      </p:pic>
      <p:pic>
        <p:nvPicPr>
          <p:cNvPr id="25" name="Picture 24" descr="fb1.tiff"/>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96352" y="1600199"/>
            <a:ext cx="3733126" cy="4504985"/>
          </a:xfrm>
          <a:prstGeom prst="rect">
            <a:avLst/>
          </a:prstGeom>
        </p:spPr>
      </p:pic>
      <p:cxnSp>
        <p:nvCxnSpPr>
          <p:cNvPr id="27" name="Straight Arrow Connector 26"/>
          <p:cNvCxnSpPr/>
          <p:nvPr/>
        </p:nvCxnSpPr>
        <p:spPr>
          <a:xfrm>
            <a:off x="4123314" y="1969288"/>
            <a:ext cx="681083" cy="0"/>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7272549"/>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6ACFDF"/>
                </a:solidFill>
              </a:rPr>
              <a:t>Case Study:</a:t>
            </a:r>
            <a:br>
              <a:rPr lang="en-US" sz="2800" dirty="0" smtClean="0">
                <a:solidFill>
                  <a:srgbClr val="6ACFDF"/>
                </a:solidFill>
              </a:rPr>
            </a:br>
            <a:r>
              <a:rPr lang="en-US" sz="2800" dirty="0" smtClean="0">
                <a:solidFill>
                  <a:srgbClr val="6ACFDF"/>
                </a:solidFill>
              </a:rPr>
              <a:t>MOBILE STORIES</a:t>
            </a:r>
            <a:endParaRPr lang="en-US" sz="2800" dirty="0">
              <a:solidFill>
                <a:srgbClr val="6ACFDF"/>
              </a:solidFill>
            </a:endParaRPr>
          </a:p>
        </p:txBody>
      </p:sp>
      <p:pic>
        <p:nvPicPr>
          <p:cNvPr id="3" name="Picture 2" descr="iMovie.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93203" y="1896450"/>
            <a:ext cx="1429828" cy="2144743"/>
          </a:xfrm>
          <a:prstGeom prst="rect">
            <a:avLst/>
          </a:prstGeom>
        </p:spPr>
      </p:pic>
      <p:pic>
        <p:nvPicPr>
          <p:cNvPr id="4" name="Picture 3" descr="iMovie1.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413565" y="4263434"/>
            <a:ext cx="1429828" cy="2144743"/>
          </a:xfrm>
          <a:prstGeom prst="rect">
            <a:avLst/>
          </a:prstGeom>
        </p:spPr>
      </p:pic>
      <p:pic>
        <p:nvPicPr>
          <p:cNvPr id="5" name="Picture 4" descr="iMovie3.jp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108117" y="4263434"/>
            <a:ext cx="1429828" cy="2144743"/>
          </a:xfrm>
          <a:prstGeom prst="rect">
            <a:avLst/>
          </a:prstGeom>
        </p:spPr>
      </p:pic>
      <p:pic>
        <p:nvPicPr>
          <p:cNvPr id="6" name="Picture 5" descr="iMovie4.jp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851044" y="1911804"/>
            <a:ext cx="2997581" cy="4496374"/>
          </a:xfrm>
          <a:prstGeom prst="rect">
            <a:avLst/>
          </a:prstGeom>
        </p:spPr>
      </p:pic>
      <p:pic>
        <p:nvPicPr>
          <p:cNvPr id="7" name="Picture 6" descr="phone.jp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98474" y="1896450"/>
            <a:ext cx="1630005" cy="2144743"/>
          </a:xfrm>
          <a:prstGeom prst="rect">
            <a:avLst/>
          </a:prstGeom>
        </p:spPr>
      </p:pic>
      <p:pic>
        <p:nvPicPr>
          <p:cNvPr id="9" name="Picture 8" descr="touch.jpg"/>
          <p:cNvPicPr>
            <a:picLocks noChangeAspect="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rot="20306046">
            <a:off x="4845093" y="4073750"/>
            <a:ext cx="1563933" cy="77936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2883830"/>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6ACFDF"/>
                </a:solidFill>
              </a:rPr>
              <a:t>Case Study:</a:t>
            </a:r>
            <a:br>
              <a:rPr lang="en-US" sz="2800" dirty="0" smtClean="0">
                <a:solidFill>
                  <a:srgbClr val="6ACFDF"/>
                </a:solidFill>
              </a:rPr>
            </a:br>
            <a:r>
              <a:rPr lang="en-US" sz="2800" dirty="0" smtClean="0">
                <a:solidFill>
                  <a:srgbClr val="6ACFDF"/>
                </a:solidFill>
              </a:rPr>
              <a:t>MOBILE STORIES</a:t>
            </a:r>
            <a:endParaRPr lang="en-US" sz="2800" dirty="0">
              <a:solidFill>
                <a:srgbClr val="6ACFDF"/>
              </a:solidFill>
            </a:endParaRPr>
          </a:p>
        </p:txBody>
      </p:sp>
      <p:pic>
        <p:nvPicPr>
          <p:cNvPr id="7" name="Picture 6" descr="in-action.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757019" y="2085631"/>
            <a:ext cx="6060246" cy="3941706"/>
          </a:xfrm>
          <a:prstGeom prst="rect">
            <a:avLst/>
          </a:prstGeom>
        </p:spPr>
      </p:pic>
      <p:sp>
        <p:nvSpPr>
          <p:cNvPr id="8" name="TextBox 7"/>
          <p:cNvSpPr txBox="1"/>
          <p:nvPr/>
        </p:nvSpPr>
        <p:spPr>
          <a:xfrm>
            <a:off x="498474" y="2122439"/>
            <a:ext cx="1803950" cy="3970318"/>
          </a:xfrm>
          <a:prstGeom prst="rect">
            <a:avLst/>
          </a:prstGeom>
          <a:noFill/>
        </p:spPr>
        <p:txBody>
          <a:bodyPr wrap="square" rtlCol="0">
            <a:spAutoFit/>
          </a:bodyPr>
          <a:lstStyle/>
          <a:p>
            <a:r>
              <a:rPr lang="en-US" dirty="0" smtClean="0"/>
              <a:t>Teens In Action creating a newsworthy video with a smart phone</a:t>
            </a:r>
          </a:p>
          <a:p>
            <a:endParaRPr lang="en-US" dirty="0"/>
          </a:p>
          <a:p>
            <a:endParaRPr lang="en-US" dirty="0"/>
          </a:p>
          <a:p>
            <a:r>
              <a:rPr lang="en-US" i="1" dirty="0" smtClean="0"/>
              <a:t>Interviewer</a:t>
            </a:r>
          </a:p>
          <a:p>
            <a:endParaRPr lang="en-US" i="1" dirty="0" smtClean="0"/>
          </a:p>
          <a:p>
            <a:r>
              <a:rPr lang="en-US" i="1" dirty="0" smtClean="0"/>
              <a:t>Interviewee</a:t>
            </a:r>
          </a:p>
          <a:p>
            <a:endParaRPr lang="en-US" i="1" dirty="0" smtClean="0"/>
          </a:p>
          <a:p>
            <a:r>
              <a:rPr lang="en-US" i="1" dirty="0" smtClean="0"/>
              <a:t>Audio Person</a:t>
            </a:r>
          </a:p>
          <a:p>
            <a:endParaRPr lang="en-US" i="1" dirty="0" smtClean="0"/>
          </a:p>
          <a:p>
            <a:r>
              <a:rPr lang="en-US" i="1" dirty="0" smtClean="0"/>
              <a:t>Videographer</a:t>
            </a:r>
            <a:endParaRPr lang="en-US" i="1" dirty="0"/>
          </a:p>
        </p:txBody>
      </p:sp>
      <p:cxnSp>
        <p:nvCxnSpPr>
          <p:cNvPr id="10" name="Straight Arrow Connector 9"/>
          <p:cNvCxnSpPr>
            <a:stCxn id="8" idx="3"/>
          </p:cNvCxnSpPr>
          <p:nvPr/>
        </p:nvCxnSpPr>
        <p:spPr>
          <a:xfrm>
            <a:off x="2302424" y="4107598"/>
            <a:ext cx="1176622" cy="107047"/>
          </a:xfrm>
          <a:prstGeom prst="straightConnector1">
            <a:avLst/>
          </a:prstGeom>
          <a:ln>
            <a:solidFill>
              <a:schemeClr val="accent1">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2302424" y="4361881"/>
            <a:ext cx="2962164" cy="147236"/>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2302424" y="5098064"/>
            <a:ext cx="5446463" cy="625756"/>
          </a:xfrm>
          <a:prstGeom prst="straightConnector1">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2302424" y="4527522"/>
            <a:ext cx="4397960" cy="570542"/>
          </a:xfrm>
          <a:prstGeom prst="straightConnector1">
            <a:avLst/>
          </a:prstGeom>
          <a:ln>
            <a:solidFill>
              <a:schemeClr val="accent1">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995825"/>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6ACFDF"/>
                </a:solidFill>
              </a:rPr>
              <a:t>Case Study:</a:t>
            </a:r>
            <a:br>
              <a:rPr lang="en-US" sz="2800" dirty="0" smtClean="0">
                <a:solidFill>
                  <a:srgbClr val="6ACFDF"/>
                </a:solidFill>
              </a:rPr>
            </a:br>
            <a:r>
              <a:rPr lang="en-US" sz="2800" dirty="0" smtClean="0">
                <a:solidFill>
                  <a:srgbClr val="6ACFDF"/>
                </a:solidFill>
              </a:rPr>
              <a:t>MOBILE STORIES</a:t>
            </a:r>
            <a:endParaRPr lang="en-US" sz="2800" dirty="0">
              <a:solidFill>
                <a:srgbClr val="6ACFDF"/>
              </a:solidFill>
            </a:endParaRPr>
          </a:p>
        </p:txBody>
      </p:sp>
      <p:pic>
        <p:nvPicPr>
          <p:cNvPr id="3" name="Picture 2" descr="security.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58507" y="2101977"/>
            <a:ext cx="5299236" cy="3925360"/>
          </a:xfrm>
          <a:prstGeom prst="rect">
            <a:avLst/>
          </a:prstGeom>
        </p:spPr>
      </p:pic>
      <p:pic>
        <p:nvPicPr>
          <p:cNvPr id="5" name="Picture 4" descr="security2.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592589" y="555255"/>
            <a:ext cx="1798992" cy="2398656"/>
          </a:xfrm>
          <a:prstGeom prst="rect">
            <a:avLst/>
          </a:prstGeom>
          <a:effectLst>
            <a:glow rad="203200">
              <a:schemeClr val="bg1">
                <a:alpha val="75000"/>
              </a:schemeClr>
            </a:glo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3619400"/>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Using Smart Phones</a:t>
            </a:r>
            <a:br>
              <a:rPr lang="en-US" sz="2800" dirty="0"/>
            </a:br>
            <a:r>
              <a:rPr lang="en-US" sz="2800" dirty="0"/>
              <a:t>as a Marketing &amp; Programming Tool</a:t>
            </a:r>
          </a:p>
        </p:txBody>
      </p:sp>
      <p:pic>
        <p:nvPicPr>
          <p:cNvPr id="4" name="Picture 3"/>
          <p:cNvPicPr>
            <a:picLocks noChangeAspect="1"/>
          </p:cNvPicPr>
          <p:nvPr/>
        </p:nvPicPr>
        <p:blipFill>
          <a:blip r:embed="rId3"/>
          <a:stretch>
            <a:fillRect/>
          </a:stretch>
        </p:blipFill>
        <p:spPr>
          <a:xfrm>
            <a:off x="3767002" y="1908135"/>
            <a:ext cx="3619323" cy="4303554"/>
          </a:xfrm>
          <a:prstGeom prst="rect">
            <a:avLst/>
          </a:prstGeom>
        </p:spPr>
      </p:pic>
      <p:sp>
        <p:nvSpPr>
          <p:cNvPr id="6" name="Rectangle 5"/>
          <p:cNvSpPr/>
          <p:nvPr/>
        </p:nvSpPr>
        <p:spPr>
          <a:xfrm>
            <a:off x="748518" y="1865946"/>
            <a:ext cx="3614691"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rPr>
              <a:t>Get Smart</a:t>
            </a:r>
            <a:endParaRPr lang="en-US" sz="5400" b="1" cap="none" spc="0" dirty="0">
              <a:ln w="12700">
                <a:solidFill>
                  <a:schemeClr val="tx2">
                    <a:satMod val="155000"/>
                  </a:schemeClr>
                </a:solidFill>
                <a:prstDash val="solid"/>
              </a:ln>
              <a:solidFill>
                <a:schemeClr val="accent3">
                  <a:lumMod val="60000"/>
                  <a:lumOff val="40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7148895"/>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Using Smart Phones</a:t>
            </a:r>
            <a:br>
              <a:rPr lang="en-US" sz="2800" dirty="0"/>
            </a:br>
            <a:r>
              <a:rPr lang="en-US" sz="2800" dirty="0"/>
              <a:t>as a Marketing &amp; Programming Tool</a:t>
            </a:r>
          </a:p>
        </p:txBody>
      </p:sp>
      <p:sp>
        <p:nvSpPr>
          <p:cNvPr id="3" name="Content Placeholder 2"/>
          <p:cNvSpPr>
            <a:spLocks noGrp="1"/>
          </p:cNvSpPr>
          <p:nvPr>
            <p:ph idx="1"/>
          </p:nvPr>
        </p:nvSpPr>
        <p:spPr/>
        <p:txBody>
          <a:bodyPr/>
          <a:lstStyle/>
          <a:p>
            <a:r>
              <a:rPr lang="en-US" dirty="0" smtClean="0"/>
              <a:t>QUESTIONS &amp; ANSWERS</a:t>
            </a:r>
            <a:endParaRPr lang="en-US" dirty="0"/>
          </a:p>
        </p:txBody>
      </p:sp>
      <p:pic>
        <p:nvPicPr>
          <p:cNvPr id="4" name="Picture 3"/>
          <p:cNvPicPr>
            <a:picLocks noChangeAspect="1"/>
          </p:cNvPicPr>
          <p:nvPr/>
        </p:nvPicPr>
        <p:blipFill>
          <a:blip r:embed="rId3"/>
          <a:stretch>
            <a:fillRect/>
          </a:stretch>
        </p:blipFill>
        <p:spPr>
          <a:xfrm>
            <a:off x="4139029" y="2058948"/>
            <a:ext cx="3530894" cy="414496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6117383"/>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1" y="4624668"/>
            <a:ext cx="8553450" cy="933450"/>
          </a:xfrm>
        </p:spPr>
        <p:txBody>
          <a:bodyPr>
            <a:normAutofit fontScale="90000"/>
          </a:bodyPr>
          <a:lstStyle/>
          <a:p>
            <a:r>
              <a:rPr lang="en-US" dirty="0" smtClean="0"/>
              <a:t>Using Smart Phones</a:t>
            </a:r>
            <a:br>
              <a:rPr lang="en-US" dirty="0" smtClean="0"/>
            </a:br>
            <a:r>
              <a:rPr lang="en-US" dirty="0" smtClean="0"/>
              <a:t>as a Marketing &amp; Programming Tool</a:t>
            </a:r>
            <a:endParaRPr lang="en-US" dirty="0"/>
          </a:p>
        </p:txBody>
      </p:sp>
      <p:sp>
        <p:nvSpPr>
          <p:cNvPr id="3" name="Subtitle 2"/>
          <p:cNvSpPr>
            <a:spLocks noGrp="1"/>
          </p:cNvSpPr>
          <p:nvPr>
            <p:ph type="subTitle" idx="1"/>
          </p:nvPr>
        </p:nvSpPr>
        <p:spPr/>
        <p:txBody>
          <a:bodyPr>
            <a:normAutofit/>
          </a:bodyPr>
          <a:lstStyle/>
          <a:p>
            <a:pPr algn="r"/>
            <a:r>
              <a:rPr lang="en-US" sz="2000" i="1" dirty="0" smtClean="0">
                <a:solidFill>
                  <a:schemeClr val="tx2">
                    <a:lumMod val="50000"/>
                    <a:lumOff val="50000"/>
                  </a:schemeClr>
                </a:solidFill>
              </a:rPr>
              <a:t>The Future is Mobile</a:t>
            </a:r>
            <a:endParaRPr lang="en-US" sz="2000" i="1" dirty="0">
              <a:solidFill>
                <a:schemeClr val="tx2">
                  <a:lumMod val="50000"/>
                  <a:lumOff val="50000"/>
                </a:schemeClr>
              </a:solidFill>
            </a:endParaRPr>
          </a:p>
        </p:txBody>
      </p:sp>
      <p:sp>
        <p:nvSpPr>
          <p:cNvPr id="5" name="TextBox 4"/>
          <p:cNvSpPr txBox="1"/>
          <p:nvPr/>
        </p:nvSpPr>
        <p:spPr>
          <a:xfrm>
            <a:off x="584474" y="1910230"/>
            <a:ext cx="4784266" cy="400110"/>
          </a:xfrm>
          <a:prstGeom prst="rect">
            <a:avLst/>
          </a:prstGeom>
          <a:noFill/>
        </p:spPr>
        <p:txBody>
          <a:bodyPr wrap="square" rtlCol="0">
            <a:spAutoFit/>
          </a:bodyPr>
          <a:lstStyle/>
          <a:p>
            <a:r>
              <a:rPr lang="en-US" sz="2000" dirty="0" smtClean="0">
                <a:solidFill>
                  <a:schemeClr val="tx2">
                    <a:lumMod val="10000"/>
                    <a:lumOff val="90000"/>
                  </a:schemeClr>
                </a:solidFill>
              </a:rPr>
              <a:t>THANK YOU FOR ATTENDING</a:t>
            </a:r>
            <a:endParaRPr lang="en-US" sz="2000" dirty="0">
              <a:solidFill>
                <a:schemeClr val="tx2">
                  <a:lumMod val="10000"/>
                  <a:lumOff val="90000"/>
                </a:schemeClr>
              </a:solidFill>
            </a:endParaRPr>
          </a:p>
        </p:txBody>
      </p:sp>
      <p:pic>
        <p:nvPicPr>
          <p:cNvPr id="4" name="Picture 3" descr="patric.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58265" y="390463"/>
            <a:ext cx="1756833" cy="1756833"/>
          </a:xfrm>
          <a:prstGeom prst="rect">
            <a:avLst/>
          </a:prstGeom>
        </p:spPr>
      </p:pic>
      <p:sp>
        <p:nvSpPr>
          <p:cNvPr id="6" name="TextBox 5"/>
          <p:cNvSpPr txBox="1"/>
          <p:nvPr/>
        </p:nvSpPr>
        <p:spPr>
          <a:xfrm>
            <a:off x="6879164" y="1500965"/>
            <a:ext cx="1545167" cy="646331"/>
          </a:xfrm>
          <a:prstGeom prst="rect">
            <a:avLst/>
          </a:prstGeom>
          <a:noFill/>
        </p:spPr>
        <p:txBody>
          <a:bodyPr wrap="square" rtlCol="0">
            <a:spAutoFit/>
          </a:bodyPr>
          <a:lstStyle/>
          <a:p>
            <a:r>
              <a:rPr lang="en-US" dirty="0" smtClean="0">
                <a:solidFill>
                  <a:schemeClr val="accent3">
                    <a:lumMod val="20000"/>
                    <a:lumOff val="80000"/>
                  </a:schemeClr>
                </a:solidFill>
              </a:rPr>
              <a:t>PATRIC</a:t>
            </a:r>
            <a:br>
              <a:rPr lang="en-US" dirty="0" smtClean="0">
                <a:solidFill>
                  <a:schemeClr val="accent3">
                    <a:lumMod val="20000"/>
                    <a:lumOff val="80000"/>
                  </a:schemeClr>
                </a:solidFill>
              </a:rPr>
            </a:br>
            <a:r>
              <a:rPr lang="en-US" dirty="0" smtClean="0">
                <a:solidFill>
                  <a:schemeClr val="accent3">
                    <a:lumMod val="20000"/>
                    <a:lumOff val="80000"/>
                  </a:schemeClr>
                </a:solidFill>
              </a:rPr>
              <a:t>STILLMAN</a:t>
            </a:r>
          </a:p>
        </p:txBody>
      </p:sp>
      <p:sp>
        <p:nvSpPr>
          <p:cNvPr id="7" name="TextBox 6"/>
          <p:cNvSpPr txBox="1"/>
          <p:nvPr/>
        </p:nvSpPr>
        <p:spPr>
          <a:xfrm>
            <a:off x="6836831" y="2476495"/>
            <a:ext cx="1960036" cy="1869742"/>
          </a:xfrm>
          <a:prstGeom prst="rect">
            <a:avLst/>
          </a:prstGeom>
          <a:noFill/>
        </p:spPr>
        <p:txBody>
          <a:bodyPr wrap="square" rtlCol="0">
            <a:spAutoFit/>
          </a:bodyPr>
          <a:lstStyle/>
          <a:p>
            <a:r>
              <a:rPr lang="en-US" sz="1050" dirty="0" smtClean="0">
                <a:solidFill>
                  <a:srgbClr val="E0E0EB"/>
                </a:solidFill>
              </a:rPr>
              <a:t>INNOVATIONS AND</a:t>
            </a:r>
            <a:br>
              <a:rPr lang="en-US" sz="1050" dirty="0" smtClean="0">
                <a:solidFill>
                  <a:srgbClr val="E0E0EB"/>
                </a:solidFill>
              </a:rPr>
            </a:br>
            <a:r>
              <a:rPr lang="en-US" sz="1050" dirty="0" smtClean="0">
                <a:solidFill>
                  <a:srgbClr val="E0E0EB"/>
                </a:solidFill>
              </a:rPr>
              <a:t>PROGRAMMING OFFICER</a:t>
            </a:r>
          </a:p>
          <a:p>
            <a:endParaRPr lang="en-US" sz="1050" dirty="0">
              <a:solidFill>
                <a:srgbClr val="E0E0EB"/>
              </a:solidFill>
            </a:endParaRPr>
          </a:p>
          <a:p>
            <a:r>
              <a:rPr lang="en-US" sz="1050" dirty="0" smtClean="0">
                <a:solidFill>
                  <a:srgbClr val="E0E0EB"/>
                </a:solidFill>
              </a:rPr>
              <a:t>MEDIA ARTS</a:t>
            </a:r>
            <a:br>
              <a:rPr lang="en-US" sz="1050" dirty="0" smtClean="0">
                <a:solidFill>
                  <a:srgbClr val="E0E0EB"/>
                </a:solidFill>
              </a:rPr>
            </a:br>
            <a:r>
              <a:rPr lang="en-US" sz="1050" dirty="0" smtClean="0">
                <a:solidFill>
                  <a:srgbClr val="E0E0EB"/>
                </a:solidFill>
              </a:rPr>
              <a:t>CENTER SAN DIEGO</a:t>
            </a:r>
          </a:p>
          <a:p>
            <a:endParaRPr lang="en-US" sz="1050" dirty="0">
              <a:solidFill>
                <a:srgbClr val="E0E0EB"/>
              </a:solidFill>
            </a:endParaRPr>
          </a:p>
          <a:p>
            <a:endParaRPr lang="en-US" sz="1050" dirty="0" smtClean="0">
              <a:solidFill>
                <a:srgbClr val="E0E0EB"/>
              </a:solidFill>
            </a:endParaRPr>
          </a:p>
          <a:p>
            <a:endParaRPr lang="en-US" sz="1050" dirty="0" smtClean="0">
              <a:solidFill>
                <a:srgbClr val="E0E0EB"/>
              </a:solidFill>
            </a:endParaRPr>
          </a:p>
          <a:p>
            <a:endParaRPr lang="en-US" sz="1050" dirty="0">
              <a:solidFill>
                <a:srgbClr val="E0E0EB"/>
              </a:solidFill>
            </a:endParaRPr>
          </a:p>
          <a:p>
            <a:endParaRPr lang="en-US" sz="1050" dirty="0" smtClean="0">
              <a:solidFill>
                <a:srgbClr val="E0E0EB"/>
              </a:solidFill>
            </a:endParaRPr>
          </a:p>
          <a:p>
            <a:r>
              <a:rPr lang="en-US" sz="1050" dirty="0" err="1" smtClean="0">
                <a:solidFill>
                  <a:srgbClr val="E0E0EB"/>
                </a:solidFill>
              </a:rPr>
              <a:t>patric@mediaartscenter.org</a:t>
            </a:r>
            <a:endParaRPr lang="en-US" sz="1050" dirty="0">
              <a:solidFill>
                <a:srgbClr val="E0E0EB"/>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0511653"/>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Using Smart Phones</a:t>
            </a:r>
            <a:br>
              <a:rPr lang="en-US" sz="2800" dirty="0"/>
            </a:br>
            <a:r>
              <a:rPr lang="en-US" sz="2800" dirty="0"/>
              <a:t>as a Marketing &amp; Programming Tool</a:t>
            </a:r>
          </a:p>
        </p:txBody>
      </p:sp>
      <p:sp>
        <p:nvSpPr>
          <p:cNvPr id="3" name="Content Placeholder 2"/>
          <p:cNvSpPr>
            <a:spLocks noGrp="1"/>
          </p:cNvSpPr>
          <p:nvPr>
            <p:ph idx="1"/>
          </p:nvPr>
        </p:nvSpPr>
        <p:spPr/>
        <p:txBody>
          <a:bodyPr/>
          <a:lstStyle/>
          <a:p>
            <a:r>
              <a:rPr lang="en-US" dirty="0" smtClean="0"/>
              <a:t>HOW MANY OF YOU ARE USING SMART PHONES IN YOUR LIBRARY ALREADY?</a:t>
            </a:r>
          </a:p>
          <a:p>
            <a:r>
              <a:rPr lang="en-US" dirty="0" smtClean="0"/>
              <a:t>THOSE OF YOU WHO SAID YES, ARE YOU USING THEM FOR</a:t>
            </a:r>
          </a:p>
          <a:p>
            <a:pPr marL="0" indent="0">
              <a:buNone/>
            </a:pPr>
            <a:r>
              <a:rPr lang="en-US" dirty="0"/>
              <a:t>	</a:t>
            </a:r>
            <a:r>
              <a:rPr lang="en-US" dirty="0" smtClean="0"/>
              <a:t>____  BEHIND THE DESK</a:t>
            </a:r>
          </a:p>
          <a:p>
            <a:pPr marL="0" indent="0">
              <a:buNone/>
            </a:pPr>
            <a:r>
              <a:rPr lang="en-US" dirty="0"/>
              <a:t>	</a:t>
            </a:r>
            <a:r>
              <a:rPr lang="en-US" dirty="0" smtClean="0"/>
              <a:t>____  MARKETING</a:t>
            </a:r>
          </a:p>
          <a:p>
            <a:pPr marL="0" indent="0">
              <a:buNone/>
            </a:pPr>
            <a:r>
              <a:rPr lang="en-US" dirty="0"/>
              <a:t>	</a:t>
            </a:r>
            <a:r>
              <a:rPr lang="en-US" dirty="0" smtClean="0"/>
              <a:t>____  PROGRAMS</a:t>
            </a:r>
          </a:p>
          <a:p>
            <a:pPr marL="0" indent="0">
              <a:buNone/>
            </a:pPr>
            <a:r>
              <a:rPr lang="en-US" dirty="0"/>
              <a:t>	</a:t>
            </a:r>
            <a:r>
              <a:rPr lang="en-US" dirty="0" smtClean="0"/>
              <a:t>____  NETWORKING</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9072021"/>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Using Smart Phones</a:t>
            </a:r>
            <a:br>
              <a:rPr lang="en-US" sz="2800" dirty="0"/>
            </a:br>
            <a:r>
              <a:rPr lang="en-US" sz="2800" dirty="0"/>
              <a:t>as a Marketing &amp; Programming Tool</a:t>
            </a:r>
          </a:p>
        </p:txBody>
      </p:sp>
      <p:sp>
        <p:nvSpPr>
          <p:cNvPr id="3" name="Content Placeholder 2"/>
          <p:cNvSpPr>
            <a:spLocks noGrp="1"/>
          </p:cNvSpPr>
          <p:nvPr>
            <p:ph idx="1"/>
          </p:nvPr>
        </p:nvSpPr>
        <p:spPr>
          <a:xfrm>
            <a:off x="498474" y="2003484"/>
            <a:ext cx="7556313" cy="4144963"/>
          </a:xfrm>
        </p:spPr>
        <p:txBody>
          <a:bodyPr>
            <a:normAutofit fontScale="62500" lnSpcReduction="20000"/>
          </a:bodyPr>
          <a:lstStyle/>
          <a:p>
            <a:r>
              <a:rPr lang="en-US" dirty="0" smtClean="0"/>
              <a:t>WHAT OPERATING SYSTEM ARE YOU USING?</a:t>
            </a:r>
          </a:p>
          <a:p>
            <a:pPr marL="0" indent="0">
              <a:buNone/>
            </a:pPr>
            <a:r>
              <a:rPr lang="en-US" dirty="0" smtClean="0"/>
              <a:t>	____  </a:t>
            </a:r>
            <a:r>
              <a:rPr lang="en-US" dirty="0" smtClean="0">
                <a:solidFill>
                  <a:schemeClr val="accent5">
                    <a:lumMod val="60000"/>
                    <a:lumOff val="40000"/>
                  </a:schemeClr>
                </a:solidFill>
              </a:rPr>
              <a:t>IPHONE (APPLE)</a:t>
            </a:r>
          </a:p>
          <a:p>
            <a:pPr marL="0" indent="0">
              <a:buNone/>
            </a:pPr>
            <a:r>
              <a:rPr lang="en-US" dirty="0"/>
              <a:t>	____  </a:t>
            </a:r>
            <a:r>
              <a:rPr lang="en-US" dirty="0">
                <a:solidFill>
                  <a:srgbClr val="008000"/>
                </a:solidFill>
              </a:rPr>
              <a:t>SYMBIAN (NOKIA</a:t>
            </a:r>
            <a:r>
              <a:rPr lang="en-US" dirty="0" smtClean="0">
                <a:solidFill>
                  <a:srgbClr val="008000"/>
                </a:solidFill>
              </a:rPr>
              <a:t>)</a:t>
            </a:r>
          </a:p>
          <a:p>
            <a:pPr marL="0" indent="0">
              <a:buNone/>
            </a:pPr>
            <a:r>
              <a:rPr lang="en-US" dirty="0" smtClean="0"/>
              <a:t>	____  </a:t>
            </a:r>
            <a:r>
              <a:rPr lang="en-US" dirty="0">
                <a:solidFill>
                  <a:srgbClr val="FF0000"/>
                </a:solidFill>
              </a:rPr>
              <a:t>BLACKBERRY (RIM</a:t>
            </a:r>
            <a:r>
              <a:rPr lang="en-US" dirty="0" smtClean="0">
                <a:solidFill>
                  <a:srgbClr val="FF0000"/>
                </a:solidFill>
              </a:rPr>
              <a:t>)</a:t>
            </a:r>
          </a:p>
          <a:p>
            <a:pPr marL="0" indent="0">
              <a:buNone/>
            </a:pPr>
            <a:r>
              <a:rPr lang="en-US" dirty="0"/>
              <a:t>	____  </a:t>
            </a:r>
            <a:r>
              <a:rPr lang="en-US" dirty="0" smtClean="0">
                <a:solidFill>
                  <a:schemeClr val="tx2">
                    <a:lumMod val="75000"/>
                    <a:lumOff val="25000"/>
                  </a:schemeClr>
                </a:solidFill>
              </a:rPr>
              <a:t>BADA (SAMSUNG)</a:t>
            </a:r>
            <a:endParaRPr lang="en-US" dirty="0">
              <a:solidFill>
                <a:schemeClr val="tx2">
                  <a:lumMod val="75000"/>
                  <a:lumOff val="25000"/>
                </a:schemeClr>
              </a:solidFill>
            </a:endParaRPr>
          </a:p>
          <a:p>
            <a:pPr marL="0" indent="0">
              <a:buNone/>
            </a:pPr>
            <a:r>
              <a:rPr lang="en-US" dirty="0"/>
              <a:t>	____  </a:t>
            </a:r>
            <a:r>
              <a:rPr lang="en-US" dirty="0">
                <a:solidFill>
                  <a:srgbClr val="3366FF"/>
                </a:solidFill>
              </a:rPr>
              <a:t>ANDROID (GOOGLE</a:t>
            </a:r>
            <a:r>
              <a:rPr lang="en-US" dirty="0" smtClean="0">
                <a:solidFill>
                  <a:srgbClr val="3366FF"/>
                </a:solidFill>
              </a:rPr>
              <a:t>)</a:t>
            </a:r>
          </a:p>
          <a:p>
            <a:pPr marL="0" indent="0">
              <a:buNone/>
            </a:pPr>
            <a:r>
              <a:rPr lang="en-US" dirty="0"/>
              <a:t>	____  </a:t>
            </a:r>
            <a:r>
              <a:rPr lang="en-US" dirty="0" smtClean="0"/>
              <a:t>MOBLE OS (MICROSOFT)</a:t>
            </a:r>
            <a:endParaRPr lang="en-US" dirty="0"/>
          </a:p>
          <a:p>
            <a:pPr marL="0" indent="0">
              <a:buNone/>
            </a:pPr>
            <a:r>
              <a:rPr lang="en-US" dirty="0"/>
              <a:t>	____  </a:t>
            </a:r>
            <a:r>
              <a:rPr lang="en-US" dirty="0" smtClean="0">
                <a:solidFill>
                  <a:srgbClr val="6ACFDF"/>
                </a:solidFill>
              </a:rPr>
              <a:t>OTHER</a:t>
            </a:r>
            <a:endParaRPr lang="en-US" dirty="0">
              <a:solidFill>
                <a:srgbClr val="6ACFDF"/>
              </a:solidFill>
            </a:endParaRPr>
          </a:p>
          <a:p>
            <a:pPr marL="0" indent="0">
              <a:buNone/>
            </a:pPr>
            <a:r>
              <a:rPr lang="en-US" dirty="0"/>
              <a:t>	</a:t>
            </a:r>
          </a:p>
          <a:p>
            <a:pPr marL="0" indent="0">
              <a:buNone/>
            </a:pPr>
            <a:r>
              <a:rPr lang="en-US" dirty="0"/>
              <a:t>Share of worldwide 2011 Q2 smartphone sales to end users by operating system, according to </a:t>
            </a:r>
            <a:r>
              <a:rPr lang="en-US" dirty="0" smtClean="0"/>
              <a:t>Gartner (</a:t>
            </a:r>
            <a:r>
              <a:rPr lang="en-US" dirty="0" err="1" smtClean="0"/>
              <a:t>wikipedia.com</a:t>
            </a:r>
            <a:r>
              <a:rPr lang="en-US" dirty="0" smtClean="0"/>
              <a:t>)</a:t>
            </a:r>
            <a:endParaRPr lang="en-US" b="1" dirty="0"/>
          </a:p>
        </p:txBody>
      </p:sp>
      <p:pic>
        <p:nvPicPr>
          <p:cNvPr id="4" name="Picture 3" descr="OS Chart.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06787" y="2338697"/>
            <a:ext cx="3048000" cy="36068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1844566"/>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Using Smart Phones</a:t>
            </a:r>
            <a:br>
              <a:rPr lang="en-US" sz="2800" dirty="0"/>
            </a:br>
            <a:r>
              <a:rPr lang="en-US" sz="2800" dirty="0"/>
              <a:t>as a Marketing &amp; Programming Tool</a:t>
            </a:r>
          </a:p>
        </p:txBody>
      </p:sp>
      <p:pic>
        <p:nvPicPr>
          <p:cNvPr id="5" name="Picture 4" descr="pewnet words.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98474" y="4084782"/>
            <a:ext cx="4534246" cy="2395451"/>
          </a:xfrm>
          <a:prstGeom prst="rect">
            <a:avLst/>
          </a:prstGeom>
        </p:spPr>
      </p:pic>
      <p:sp>
        <p:nvSpPr>
          <p:cNvPr id="7" name="Oval Callout 6"/>
          <p:cNvSpPr/>
          <p:nvPr/>
        </p:nvSpPr>
        <p:spPr>
          <a:xfrm>
            <a:off x="857466" y="1862891"/>
            <a:ext cx="1750876" cy="1811882"/>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857466" y="2247766"/>
            <a:ext cx="1731636" cy="923330"/>
          </a:xfrm>
          <a:prstGeom prst="rect">
            <a:avLst/>
          </a:prstGeom>
          <a:noFill/>
        </p:spPr>
        <p:txBody>
          <a:bodyPr wrap="square" rtlCol="0">
            <a:spAutoFit/>
          </a:bodyPr>
          <a:lstStyle/>
          <a:p>
            <a:pPr algn="ctr"/>
            <a:r>
              <a:rPr lang="en-US" dirty="0" smtClean="0"/>
              <a:t>35% Adults</a:t>
            </a:r>
          </a:p>
          <a:p>
            <a:pPr algn="ctr"/>
            <a:r>
              <a:rPr lang="en-US" dirty="0" smtClean="0"/>
              <a:t>Own a Smart</a:t>
            </a:r>
          </a:p>
          <a:p>
            <a:pPr algn="ctr"/>
            <a:r>
              <a:rPr lang="en-US" dirty="0" smtClean="0"/>
              <a:t>Phone</a:t>
            </a:r>
            <a:endParaRPr lang="en-US" dirty="0"/>
          </a:p>
        </p:txBody>
      </p:sp>
      <p:sp>
        <p:nvSpPr>
          <p:cNvPr id="14" name="Oval Callout 13"/>
          <p:cNvSpPr/>
          <p:nvPr/>
        </p:nvSpPr>
        <p:spPr>
          <a:xfrm>
            <a:off x="5032720" y="4044788"/>
            <a:ext cx="2222432" cy="1474420"/>
          </a:xfrm>
          <a:prstGeom prst="wedgeEllipseCallou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87%</a:t>
            </a:r>
          </a:p>
          <a:p>
            <a:pPr algn="ctr"/>
            <a:r>
              <a:rPr lang="en-US" sz="1400" dirty="0" smtClean="0">
                <a:solidFill>
                  <a:schemeClr val="tx1"/>
                </a:solidFill>
              </a:rPr>
              <a:t>Use their Smart Phone to access their E-mail</a:t>
            </a:r>
            <a:endParaRPr lang="en-US" sz="1400" dirty="0">
              <a:solidFill>
                <a:schemeClr val="tx1"/>
              </a:solidFill>
            </a:endParaRPr>
          </a:p>
        </p:txBody>
      </p:sp>
      <p:sp>
        <p:nvSpPr>
          <p:cNvPr id="13" name="Oval Callout 12"/>
          <p:cNvSpPr/>
          <p:nvPr/>
        </p:nvSpPr>
        <p:spPr>
          <a:xfrm>
            <a:off x="3659636" y="3241721"/>
            <a:ext cx="2484300" cy="1170903"/>
          </a:xfrm>
          <a:prstGeom prst="wedgeEllipseCallou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68% </a:t>
            </a:r>
          </a:p>
          <a:p>
            <a:pPr algn="ctr"/>
            <a:r>
              <a:rPr lang="en-US" sz="1400" dirty="0" smtClean="0">
                <a:solidFill>
                  <a:schemeClr val="tx1"/>
                </a:solidFill>
              </a:rPr>
              <a:t>Use their Smart Phone to go Online</a:t>
            </a:r>
          </a:p>
          <a:p>
            <a:pPr algn="ctr"/>
            <a:r>
              <a:rPr lang="en-US" sz="1400" dirty="0" smtClean="0">
                <a:solidFill>
                  <a:schemeClr val="tx1"/>
                </a:solidFill>
              </a:rPr>
              <a:t>EVERYDAY</a:t>
            </a:r>
            <a:endParaRPr lang="en-US" sz="1400" dirty="0">
              <a:solidFill>
                <a:schemeClr val="tx1"/>
              </a:solidFill>
            </a:endParaRPr>
          </a:p>
        </p:txBody>
      </p:sp>
      <p:sp>
        <p:nvSpPr>
          <p:cNvPr id="10" name="Oval Callout 9"/>
          <p:cNvSpPr/>
          <p:nvPr/>
        </p:nvSpPr>
        <p:spPr>
          <a:xfrm>
            <a:off x="2265086" y="2503870"/>
            <a:ext cx="2484300" cy="1170903"/>
          </a:xfrm>
          <a:prstGeom prst="wedgeEllipseCallou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44% Adults</a:t>
            </a:r>
          </a:p>
          <a:p>
            <a:pPr algn="ctr"/>
            <a:r>
              <a:rPr lang="en-US" sz="1400" dirty="0" smtClean="0">
                <a:solidFill>
                  <a:schemeClr val="tx1"/>
                </a:solidFill>
              </a:rPr>
              <a:t>African Americans &amp; Latinos</a:t>
            </a:r>
            <a:endParaRPr lang="en-US" sz="1400" dirty="0">
              <a:solidFill>
                <a:schemeClr val="tx1"/>
              </a:solidFill>
            </a:endParaRPr>
          </a:p>
        </p:txBody>
      </p:sp>
      <p:sp>
        <p:nvSpPr>
          <p:cNvPr id="15" name="Rounded Rectangular Callout 14"/>
          <p:cNvSpPr/>
          <p:nvPr/>
        </p:nvSpPr>
        <p:spPr>
          <a:xfrm>
            <a:off x="5923913" y="1934301"/>
            <a:ext cx="2130874" cy="1139138"/>
          </a:xfrm>
          <a:prstGeom prst="wedgeRoundRectCallout">
            <a:avLst>
              <a:gd name="adj1" fmla="val -42503"/>
              <a:gd name="adj2" fmla="val 77704"/>
              <a:gd name="adj3" fmla="val 16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084432" y="2042205"/>
            <a:ext cx="1849823" cy="923330"/>
          </a:xfrm>
          <a:prstGeom prst="rect">
            <a:avLst/>
          </a:prstGeom>
          <a:noFill/>
        </p:spPr>
        <p:txBody>
          <a:bodyPr wrap="none" rtlCol="0">
            <a:spAutoFit/>
          </a:bodyPr>
          <a:lstStyle/>
          <a:p>
            <a:pPr algn="ctr"/>
            <a:r>
              <a:rPr lang="en-US" sz="1400" dirty="0" smtClean="0"/>
              <a:t>Highest User Group</a:t>
            </a:r>
            <a:endParaRPr lang="en-US" dirty="0" smtClean="0"/>
          </a:p>
          <a:p>
            <a:pPr algn="ctr"/>
            <a:r>
              <a:rPr lang="en-US" dirty="0" smtClean="0"/>
              <a:t>58%</a:t>
            </a:r>
          </a:p>
          <a:p>
            <a:pPr algn="ctr"/>
            <a:r>
              <a:rPr lang="en-US" dirty="0" smtClean="0"/>
              <a:t>25-34 year olds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4061650"/>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Using Smart Phones</a:t>
            </a:r>
            <a:br>
              <a:rPr lang="en-US" sz="2800" dirty="0"/>
            </a:br>
            <a:r>
              <a:rPr lang="en-US" sz="2800" dirty="0"/>
              <a:t>as a Marketing &amp; Programming Tool</a:t>
            </a:r>
          </a:p>
        </p:txBody>
      </p:sp>
      <p:sp>
        <p:nvSpPr>
          <p:cNvPr id="3" name="Content Placeholder 2"/>
          <p:cNvSpPr>
            <a:spLocks noGrp="1"/>
          </p:cNvSpPr>
          <p:nvPr>
            <p:ph idx="1"/>
          </p:nvPr>
        </p:nvSpPr>
        <p:spPr/>
        <p:txBody>
          <a:bodyPr/>
          <a:lstStyle/>
          <a:p>
            <a:r>
              <a:rPr lang="en-US" dirty="0" smtClean="0"/>
              <a:t>EMBRACING MOBILE TECHNOLOGIES</a:t>
            </a:r>
            <a:endParaRPr lang="en-US" dirty="0"/>
          </a:p>
        </p:txBody>
      </p:sp>
      <p:pic>
        <p:nvPicPr>
          <p:cNvPr id="4" name="Picture 3"/>
          <p:cNvPicPr>
            <a:picLocks noChangeAspect="1"/>
          </p:cNvPicPr>
          <p:nvPr/>
        </p:nvPicPr>
        <p:blipFill>
          <a:blip r:embed="rId3"/>
          <a:stretch>
            <a:fillRect/>
          </a:stretch>
        </p:blipFill>
        <p:spPr>
          <a:xfrm>
            <a:off x="498474" y="2540044"/>
            <a:ext cx="1617970" cy="2157293"/>
          </a:xfrm>
          <a:prstGeom prst="rect">
            <a:avLst/>
          </a:prstGeom>
        </p:spPr>
      </p:pic>
      <p:sp>
        <p:nvSpPr>
          <p:cNvPr id="5" name="TextBox 4"/>
          <p:cNvSpPr txBox="1"/>
          <p:nvPr/>
        </p:nvSpPr>
        <p:spPr>
          <a:xfrm>
            <a:off x="248349" y="4714847"/>
            <a:ext cx="2132039" cy="307777"/>
          </a:xfrm>
          <a:prstGeom prst="rect">
            <a:avLst/>
          </a:prstGeom>
          <a:noFill/>
        </p:spPr>
        <p:txBody>
          <a:bodyPr wrap="none" rtlCol="0">
            <a:spAutoFit/>
          </a:bodyPr>
          <a:lstStyle/>
          <a:p>
            <a:r>
              <a:rPr lang="en-US" sz="1400" dirty="0" smtClean="0"/>
              <a:t>Scanning Library Cards</a:t>
            </a:r>
            <a:endParaRPr lang="en-US" sz="1400" dirty="0"/>
          </a:p>
        </p:txBody>
      </p:sp>
      <p:pic>
        <p:nvPicPr>
          <p:cNvPr id="6" name="Picture 5" descr="boopsie.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380388" y="2866749"/>
            <a:ext cx="1944311" cy="3259414"/>
          </a:xfrm>
          <a:prstGeom prst="rect">
            <a:avLst/>
          </a:prstGeom>
        </p:spPr>
      </p:pic>
      <p:sp>
        <p:nvSpPr>
          <p:cNvPr id="7" name="TextBox 6"/>
          <p:cNvSpPr txBox="1"/>
          <p:nvPr/>
        </p:nvSpPr>
        <p:spPr>
          <a:xfrm>
            <a:off x="2412254" y="6132742"/>
            <a:ext cx="1950925" cy="307777"/>
          </a:xfrm>
          <a:prstGeom prst="rect">
            <a:avLst/>
          </a:prstGeom>
          <a:noFill/>
        </p:spPr>
        <p:txBody>
          <a:bodyPr wrap="none" rtlCol="0">
            <a:spAutoFit/>
          </a:bodyPr>
          <a:lstStyle/>
          <a:p>
            <a:r>
              <a:rPr lang="en-US" sz="1400" dirty="0" smtClean="0"/>
              <a:t>Mobilize Your Library</a:t>
            </a:r>
            <a:endParaRPr lang="en-US" sz="1400" dirty="0"/>
          </a:p>
        </p:txBody>
      </p:sp>
      <p:sp>
        <p:nvSpPr>
          <p:cNvPr id="9" name="TextBox 8"/>
          <p:cNvSpPr txBox="1"/>
          <p:nvPr/>
        </p:nvSpPr>
        <p:spPr>
          <a:xfrm>
            <a:off x="5685727" y="2010875"/>
            <a:ext cx="3224072" cy="2585323"/>
          </a:xfrm>
          <a:prstGeom prst="rect">
            <a:avLst/>
          </a:prstGeom>
          <a:noFill/>
        </p:spPr>
        <p:txBody>
          <a:bodyPr wrap="none" rtlCol="0">
            <a:spAutoFit/>
          </a:bodyPr>
          <a:lstStyle/>
          <a:p>
            <a:pPr algn="ctr"/>
            <a:r>
              <a:rPr lang="en-US" sz="1400" dirty="0" smtClean="0"/>
              <a:t>eBook &amp; Audio Collections</a:t>
            </a:r>
          </a:p>
          <a:p>
            <a:pPr algn="ctr"/>
            <a:r>
              <a:rPr lang="en-US" sz="1400" dirty="0" smtClean="0"/>
              <a:t>Instruction via podcasts</a:t>
            </a:r>
          </a:p>
          <a:p>
            <a:pPr algn="ctr"/>
            <a:r>
              <a:rPr lang="en-US" sz="1400" dirty="0" smtClean="0"/>
              <a:t>Virtual tours of your library</a:t>
            </a:r>
          </a:p>
          <a:p>
            <a:pPr algn="ctr"/>
            <a:r>
              <a:rPr lang="en-US" sz="1400" dirty="0" smtClean="0"/>
              <a:t>Inventory &amp; administrative Tasks</a:t>
            </a:r>
          </a:p>
          <a:p>
            <a:pPr algn="ctr"/>
            <a:r>
              <a:rPr lang="en-US" sz="1400" dirty="0" smtClean="0"/>
              <a:t>Mapping of historic collections</a:t>
            </a:r>
          </a:p>
          <a:p>
            <a:pPr algn="ctr"/>
            <a:r>
              <a:rPr lang="en-US" sz="1400" dirty="0" smtClean="0"/>
              <a:t>Community building </a:t>
            </a:r>
            <a:r>
              <a:rPr lang="en-US" sz="1400" dirty="0"/>
              <a:t>b</a:t>
            </a:r>
            <a:r>
              <a:rPr lang="en-US" sz="1400" dirty="0" smtClean="0"/>
              <a:t>logs</a:t>
            </a:r>
          </a:p>
          <a:p>
            <a:pPr algn="ctr"/>
            <a:r>
              <a:rPr lang="en-US" sz="1400" dirty="0" smtClean="0"/>
              <a:t>Networking for librarians</a:t>
            </a:r>
          </a:p>
          <a:p>
            <a:pPr algn="ctr"/>
            <a:r>
              <a:rPr lang="en-US" sz="1400" dirty="0" smtClean="0"/>
              <a:t>Location-based ‘check ins’</a:t>
            </a:r>
          </a:p>
          <a:p>
            <a:pPr algn="ctr"/>
            <a:r>
              <a:rPr lang="en-US" sz="1400" dirty="0" smtClean="0"/>
              <a:t>Social sharing of what you’re reading</a:t>
            </a:r>
          </a:p>
          <a:p>
            <a:endParaRPr lang="en-US" dirty="0" smtClean="0"/>
          </a:p>
          <a:p>
            <a:endParaRPr lang="en-US" dirty="0"/>
          </a:p>
        </p:txBody>
      </p:sp>
      <p:pic>
        <p:nvPicPr>
          <p:cNvPr id="11" name="Picture 10"/>
          <p:cNvPicPr>
            <a:picLocks noChangeAspect="1"/>
          </p:cNvPicPr>
          <p:nvPr/>
        </p:nvPicPr>
        <p:blipFill>
          <a:blip r:embed="rId5"/>
          <a:stretch>
            <a:fillRect/>
          </a:stretch>
        </p:blipFill>
        <p:spPr>
          <a:xfrm>
            <a:off x="4521494" y="4228154"/>
            <a:ext cx="1871690" cy="1871690"/>
          </a:xfrm>
          <a:prstGeom prst="rect">
            <a:avLst/>
          </a:prstGeom>
        </p:spPr>
      </p:pic>
      <p:sp>
        <p:nvSpPr>
          <p:cNvPr id="12" name="TextBox 11"/>
          <p:cNvSpPr txBox="1"/>
          <p:nvPr/>
        </p:nvSpPr>
        <p:spPr>
          <a:xfrm>
            <a:off x="4951567" y="6119088"/>
            <a:ext cx="1018616" cy="307777"/>
          </a:xfrm>
          <a:prstGeom prst="rect">
            <a:avLst/>
          </a:prstGeom>
          <a:noFill/>
        </p:spPr>
        <p:txBody>
          <a:bodyPr wrap="none" rtlCol="0">
            <a:spAutoFit/>
          </a:bodyPr>
          <a:lstStyle/>
          <a:p>
            <a:r>
              <a:rPr lang="en-US" sz="1400" dirty="0" smtClean="0"/>
              <a:t>QR Codes</a:t>
            </a:r>
            <a:endParaRPr lang="en-US" sz="1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8987332"/>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Using Smart Phones</a:t>
            </a:r>
            <a:br>
              <a:rPr lang="en-US" sz="2800" dirty="0"/>
            </a:br>
            <a:r>
              <a:rPr lang="en-US" sz="2800" dirty="0"/>
              <a:t>as a Marketing &amp; Programming Tool</a:t>
            </a:r>
          </a:p>
        </p:txBody>
      </p:sp>
      <p:sp>
        <p:nvSpPr>
          <p:cNvPr id="3" name="Content Placeholder 2"/>
          <p:cNvSpPr>
            <a:spLocks noGrp="1"/>
          </p:cNvSpPr>
          <p:nvPr>
            <p:ph idx="1"/>
          </p:nvPr>
        </p:nvSpPr>
        <p:spPr>
          <a:xfrm>
            <a:off x="498474" y="1981201"/>
            <a:ext cx="4971077" cy="480812"/>
          </a:xfrm>
        </p:spPr>
        <p:txBody>
          <a:bodyPr/>
          <a:lstStyle/>
          <a:p>
            <a:r>
              <a:rPr lang="en-US" dirty="0" smtClean="0"/>
              <a:t>SMART MARKETING</a:t>
            </a:r>
          </a:p>
          <a:p>
            <a:pPr marL="0" indent="0">
              <a:buNone/>
            </a:pPr>
            <a:endParaRPr lang="en-US" dirty="0"/>
          </a:p>
        </p:txBody>
      </p:sp>
      <p:sp>
        <p:nvSpPr>
          <p:cNvPr id="8" name="TextBox 7"/>
          <p:cNvSpPr txBox="1"/>
          <p:nvPr/>
        </p:nvSpPr>
        <p:spPr>
          <a:xfrm>
            <a:off x="1529400" y="2487929"/>
            <a:ext cx="2826953" cy="2031325"/>
          </a:xfrm>
          <a:prstGeom prst="rect">
            <a:avLst/>
          </a:prstGeom>
          <a:noFill/>
        </p:spPr>
        <p:txBody>
          <a:bodyPr wrap="none" rtlCol="0">
            <a:spAutoFit/>
          </a:bodyPr>
          <a:lstStyle/>
          <a:p>
            <a:r>
              <a:rPr lang="en-US" dirty="0" smtClean="0"/>
              <a:t>Social Networking</a:t>
            </a:r>
          </a:p>
          <a:p>
            <a:r>
              <a:rPr lang="en-US" dirty="0" smtClean="0"/>
              <a:t>Quick Response Codes</a:t>
            </a:r>
          </a:p>
          <a:p>
            <a:r>
              <a:rPr lang="en-US" dirty="0" smtClean="0"/>
              <a:t>Website Compatibility</a:t>
            </a:r>
          </a:p>
          <a:p>
            <a:r>
              <a:rPr lang="en-US" dirty="0" smtClean="0"/>
              <a:t>M-Libraries</a:t>
            </a:r>
          </a:p>
          <a:p>
            <a:r>
              <a:rPr lang="en-US" dirty="0" smtClean="0"/>
              <a:t>M-Library Creation Tools</a:t>
            </a:r>
          </a:p>
          <a:p>
            <a:r>
              <a:rPr lang="en-US" dirty="0" smtClean="0"/>
              <a:t>Other online helper sites</a:t>
            </a:r>
          </a:p>
          <a:p>
            <a:endParaRPr lang="en-US" dirty="0"/>
          </a:p>
        </p:txBody>
      </p:sp>
      <p:sp>
        <p:nvSpPr>
          <p:cNvPr id="13" name="Content Placeholder 2"/>
          <p:cNvSpPr txBox="1">
            <a:spLocks/>
          </p:cNvSpPr>
          <p:nvPr/>
        </p:nvSpPr>
        <p:spPr>
          <a:xfrm>
            <a:off x="498474" y="4460260"/>
            <a:ext cx="4971077" cy="480812"/>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en-US" dirty="0" smtClean="0"/>
              <a:t>RETURN TO BASICS</a:t>
            </a:r>
          </a:p>
          <a:p>
            <a:pPr marL="0" indent="0">
              <a:buFont typeface="Wingdings" pitchFamily="2" charset="2"/>
              <a:buNone/>
            </a:pPr>
            <a:endParaRPr lang="en-US" dirty="0"/>
          </a:p>
        </p:txBody>
      </p:sp>
      <p:sp>
        <p:nvSpPr>
          <p:cNvPr id="14" name="TextBox 13"/>
          <p:cNvSpPr txBox="1"/>
          <p:nvPr/>
        </p:nvSpPr>
        <p:spPr>
          <a:xfrm>
            <a:off x="1529400" y="4966988"/>
            <a:ext cx="2238376" cy="923330"/>
          </a:xfrm>
          <a:prstGeom prst="rect">
            <a:avLst/>
          </a:prstGeom>
          <a:noFill/>
        </p:spPr>
        <p:txBody>
          <a:bodyPr wrap="none" rtlCol="0">
            <a:spAutoFit/>
          </a:bodyPr>
          <a:lstStyle/>
          <a:p>
            <a:r>
              <a:rPr lang="en-US" dirty="0" smtClean="0"/>
              <a:t>Keep It Simple</a:t>
            </a:r>
          </a:p>
          <a:p>
            <a:r>
              <a:rPr lang="en-US" dirty="0" smtClean="0"/>
              <a:t>Defining Our Goals</a:t>
            </a:r>
          </a:p>
          <a:p>
            <a:endParaRPr lang="en-US" dirty="0"/>
          </a:p>
        </p:txBody>
      </p:sp>
      <p:sp>
        <p:nvSpPr>
          <p:cNvPr id="16" name="TextBox 15"/>
          <p:cNvSpPr txBox="1"/>
          <p:nvPr/>
        </p:nvSpPr>
        <p:spPr>
          <a:xfrm>
            <a:off x="5469551" y="2828904"/>
            <a:ext cx="3173878" cy="2031325"/>
          </a:xfrm>
          <a:prstGeom prst="rect">
            <a:avLst/>
          </a:prstGeom>
          <a:noFill/>
        </p:spPr>
        <p:txBody>
          <a:bodyPr wrap="none" rtlCol="0">
            <a:spAutoFit/>
          </a:bodyPr>
          <a:lstStyle/>
          <a:p>
            <a:r>
              <a:rPr lang="en-US" dirty="0" err="1" smtClean="0"/>
              <a:t>WordPress</a:t>
            </a:r>
            <a:r>
              <a:rPr lang="en-US" dirty="0" smtClean="0"/>
              <a:t> Set up </a:t>
            </a:r>
          </a:p>
          <a:p>
            <a:r>
              <a:rPr lang="en-US" dirty="0" smtClean="0"/>
              <a:t>Social Network Interactivity</a:t>
            </a:r>
          </a:p>
          <a:p>
            <a:r>
              <a:rPr lang="en-US" dirty="0" smtClean="0"/>
              <a:t>Working a Smart Phone App</a:t>
            </a:r>
          </a:p>
          <a:p>
            <a:r>
              <a:rPr lang="en-US" dirty="0" smtClean="0"/>
              <a:t>Program Activities</a:t>
            </a:r>
          </a:p>
          <a:p>
            <a:r>
              <a:rPr lang="en-US" dirty="0" smtClean="0"/>
              <a:t>Equipment Security</a:t>
            </a:r>
          </a:p>
          <a:p>
            <a:endParaRPr lang="en-US" dirty="0" smtClean="0"/>
          </a:p>
          <a:p>
            <a:endParaRPr lang="en-US" dirty="0"/>
          </a:p>
        </p:txBody>
      </p:sp>
      <p:sp>
        <p:nvSpPr>
          <p:cNvPr id="17" name="Content Placeholder 2"/>
          <p:cNvSpPr txBox="1">
            <a:spLocks/>
          </p:cNvSpPr>
          <p:nvPr/>
        </p:nvSpPr>
        <p:spPr>
          <a:xfrm>
            <a:off x="4719261" y="2007117"/>
            <a:ext cx="2796757" cy="480812"/>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en-US" dirty="0" smtClean="0"/>
              <a:t>PROGRAMMING</a:t>
            </a:r>
          </a:p>
          <a:p>
            <a:pPr marL="0" indent="0">
              <a:buFont typeface="Wingdings" pitchFamily="2" charset="2"/>
              <a:buNone/>
            </a:pPr>
            <a:endParaRPr lang="en-US" dirty="0"/>
          </a:p>
        </p:txBody>
      </p:sp>
      <p:sp>
        <p:nvSpPr>
          <p:cNvPr id="18" name="Content Placeholder 2"/>
          <p:cNvSpPr txBox="1">
            <a:spLocks/>
          </p:cNvSpPr>
          <p:nvPr/>
        </p:nvSpPr>
        <p:spPr>
          <a:xfrm>
            <a:off x="5469551" y="2374007"/>
            <a:ext cx="2407927" cy="480812"/>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Font typeface="Wingdings" pitchFamily="2" charset="2"/>
              <a:buNone/>
            </a:pPr>
            <a:r>
              <a:rPr lang="en-US" i="1" dirty="0" smtClean="0"/>
              <a:t>A CASE STUDY</a:t>
            </a:r>
            <a:endParaRPr lang="en-US" i="1" dirty="0"/>
          </a:p>
        </p:txBody>
      </p:sp>
      <p:sp>
        <p:nvSpPr>
          <p:cNvPr id="19" name="Content Placeholder 2"/>
          <p:cNvSpPr txBox="1">
            <a:spLocks/>
          </p:cNvSpPr>
          <p:nvPr/>
        </p:nvSpPr>
        <p:spPr>
          <a:xfrm>
            <a:off x="4719262" y="4425474"/>
            <a:ext cx="3335526" cy="541513"/>
          </a:xfrm>
          <a:prstGeom prst="rect">
            <a:avLst/>
          </a:prstGeom>
        </p:spPr>
        <p:txBody>
          <a:bodyPr vert="horz" lIns="91440" tIns="45720" rIns="91440" bIns="45720" rtlCol="0">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en-US" dirty="0" smtClean="0"/>
              <a:t>WRAP UP</a:t>
            </a:r>
          </a:p>
          <a:p>
            <a:pPr marL="0" indent="0">
              <a:buFont typeface="Wingdings" pitchFamily="2" charset="2"/>
              <a:buNone/>
            </a:pPr>
            <a:endParaRPr lang="en-US" dirty="0"/>
          </a:p>
        </p:txBody>
      </p:sp>
      <p:sp>
        <p:nvSpPr>
          <p:cNvPr id="20" name="TextBox 19"/>
          <p:cNvSpPr txBox="1"/>
          <p:nvPr/>
        </p:nvSpPr>
        <p:spPr>
          <a:xfrm>
            <a:off x="5568733" y="4932203"/>
            <a:ext cx="1269736" cy="923330"/>
          </a:xfrm>
          <a:prstGeom prst="rect">
            <a:avLst/>
          </a:prstGeom>
          <a:noFill/>
        </p:spPr>
        <p:txBody>
          <a:bodyPr wrap="none" rtlCol="0">
            <a:spAutoFit/>
          </a:bodyPr>
          <a:lstStyle/>
          <a:p>
            <a:r>
              <a:rPr lang="en-US" dirty="0" smtClean="0"/>
              <a:t>Resources</a:t>
            </a:r>
          </a:p>
          <a:p>
            <a:r>
              <a:rPr lang="en-US" dirty="0" smtClean="0"/>
              <a:t>Q&amp;A</a:t>
            </a:r>
          </a:p>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1248802"/>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Using Smart Phones</a:t>
            </a:r>
            <a:br>
              <a:rPr lang="en-US" sz="2800" dirty="0"/>
            </a:br>
            <a:r>
              <a:rPr lang="en-US" sz="2800" dirty="0"/>
              <a:t>as a Marketing &amp; Programming Tool</a:t>
            </a:r>
          </a:p>
        </p:txBody>
      </p:sp>
      <p:sp>
        <p:nvSpPr>
          <p:cNvPr id="3" name="Content Placeholder 2"/>
          <p:cNvSpPr>
            <a:spLocks noGrp="1"/>
          </p:cNvSpPr>
          <p:nvPr>
            <p:ph idx="1"/>
          </p:nvPr>
        </p:nvSpPr>
        <p:spPr/>
        <p:txBody>
          <a:bodyPr/>
          <a:lstStyle/>
          <a:p>
            <a:r>
              <a:rPr lang="en-US" dirty="0" smtClean="0"/>
              <a:t>MAKING YOUR MARKETING SMART</a:t>
            </a:r>
            <a:endParaRPr lang="en-US" dirty="0"/>
          </a:p>
        </p:txBody>
      </p:sp>
      <p:pic>
        <p:nvPicPr>
          <p:cNvPr id="4" name="Picture 3" descr="social-media-waste-of-time.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461856" y="2580456"/>
            <a:ext cx="3657599" cy="2609087"/>
          </a:xfrm>
          <a:prstGeom prst="rect">
            <a:avLst/>
          </a:prstGeom>
        </p:spPr>
      </p:pic>
      <p:sp>
        <p:nvSpPr>
          <p:cNvPr id="5" name="TextBox 4"/>
          <p:cNvSpPr txBox="1"/>
          <p:nvPr/>
        </p:nvSpPr>
        <p:spPr>
          <a:xfrm>
            <a:off x="1877494" y="5391448"/>
            <a:ext cx="2978729" cy="646331"/>
          </a:xfrm>
          <a:prstGeom prst="rect">
            <a:avLst/>
          </a:prstGeom>
          <a:noFill/>
        </p:spPr>
        <p:txBody>
          <a:bodyPr wrap="square" rtlCol="0">
            <a:spAutoFit/>
          </a:bodyPr>
          <a:lstStyle/>
          <a:p>
            <a:r>
              <a:rPr lang="en-US" dirty="0" smtClean="0"/>
              <a:t>Using Social Networks and apps to build community</a:t>
            </a:r>
            <a:endParaRPr lang="en-US" dirty="0"/>
          </a:p>
        </p:txBody>
      </p:sp>
      <p:pic>
        <p:nvPicPr>
          <p:cNvPr id="6" name="Picture 5"/>
          <p:cNvPicPr>
            <a:picLocks noChangeAspect="1"/>
          </p:cNvPicPr>
          <p:nvPr/>
        </p:nvPicPr>
        <p:blipFill>
          <a:blip r:embed="rId4"/>
          <a:stretch>
            <a:fillRect/>
          </a:stretch>
        </p:blipFill>
        <p:spPr>
          <a:xfrm>
            <a:off x="5500096" y="2580456"/>
            <a:ext cx="2554691" cy="113657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3127562"/>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Using Smart Phones</a:t>
            </a:r>
            <a:br>
              <a:rPr lang="en-US" sz="2800" dirty="0"/>
            </a:br>
            <a:r>
              <a:rPr lang="en-US" sz="2800" dirty="0"/>
              <a:t>as a Marketing &amp; Programming Tool</a:t>
            </a:r>
          </a:p>
        </p:txBody>
      </p:sp>
      <p:sp>
        <p:nvSpPr>
          <p:cNvPr id="3" name="Content Placeholder 2"/>
          <p:cNvSpPr>
            <a:spLocks noGrp="1"/>
          </p:cNvSpPr>
          <p:nvPr>
            <p:ph idx="1"/>
          </p:nvPr>
        </p:nvSpPr>
        <p:spPr/>
        <p:txBody>
          <a:bodyPr/>
          <a:lstStyle/>
          <a:p>
            <a:r>
              <a:rPr lang="en-US" dirty="0" smtClean="0"/>
              <a:t>MAKING YOUR MARKETING SMART</a:t>
            </a:r>
            <a:endParaRPr lang="en-US" dirty="0"/>
          </a:p>
        </p:txBody>
      </p:sp>
      <p:sp>
        <p:nvSpPr>
          <p:cNvPr id="5" name="TextBox 4"/>
          <p:cNvSpPr txBox="1"/>
          <p:nvPr/>
        </p:nvSpPr>
        <p:spPr>
          <a:xfrm>
            <a:off x="2818693" y="5756831"/>
            <a:ext cx="2978729" cy="369332"/>
          </a:xfrm>
          <a:prstGeom prst="rect">
            <a:avLst/>
          </a:prstGeom>
          <a:noFill/>
        </p:spPr>
        <p:txBody>
          <a:bodyPr wrap="square" rtlCol="0">
            <a:spAutoFit/>
          </a:bodyPr>
          <a:lstStyle/>
          <a:p>
            <a:r>
              <a:rPr lang="en-US" dirty="0" smtClean="0"/>
              <a:t>Using QR Codes</a:t>
            </a:r>
            <a:endParaRPr lang="en-US" dirty="0"/>
          </a:p>
        </p:txBody>
      </p:sp>
      <p:pic>
        <p:nvPicPr>
          <p:cNvPr id="6" name="Picture 5"/>
          <p:cNvPicPr>
            <a:picLocks noChangeAspect="1"/>
          </p:cNvPicPr>
          <p:nvPr/>
        </p:nvPicPr>
        <p:blipFill>
          <a:blip r:embed="rId3"/>
          <a:stretch>
            <a:fillRect/>
          </a:stretch>
        </p:blipFill>
        <p:spPr>
          <a:xfrm>
            <a:off x="2790986" y="2532869"/>
            <a:ext cx="3006436" cy="300643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9320854"/>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1252</TotalTime>
  <Words>5724</Words>
  <Application>Microsoft Macintosh PowerPoint</Application>
  <PresentationFormat>On-screen Show (4:3)</PresentationFormat>
  <Paragraphs>444</Paragraphs>
  <Slides>29</Slides>
  <Notes>29</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Advantage</vt:lpstr>
      <vt:lpstr>Using Smart Phones as a Marketing &amp; Programming Tool</vt:lpstr>
      <vt:lpstr>Using Smart Phones as a Marketing &amp; Programming Tool</vt:lpstr>
      <vt:lpstr>Using Smart Phones as a Marketing &amp; Programming Tool</vt:lpstr>
      <vt:lpstr>Using Smart Phones as a Marketing &amp; Programming Tool</vt:lpstr>
      <vt:lpstr>Using Smart Phones as a Marketing &amp; Programming Tool</vt:lpstr>
      <vt:lpstr>Using Smart Phones as a Marketing &amp; Programming Tool</vt:lpstr>
      <vt:lpstr>Using Smart Phones as a Marketing &amp; Programming Tool</vt:lpstr>
      <vt:lpstr>Using Smart Phones as a Marketing &amp; Programming Tool</vt:lpstr>
      <vt:lpstr>Using Smart Phones as a Marketing &amp; Programming Tool</vt:lpstr>
      <vt:lpstr>Using Smart Phones as a Marketing &amp; Programming Tool</vt:lpstr>
      <vt:lpstr>Using Smart Phones as a Marketing &amp; Programming Tool</vt:lpstr>
      <vt:lpstr>Using Smart Phones as a Marketing &amp; Programming Tool</vt:lpstr>
      <vt:lpstr>Using Smart Phones as a Marketing &amp; Programming Tool</vt:lpstr>
      <vt:lpstr>Using Smart Phones as a Marketing &amp; Programming Tool</vt:lpstr>
      <vt:lpstr>Using Smart Phones as a Marketing &amp; Programming Tool</vt:lpstr>
      <vt:lpstr>Slide 16</vt:lpstr>
      <vt:lpstr>Using Smart Phones as a Marketing &amp; Programming Tool</vt:lpstr>
      <vt:lpstr>Using Smart Phones as a Marketing &amp; Programming Tool</vt:lpstr>
      <vt:lpstr>Case Study: MOBILE STORIES</vt:lpstr>
      <vt:lpstr>Case Study: MOBILE STORIES</vt:lpstr>
      <vt:lpstr>Case Study: MOBILE STORIES</vt:lpstr>
      <vt:lpstr>Case Study: MOBILE STORIES</vt:lpstr>
      <vt:lpstr>Case Study: MOBILE STORIES</vt:lpstr>
      <vt:lpstr>Case Study: MOBILE STORIES</vt:lpstr>
      <vt:lpstr>Case Study: MOBILE STORIES</vt:lpstr>
      <vt:lpstr>Case Study: MOBILE STORIES</vt:lpstr>
      <vt:lpstr>Using Smart Phones as a Marketing &amp; Programming Tool</vt:lpstr>
      <vt:lpstr>Using Smart Phones as a Marketing &amp; Programming Tool</vt:lpstr>
      <vt:lpstr>Using Smart Phones as a Marketing &amp; Programming Tool</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Smart Phones as a Marketing &amp; Programming Tool</dc:title>
  <dc:creator>Patric Stillman</dc:creator>
  <cp:lastModifiedBy>Charles OShea</cp:lastModifiedBy>
  <cp:revision>82</cp:revision>
  <cp:lastPrinted>2011-10-12T15:39:45Z</cp:lastPrinted>
  <dcterms:created xsi:type="dcterms:W3CDTF">2011-10-12T15:33:27Z</dcterms:created>
  <dcterms:modified xsi:type="dcterms:W3CDTF">2011-10-12T15:40:18Z</dcterms:modified>
</cp:coreProperties>
</file>