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256" r:id="rId3"/>
    <p:sldId id="257" r:id="rId4"/>
    <p:sldId id="258" r:id="rId5"/>
    <p:sldId id="259" r:id="rId6"/>
    <p:sldId id="260" r:id="rId7"/>
    <p:sldId id="262" r:id="rId8"/>
    <p:sldId id="267" r:id="rId9"/>
    <p:sldId id="268" r:id="rId10"/>
    <p:sldId id="269" r:id="rId11"/>
    <p:sldId id="270" r:id="rId12"/>
    <p:sldId id="271" r:id="rId13"/>
    <p:sldId id="272" r:id="rId14"/>
    <p:sldId id="273" r:id="rId15"/>
    <p:sldId id="263" r:id="rId16"/>
    <p:sldId id="264" r:id="rId17"/>
    <p:sldId id="261" r:id="rId18"/>
    <p:sldId id="274" r:id="rId19"/>
    <p:sldId id="265" r:id="rId20"/>
    <p:sldId id="275" r:id="rId21"/>
    <p:sldId id="266"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3" d="100"/>
          <a:sy n="103" d="100"/>
        </p:scale>
        <p:origin x="-112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3602A-7A66-49A5-A014-FDA638F6BB91}" type="datetimeFigureOut">
              <a:rPr lang="en-US" smtClean="0"/>
              <a:t>9/14/12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59EC5-8837-4826-9126-FCC9B0632722}" type="slidenum">
              <a:rPr lang="en-US" smtClean="0"/>
              <a:t>‹#›</a:t>
            </a:fld>
            <a:endParaRPr lang="en-US"/>
          </a:p>
        </p:txBody>
      </p:sp>
    </p:spTree>
    <p:extLst>
      <p:ext uri="{BB962C8B-B14F-4D97-AF65-F5344CB8AC3E}">
        <p14:creationId xmlns:p14="http://schemas.microsoft.com/office/powerpoint/2010/main" val="229469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659EC5-8837-4826-9126-FCC9B0632722}" type="slidenum">
              <a:rPr lang="en-US" smtClean="0"/>
              <a:t>7</a:t>
            </a:fld>
            <a:endParaRPr lang="en-US"/>
          </a:p>
        </p:txBody>
      </p:sp>
    </p:spTree>
    <p:extLst>
      <p:ext uri="{BB962C8B-B14F-4D97-AF65-F5344CB8AC3E}">
        <p14:creationId xmlns:p14="http://schemas.microsoft.com/office/powerpoint/2010/main" val="2241905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3569918"/>
            <a:ext cx="9144000" cy="3288082"/>
          </a:xfrm>
          <a:prstGeom prst="rect">
            <a:avLst/>
          </a:prstGeom>
          <a:blipFill dpi="0" rotWithShape="1">
            <a:blip r:embed="rId2" cstate="print">
              <a:alphaModFix amt="69000"/>
              <a:duotone>
                <a:prstClr val="black"/>
                <a:schemeClr val="accent2">
                  <a:tint val="45000"/>
                  <a:satMod val="400000"/>
                </a:schemeClr>
              </a:duotone>
              <a:lum contrast="51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1215607"/>
            <a:ext cx="9144000" cy="3719648"/>
          </a:xfrm>
          <a:prstGeom prst="rect">
            <a:avLst/>
          </a:prstGeom>
          <a:blipFill dpi="0" rotWithShape="1">
            <a:blip r:embed="rId3" cstate="print">
              <a:alphaModFix amt="40000"/>
              <a:duotone>
                <a:prstClr val="black"/>
                <a:schemeClr val="accent1">
                  <a:tint val="45000"/>
                  <a:satMod val="400000"/>
                </a:schemeClr>
              </a:duotone>
              <a:lum bright="32000" contrast="10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ellSkin.png"/>
          <p:cNvPicPr>
            <a:picLocks noChangeAspect="1"/>
          </p:cNvPicPr>
          <p:nvPr userDrawn="1"/>
        </p:nvPicPr>
        <p:blipFill>
          <a:blip r:embed="rId4" cstate="print">
            <a:duotone>
              <a:prstClr val="black"/>
              <a:schemeClr val="accent2">
                <a:tint val="45000"/>
                <a:satMod val="400000"/>
              </a:schemeClr>
            </a:duotone>
            <a:lum bright="20000" contrast="30000"/>
          </a:blip>
          <a:stretch>
            <a:fillRect/>
          </a:stretch>
        </p:blipFill>
        <p:spPr>
          <a:xfrm>
            <a:off x="244863" y="300624"/>
            <a:ext cx="3053475" cy="6369485"/>
          </a:xfrm>
          <a:prstGeom prst="rect">
            <a:avLst/>
          </a:prstGeom>
        </p:spPr>
      </p:pic>
      <p:pic>
        <p:nvPicPr>
          <p:cNvPr id="8" name="Picture 7" descr="CellInterior.png"/>
          <p:cNvPicPr>
            <a:picLocks noChangeAspect="1"/>
          </p:cNvPicPr>
          <p:nvPr userDrawn="1"/>
        </p:nvPicPr>
        <p:blipFill>
          <a:blip r:embed="rId5" cstate="print"/>
          <a:stretch>
            <a:fillRect/>
          </a:stretch>
        </p:blipFill>
        <p:spPr>
          <a:xfrm>
            <a:off x="615034" y="614358"/>
            <a:ext cx="2314224" cy="57238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90F066-0113-FD40-9F75-02D1EE2099F5}" type="slidenum">
              <a:rPr lang="en-US"/>
              <a:pPr>
                <a:defRPr/>
              </a:pPr>
              <a:t>‹#›</a:t>
            </a:fld>
            <a:endParaRPr lang="en-US"/>
          </a:p>
        </p:txBody>
      </p:sp>
    </p:spTree>
    <p:extLst>
      <p:ext uri="{BB962C8B-B14F-4D97-AF65-F5344CB8AC3E}">
        <p14:creationId xmlns:p14="http://schemas.microsoft.com/office/powerpoint/2010/main" val="36471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82236" y="274638"/>
            <a:ext cx="5204564"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482236" y="1600200"/>
            <a:ext cx="520456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
        <p:nvSpPr>
          <p:cNvPr id="7" name="Rectangle 6"/>
          <p:cNvSpPr/>
          <p:nvPr userDrawn="1"/>
        </p:nvSpPr>
        <p:spPr>
          <a:xfrm>
            <a:off x="0" y="4559474"/>
            <a:ext cx="9144000" cy="2298525"/>
          </a:xfrm>
          <a:prstGeom prst="rect">
            <a:avLst/>
          </a:prstGeom>
          <a:blipFill dpi="0" rotWithShape="1">
            <a:blip r:embed="rId2" cstate="print">
              <a:alphaModFix amt="46000"/>
              <a:duotone>
                <a:prstClr val="black"/>
                <a:schemeClr val="accent2">
                  <a:tint val="45000"/>
                  <a:satMod val="400000"/>
                </a:schemeClr>
              </a:duotone>
              <a:lum contrast="51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ellSkin.png"/>
          <p:cNvPicPr>
            <a:picLocks noChangeAspect="1"/>
          </p:cNvPicPr>
          <p:nvPr userDrawn="1"/>
        </p:nvPicPr>
        <p:blipFill>
          <a:blip r:embed="rId3" cstate="print">
            <a:duotone>
              <a:prstClr val="black"/>
              <a:schemeClr val="accent2">
                <a:tint val="45000"/>
                <a:satMod val="400000"/>
              </a:schemeClr>
            </a:duotone>
            <a:lum bright="20000" contrast="30000"/>
          </a:blip>
          <a:stretch>
            <a:fillRect/>
          </a:stretch>
        </p:blipFill>
        <p:spPr>
          <a:xfrm>
            <a:off x="244863" y="300624"/>
            <a:ext cx="3053475" cy="6369485"/>
          </a:xfrm>
          <a:prstGeom prst="rect">
            <a:avLst/>
          </a:prstGeom>
        </p:spPr>
      </p:pic>
      <p:pic>
        <p:nvPicPr>
          <p:cNvPr id="9" name="Picture 8" descr="CellInterior.png"/>
          <p:cNvPicPr>
            <a:picLocks noChangeAspect="1"/>
          </p:cNvPicPr>
          <p:nvPr userDrawn="1"/>
        </p:nvPicPr>
        <p:blipFill>
          <a:blip r:embed="rId4" cstate="print"/>
          <a:stretch>
            <a:fillRect/>
          </a:stretch>
        </p:blipFill>
        <p:spPr>
          <a:xfrm>
            <a:off x="615034" y="614358"/>
            <a:ext cx="2314224" cy="5723812"/>
          </a:xfrm>
          <a:prstGeom prst="rect">
            <a:avLst/>
          </a:prstGeom>
        </p:spPr>
      </p:pic>
      <p:sp>
        <p:nvSpPr>
          <p:cNvPr id="12" name="Content Placeholder 2"/>
          <p:cNvSpPr>
            <a:spLocks noGrp="1"/>
          </p:cNvSpPr>
          <p:nvPr>
            <p:ph idx="13"/>
          </p:nvPr>
        </p:nvSpPr>
        <p:spPr>
          <a:xfrm>
            <a:off x="739036" y="1600200"/>
            <a:ext cx="2029216" cy="2330885"/>
          </a:xfrm>
        </p:spPr>
        <p:txBody>
          <a:bodyPr>
            <a:normAutofit/>
          </a:bodyPr>
          <a:lstStyle>
            <a:lvl1pPr>
              <a:buNone/>
              <a:defRPr sz="1800" b="1">
                <a:solidFill>
                  <a:schemeClr val="accent4">
                    <a:lumMod val="20000"/>
                    <a:lumOff val="80000"/>
                  </a:schemeClr>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B91A3-22BB-484D-9940-B117E553F68B}" type="datetimeFigureOut">
              <a:rPr lang="en-US" smtClean="0"/>
              <a:pPr/>
              <a:t>9/14/12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BB91A3-22BB-484D-9940-B117E553F68B}" type="datetimeFigureOut">
              <a:rPr lang="en-US" smtClean="0"/>
              <a:pPr/>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BB91A3-22BB-484D-9940-B117E553F68B}" type="datetimeFigureOut">
              <a:rPr lang="en-US" smtClean="0"/>
              <a:pPr/>
              <a:t>9/14/12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B91A3-22BB-484D-9940-B117E553F68B}" type="datetimeFigureOut">
              <a:rPr lang="en-US" smtClean="0"/>
              <a:pPr/>
              <a:t>9/14/12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B91A3-22BB-484D-9940-B117E553F68B}" type="datetimeFigureOut">
              <a:rPr lang="en-US" smtClean="0"/>
              <a:pPr/>
              <a:t>9/14/12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B91A3-22BB-484D-9940-B117E553F68B}" type="datetimeFigureOut">
              <a:rPr lang="en-US" smtClean="0"/>
              <a:pPr/>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B91A3-22BB-484D-9940-B117E553F68B}" type="datetimeFigureOut">
              <a:rPr lang="en-US" smtClean="0"/>
              <a:pPr/>
              <a:t>9/14/12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tx2">
                <a:lumMod val="25000"/>
                <a:lumOff val="75000"/>
              </a:schemeClr>
            </a:gs>
            <a:gs pos="100000">
              <a:schemeClr val="accent2">
                <a:lumMod val="20000"/>
                <a:lumOff val="8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B91A3-22BB-484D-9940-B117E553F68B}" type="datetimeFigureOut">
              <a:rPr lang="en-US" smtClean="0"/>
              <a:pPr/>
              <a:t>9/14/12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86E85-9F7C-46BE-B067-7448181814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digitalshift.com/2012/02/mobile/the-state-of-mobile-in-libraries-201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bell927@gmail.com" TargetMode="External"/><Relationship Id="rId3" Type="http://schemas.openxmlformats.org/officeDocument/2006/relationships/hyperlink" Target="mailto:tpeters@missouristate.ed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457184" y="409434"/>
            <a:ext cx="5178437" cy="1544626"/>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Mobile Revolution and Libraries</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ubtitle 2"/>
          <p:cNvSpPr>
            <a:spLocks noGrp="1"/>
          </p:cNvSpPr>
          <p:nvPr>
            <p:ph type="subTitle" idx="4294967295"/>
          </p:nvPr>
        </p:nvSpPr>
        <p:spPr>
          <a:xfrm>
            <a:off x="3457184" y="2141951"/>
            <a:ext cx="5178437" cy="3685638"/>
          </a:xfrm>
        </p:spPr>
        <p:txBody>
          <a:bodyPr>
            <a:normAutofit/>
          </a:bodyPr>
          <a:lstStyle/>
          <a:p>
            <a:pPr algn="r">
              <a:buNone/>
            </a:pPr>
            <a:r>
              <a:rPr lang="en-US" sz="2400" b="1" dirty="0" smtClean="0">
                <a:solidFill>
                  <a:schemeClr val="tx1">
                    <a:lumMod val="85000"/>
                    <a:lumOff val="15000"/>
                  </a:schemeClr>
                </a:solidFill>
              </a:rPr>
              <a:t>A Four-Part </a:t>
            </a:r>
            <a:r>
              <a:rPr lang="en-US" sz="2400" b="1" dirty="0" err="1" smtClean="0">
                <a:solidFill>
                  <a:schemeClr val="tx1">
                    <a:lumMod val="85000"/>
                    <a:lumOff val="15000"/>
                  </a:schemeClr>
                </a:solidFill>
              </a:rPr>
              <a:t>Infopeople</a:t>
            </a:r>
            <a:r>
              <a:rPr lang="en-US" sz="2400" b="1" dirty="0" smtClean="0">
                <a:solidFill>
                  <a:schemeClr val="tx1">
                    <a:lumMod val="85000"/>
                    <a:lumOff val="15000"/>
                  </a:schemeClr>
                </a:solidFill>
              </a:rPr>
              <a:t> Webinar Series</a:t>
            </a:r>
          </a:p>
          <a:p>
            <a:pPr algn="r">
              <a:buNone/>
            </a:pPr>
            <a:r>
              <a:rPr lang="en-US" sz="2400" b="1" dirty="0" smtClean="0">
                <a:solidFill>
                  <a:schemeClr val="tx1">
                    <a:lumMod val="85000"/>
                    <a:lumOff val="15000"/>
                  </a:schemeClr>
                </a:solidFill>
              </a:rPr>
              <a:t>Part 1: General Overview</a:t>
            </a:r>
            <a:br>
              <a:rPr lang="en-US" sz="2400" b="1" dirty="0" smtClean="0">
                <a:solidFill>
                  <a:schemeClr val="tx1">
                    <a:lumMod val="85000"/>
                    <a:lumOff val="15000"/>
                  </a:schemeClr>
                </a:solidFill>
              </a:rPr>
            </a:br>
            <a:r>
              <a:rPr lang="en-US" sz="2400" b="1" dirty="0" smtClean="0">
                <a:solidFill>
                  <a:schemeClr val="tx1">
                    <a:lumMod val="85000"/>
                    <a:lumOff val="15000"/>
                  </a:schemeClr>
                </a:solidFill>
              </a:rPr>
              <a:t>Thursday, Sept. 27, 2012</a:t>
            </a:r>
          </a:p>
          <a:p>
            <a:pPr algn="r">
              <a:buNone/>
            </a:pPr>
            <a:r>
              <a:rPr lang="en-US" sz="2400" b="1" dirty="0" smtClean="0">
                <a:solidFill>
                  <a:schemeClr val="tx1">
                    <a:lumMod val="85000"/>
                    <a:lumOff val="15000"/>
                  </a:schemeClr>
                </a:solidFill>
              </a:rPr>
              <a:t>Presenters: Lori Bell and Tom Peters</a:t>
            </a:r>
            <a:endParaRPr lang="en-US" sz="2400" b="1" dirty="0">
              <a:solidFill>
                <a:schemeClr val="tx1">
                  <a:lumMod val="85000"/>
                  <a:lumOff val="15000"/>
                </a:schemeClr>
              </a:solidFill>
            </a:endParaRPr>
          </a:p>
        </p:txBody>
      </p:sp>
      <p:sp>
        <p:nvSpPr>
          <p:cNvPr id="4" name="TextBox 3"/>
          <p:cNvSpPr txBox="1"/>
          <p:nvPr/>
        </p:nvSpPr>
        <p:spPr>
          <a:xfrm>
            <a:off x="736978" y="1637729"/>
            <a:ext cx="2060812" cy="1477328"/>
          </a:xfrm>
          <a:prstGeom prst="rect">
            <a:avLst/>
          </a:prstGeom>
          <a:noFill/>
        </p:spPr>
        <p:txBody>
          <a:bodyPr wrap="square" rtlCol="0">
            <a:spAutoFit/>
          </a:bodyPr>
          <a:lstStyle/>
          <a:p>
            <a:pPr algn="just"/>
            <a:r>
              <a:rPr lang="en-US" b="1" dirty="0" smtClean="0">
                <a:solidFill>
                  <a:schemeClr val="accent4">
                    <a:lumMod val="20000"/>
                    <a:lumOff val="80000"/>
                  </a:schemeClr>
                </a:solidFill>
                <a:latin typeface="+mj-lt"/>
              </a:rPr>
              <a:t>Dude, you could be participating in this webinar via an app on your mobile device.  </a:t>
            </a:r>
            <a:endParaRPr lang="en-US" b="1" dirty="0">
              <a:solidFill>
                <a:schemeClr val="accent4">
                  <a:lumMod val="20000"/>
                  <a:lumOff val="80000"/>
                </a:schemeClr>
              </a:solidFill>
              <a:latin typeface="+mj-lt"/>
            </a:endParaRPr>
          </a:p>
        </p:txBody>
      </p:sp>
      <p:pic>
        <p:nvPicPr>
          <p:cNvPr id="5" name="Picture 4" descr="IFP logo 2012_outlin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7825" y="6191093"/>
            <a:ext cx="4357318" cy="515877"/>
          </a:xfrm>
          <a:prstGeom prst="rect">
            <a:avLst/>
          </a:prstGeo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Trends in the U.S.</a:t>
            </a:r>
            <a:endParaRPr lang="en-US" sz="4000" b="1" dirty="0"/>
          </a:p>
        </p:txBody>
      </p:sp>
      <p:sp>
        <p:nvSpPr>
          <p:cNvPr id="3" name="Content Placeholder 2"/>
          <p:cNvSpPr>
            <a:spLocks noGrp="1"/>
          </p:cNvSpPr>
          <p:nvPr>
            <p:ph idx="1"/>
          </p:nvPr>
        </p:nvSpPr>
        <p:spPr/>
        <p:txBody>
          <a:bodyPr>
            <a:normAutofit lnSpcReduction="10000"/>
          </a:bodyPr>
          <a:lstStyle/>
          <a:p>
            <a:r>
              <a:rPr lang="en-US" dirty="0" smtClean="0"/>
              <a:t>More Americans own smartphones than regular feature phones</a:t>
            </a:r>
          </a:p>
          <a:p>
            <a:r>
              <a:rPr lang="en-US" dirty="0" smtClean="0"/>
              <a:t>Adoption of smartphones by US blacks and Hispanics outpaces those of whites</a:t>
            </a:r>
          </a:p>
          <a:p>
            <a:r>
              <a:rPr lang="en-US" dirty="0" smtClean="0"/>
              <a:t>Text messaging and taking photos are the most used functions of cell phones.</a:t>
            </a:r>
            <a:endParaRPr lang="en-US" dirty="0"/>
          </a:p>
        </p:txBody>
      </p:sp>
      <p:sp>
        <p:nvSpPr>
          <p:cNvPr id="4" name="Content Placeholder 3"/>
          <p:cNvSpPr>
            <a:spLocks noGrp="1"/>
          </p:cNvSpPr>
          <p:nvPr>
            <p:ph idx="13"/>
          </p:nvPr>
        </p:nvSpPr>
        <p:spPr/>
        <p:txBody>
          <a:bodyPr>
            <a:normAutofit fontScale="85000" lnSpcReduction="20000"/>
          </a:bodyPr>
          <a:lstStyle/>
          <a:p>
            <a:pPr marL="182880" indent="0"/>
            <a:r>
              <a:rPr lang="en-US" dirty="0" smtClean="0"/>
              <a:t>Approximately </a:t>
            </a:r>
            <a:r>
              <a:rPr lang="en-US" dirty="0"/>
              <a:t>87 percent of all adults in the U.S. report owning a cell phone.  The adoption percentage for adult Americans has been hovering in the mid- to upper 80 percent range for almost three years. </a:t>
            </a:r>
          </a:p>
        </p:txBody>
      </p:sp>
    </p:spTree>
    <p:extLst>
      <p:ext uri="{BB962C8B-B14F-4D97-AF65-F5344CB8AC3E}">
        <p14:creationId xmlns:p14="http://schemas.microsoft.com/office/powerpoint/2010/main" val="2594840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Among Librarians and library users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Librarians have less control over the user experience and the device</a:t>
            </a:r>
          </a:p>
          <a:p>
            <a:r>
              <a:rPr lang="en-US" dirty="0" smtClean="0"/>
              <a:t>The mobile revolution presents librarians with a third major service platform after in-person and web-based</a:t>
            </a:r>
          </a:p>
          <a:p>
            <a:r>
              <a:rPr lang="en-US" dirty="0" smtClean="0"/>
              <a:t>Mobile platform allows librarians to participate in professional activities</a:t>
            </a:r>
            <a:endParaRPr lang="en-US" dirty="0"/>
          </a:p>
        </p:txBody>
      </p:sp>
      <p:sp>
        <p:nvSpPr>
          <p:cNvPr id="4" name="Content Placeholder 3"/>
          <p:cNvSpPr>
            <a:spLocks noGrp="1"/>
          </p:cNvSpPr>
          <p:nvPr>
            <p:ph idx="13"/>
          </p:nvPr>
        </p:nvSpPr>
        <p:spPr/>
        <p:txBody>
          <a:bodyPr/>
          <a:lstStyle/>
          <a:p>
            <a:pPr marL="182880" indent="0"/>
            <a:r>
              <a:rPr lang="en-US" dirty="0" smtClean="0"/>
              <a:t>How is this changing our information lives?</a:t>
            </a:r>
            <a:endParaRPr lang="en-US" dirty="0"/>
          </a:p>
        </p:txBody>
      </p:sp>
    </p:spTree>
    <p:extLst>
      <p:ext uri="{BB962C8B-B14F-4D97-AF65-F5344CB8AC3E}">
        <p14:creationId xmlns:p14="http://schemas.microsoft.com/office/powerpoint/2010/main" val="74929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The Mobile Library and the Library Without Walls</a:t>
            </a:r>
            <a:endParaRPr lang="en-US" sz="3600" b="1" dirty="0"/>
          </a:p>
        </p:txBody>
      </p:sp>
      <p:sp>
        <p:nvSpPr>
          <p:cNvPr id="3" name="Content Placeholder 2"/>
          <p:cNvSpPr>
            <a:spLocks noGrp="1"/>
          </p:cNvSpPr>
          <p:nvPr>
            <p:ph idx="1"/>
          </p:nvPr>
        </p:nvSpPr>
        <p:spPr/>
        <p:txBody>
          <a:bodyPr>
            <a:noAutofit/>
          </a:bodyPr>
          <a:lstStyle/>
          <a:p>
            <a:r>
              <a:rPr lang="en-US" sz="2800" dirty="0" smtClean="0"/>
              <a:t>Services include:</a:t>
            </a:r>
          </a:p>
          <a:p>
            <a:pPr lvl="1"/>
            <a:r>
              <a:rPr lang="en-US" dirty="0" smtClean="0"/>
              <a:t>Text message reference</a:t>
            </a:r>
          </a:p>
          <a:p>
            <a:pPr lvl="2"/>
            <a:r>
              <a:rPr lang="en-US" sz="2800" dirty="0" smtClean="0"/>
              <a:t>-sometimes when they are </a:t>
            </a:r>
            <a:r>
              <a:rPr lang="en-US" sz="2800" dirty="0" err="1" smtClean="0"/>
              <a:t>enroute</a:t>
            </a:r>
            <a:endParaRPr lang="en-US" sz="2800" dirty="0" smtClean="0"/>
          </a:p>
          <a:p>
            <a:pPr lvl="2"/>
            <a:r>
              <a:rPr lang="en-US" sz="2800" dirty="0" smtClean="0"/>
              <a:t>Short questions followed by short answers</a:t>
            </a:r>
          </a:p>
          <a:p>
            <a:pPr lvl="2"/>
            <a:r>
              <a:rPr lang="en-US" sz="2800" dirty="0" smtClean="0"/>
              <a:t>Rapid response times – seconds or minutes, not hours or days</a:t>
            </a:r>
          </a:p>
        </p:txBody>
      </p:sp>
      <p:sp>
        <p:nvSpPr>
          <p:cNvPr id="4" name="Content Placeholder 3"/>
          <p:cNvSpPr>
            <a:spLocks noGrp="1"/>
          </p:cNvSpPr>
          <p:nvPr>
            <p:ph idx="13"/>
          </p:nvPr>
        </p:nvSpPr>
        <p:spPr/>
        <p:txBody>
          <a:bodyPr>
            <a:normAutofit/>
          </a:bodyPr>
          <a:lstStyle/>
          <a:p>
            <a:pPr marL="182880" indent="0"/>
            <a:r>
              <a:rPr lang="en-US" dirty="0" smtClean="0"/>
              <a:t>More and more library users are using their mobile devices to access library  services and materials when not in the library.</a:t>
            </a:r>
            <a:endParaRPr lang="en-US" dirty="0"/>
          </a:p>
        </p:txBody>
      </p:sp>
    </p:spTree>
    <p:extLst>
      <p:ext uri="{BB962C8B-B14F-4D97-AF65-F5344CB8AC3E}">
        <p14:creationId xmlns:p14="http://schemas.microsoft.com/office/powerpoint/2010/main" val="444049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Library Without Walls Continued</a:t>
            </a:r>
            <a:endParaRPr lang="en-US" b="1" dirty="0"/>
          </a:p>
        </p:txBody>
      </p:sp>
      <p:sp>
        <p:nvSpPr>
          <p:cNvPr id="3" name="Content Placeholder 2"/>
          <p:cNvSpPr>
            <a:spLocks noGrp="1"/>
          </p:cNvSpPr>
          <p:nvPr>
            <p:ph idx="1"/>
          </p:nvPr>
        </p:nvSpPr>
        <p:spPr/>
        <p:txBody>
          <a:bodyPr/>
          <a:lstStyle/>
          <a:p>
            <a:r>
              <a:rPr lang="en-US" dirty="0" smtClean="0"/>
              <a:t>Changing nature of the needs, preferences, and modalities  of mobile optimized library services</a:t>
            </a:r>
          </a:p>
          <a:p>
            <a:r>
              <a:rPr lang="en-US" dirty="0" smtClean="0"/>
              <a:t>Expansion of the library’s website to a more expansive web presence powered by social media</a:t>
            </a:r>
            <a:endParaRPr lang="en-US" dirty="0"/>
          </a:p>
        </p:txBody>
      </p:sp>
      <p:sp>
        <p:nvSpPr>
          <p:cNvPr id="4" name="Content Placeholder 3"/>
          <p:cNvSpPr>
            <a:spLocks noGrp="1"/>
          </p:cNvSpPr>
          <p:nvPr>
            <p:ph idx="13"/>
          </p:nvPr>
        </p:nvSpPr>
        <p:spPr/>
        <p:txBody>
          <a:bodyPr>
            <a:normAutofit fontScale="92500" lnSpcReduction="10000"/>
          </a:bodyPr>
          <a:lstStyle/>
          <a:p>
            <a:pPr marL="182880" indent="0"/>
            <a:r>
              <a:rPr lang="en-US" dirty="0" smtClean="0"/>
              <a:t>All the services that are now offered in person  and on the web– reference, books, materials, catalog are now also available via mobile device</a:t>
            </a:r>
            <a:endParaRPr lang="en-US" dirty="0"/>
          </a:p>
        </p:txBody>
      </p:sp>
    </p:spTree>
    <p:extLst>
      <p:ext uri="{BB962C8B-B14F-4D97-AF65-F5344CB8AC3E}">
        <p14:creationId xmlns:p14="http://schemas.microsoft.com/office/powerpoint/2010/main" val="3298802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Mobile Revolution in Bricks &amp; Mortar Libs</a:t>
            </a:r>
            <a:endParaRPr lang="en-US" b="1" dirty="0"/>
          </a:p>
        </p:txBody>
      </p:sp>
      <p:sp>
        <p:nvSpPr>
          <p:cNvPr id="3" name="Content Placeholder 2"/>
          <p:cNvSpPr>
            <a:spLocks noGrp="1"/>
          </p:cNvSpPr>
          <p:nvPr>
            <p:ph idx="1"/>
          </p:nvPr>
        </p:nvSpPr>
        <p:spPr/>
        <p:txBody>
          <a:bodyPr/>
          <a:lstStyle/>
          <a:p>
            <a:r>
              <a:rPr lang="en-US" dirty="0" smtClean="0"/>
              <a:t>Rapidly increasing demand for mobile networks in libraries.</a:t>
            </a:r>
          </a:p>
          <a:p>
            <a:r>
              <a:rPr lang="en-US" dirty="0" smtClean="0"/>
              <a:t>Insatiable demand for electrical outlets</a:t>
            </a:r>
          </a:p>
          <a:p>
            <a:r>
              <a:rPr lang="en-US" dirty="0" smtClean="0"/>
              <a:t>New furniture types and configurations</a:t>
            </a:r>
          </a:p>
          <a:p>
            <a:r>
              <a:rPr lang="en-US" dirty="0" smtClean="0"/>
              <a:t>Parking lot patrons</a:t>
            </a:r>
            <a:endParaRPr lang="en-US" dirty="0"/>
          </a:p>
        </p:txBody>
      </p:sp>
      <p:sp>
        <p:nvSpPr>
          <p:cNvPr id="4" name="Content Placeholder 3"/>
          <p:cNvSpPr>
            <a:spLocks noGrp="1"/>
          </p:cNvSpPr>
          <p:nvPr>
            <p:ph idx="13"/>
          </p:nvPr>
        </p:nvSpPr>
        <p:spPr/>
        <p:txBody>
          <a:bodyPr/>
          <a:lstStyle/>
          <a:p>
            <a:pPr marL="182880" indent="0"/>
            <a:r>
              <a:rPr lang="en-US" dirty="0" smtClean="0"/>
              <a:t>Some “distant” mobile users of library services are within easy walking distance of a face-to-face service point.</a:t>
            </a:r>
            <a:endParaRPr lang="en-US" dirty="0"/>
          </a:p>
        </p:txBody>
      </p:sp>
    </p:spTree>
    <p:extLst>
      <p:ext uri="{BB962C8B-B14F-4D97-AF65-F5344CB8AC3E}">
        <p14:creationId xmlns:p14="http://schemas.microsoft.com/office/powerpoint/2010/main" val="272094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Possible Action Avenues for Librarians</a:t>
            </a:r>
            <a:endParaRPr lang="en-US" b="1" dirty="0"/>
          </a:p>
        </p:txBody>
      </p:sp>
      <p:sp>
        <p:nvSpPr>
          <p:cNvPr id="3" name="Content Placeholder 2"/>
          <p:cNvSpPr>
            <a:spLocks noGrp="1"/>
          </p:cNvSpPr>
          <p:nvPr>
            <p:ph idx="1"/>
          </p:nvPr>
        </p:nvSpPr>
        <p:spPr>
          <a:xfrm>
            <a:off x="3482236" y="1600200"/>
            <a:ext cx="5204564" cy="5084379"/>
          </a:xfrm>
        </p:spPr>
        <p:txBody>
          <a:bodyPr>
            <a:normAutofit fontScale="92500" lnSpcReduction="10000"/>
          </a:bodyPr>
          <a:lstStyle/>
          <a:p>
            <a:pPr marL="514350" indent="-514350">
              <a:spcBef>
                <a:spcPts val="300"/>
              </a:spcBef>
              <a:buFont typeface="+mj-lt"/>
              <a:buAutoNum type="arabicPeriod"/>
            </a:pPr>
            <a:r>
              <a:rPr lang="en-US" sz="2800" dirty="0" smtClean="0"/>
              <a:t>Protests and Boycotts</a:t>
            </a:r>
          </a:p>
          <a:p>
            <a:pPr marL="514350" indent="-514350">
              <a:spcBef>
                <a:spcPts val="300"/>
              </a:spcBef>
              <a:buFont typeface="+mj-lt"/>
              <a:buAutoNum type="arabicPeriod"/>
            </a:pPr>
            <a:r>
              <a:rPr lang="en-US" sz="2800" dirty="0" smtClean="0"/>
              <a:t>Talking with Publishers</a:t>
            </a:r>
          </a:p>
          <a:p>
            <a:pPr marL="514350" indent="-514350">
              <a:spcBef>
                <a:spcPts val="300"/>
              </a:spcBef>
              <a:buFont typeface="+mj-lt"/>
              <a:buAutoNum type="arabicPeriod"/>
            </a:pPr>
            <a:r>
              <a:rPr lang="en-US" sz="2800" dirty="0" smtClean="0"/>
              <a:t>Talking with Vendors</a:t>
            </a:r>
          </a:p>
          <a:p>
            <a:pPr marL="514350" indent="-514350">
              <a:spcBef>
                <a:spcPts val="300"/>
              </a:spcBef>
              <a:buFont typeface="+mj-lt"/>
              <a:buAutoNum type="arabicPeriod"/>
            </a:pPr>
            <a:r>
              <a:rPr lang="en-US" sz="2800" dirty="0" smtClean="0"/>
              <a:t>Appeals to Altruism</a:t>
            </a:r>
          </a:p>
          <a:p>
            <a:pPr marL="514350" indent="-514350">
              <a:spcBef>
                <a:spcPts val="300"/>
              </a:spcBef>
              <a:buFont typeface="+mj-lt"/>
              <a:buAutoNum type="arabicPeriod"/>
            </a:pPr>
            <a:r>
              <a:rPr lang="en-US" sz="2800" dirty="0" smtClean="0"/>
              <a:t>Focus on Content</a:t>
            </a:r>
          </a:p>
          <a:p>
            <a:pPr marL="514350" indent="-514350">
              <a:spcBef>
                <a:spcPts val="300"/>
              </a:spcBef>
              <a:buFont typeface="+mj-lt"/>
              <a:buAutoNum type="arabicPeriod"/>
            </a:pPr>
            <a:r>
              <a:rPr lang="en-US" sz="2800" dirty="0" smtClean="0"/>
              <a:t>Focus on Services</a:t>
            </a:r>
          </a:p>
          <a:p>
            <a:pPr marL="514350" indent="-514350">
              <a:spcBef>
                <a:spcPts val="300"/>
              </a:spcBef>
              <a:buFont typeface="+mj-lt"/>
              <a:buAutoNum type="arabicPeriod"/>
            </a:pPr>
            <a:r>
              <a:rPr lang="en-US" sz="2800" dirty="0" smtClean="0"/>
              <a:t>Focus on end-user devices</a:t>
            </a:r>
          </a:p>
          <a:p>
            <a:pPr marL="514350" indent="-514350">
              <a:spcBef>
                <a:spcPts val="300"/>
              </a:spcBef>
              <a:buFont typeface="+mj-lt"/>
              <a:buAutoNum type="arabicPeriod"/>
            </a:pPr>
            <a:r>
              <a:rPr lang="en-US" sz="2800" dirty="0" smtClean="0"/>
              <a:t>Process Improvements</a:t>
            </a:r>
          </a:p>
          <a:p>
            <a:pPr marL="514350" indent="-514350">
              <a:spcBef>
                <a:spcPts val="300"/>
              </a:spcBef>
              <a:buFont typeface="+mj-lt"/>
              <a:buAutoNum type="arabicPeriod"/>
            </a:pPr>
            <a:r>
              <a:rPr lang="en-US" sz="2800" dirty="0" smtClean="0"/>
              <a:t>Focus on Gestalt Experience</a:t>
            </a:r>
          </a:p>
          <a:p>
            <a:pPr marL="514350" indent="-514350">
              <a:spcBef>
                <a:spcPts val="300"/>
              </a:spcBef>
              <a:buFont typeface="+mj-lt"/>
              <a:buAutoNum type="arabicPeriod"/>
            </a:pPr>
            <a:r>
              <a:rPr lang="en-US" sz="2800" dirty="0" smtClean="0"/>
              <a:t>Litigation</a:t>
            </a:r>
          </a:p>
          <a:p>
            <a:pPr marL="514350" indent="-514350">
              <a:spcBef>
                <a:spcPts val="300"/>
              </a:spcBef>
              <a:buFont typeface="+mj-lt"/>
              <a:buAutoNum type="arabicPeriod"/>
            </a:pPr>
            <a:r>
              <a:rPr lang="en-US" sz="2800" dirty="0" smtClean="0"/>
              <a:t>Legislation</a:t>
            </a:r>
          </a:p>
          <a:p>
            <a:pPr marL="514350" indent="-514350">
              <a:spcBef>
                <a:spcPts val="300"/>
              </a:spcBef>
              <a:buFont typeface="+mj-lt"/>
              <a:buAutoNum type="arabicPeriod"/>
            </a:pPr>
            <a:r>
              <a:rPr lang="en-US" sz="2800" dirty="0" smtClean="0"/>
              <a:t>All of the Above</a:t>
            </a:r>
            <a:endParaRPr lang="en-US" sz="2800" dirty="0"/>
          </a:p>
        </p:txBody>
      </p:sp>
      <p:sp>
        <p:nvSpPr>
          <p:cNvPr id="4" name="Content Placeholder 3"/>
          <p:cNvSpPr>
            <a:spLocks noGrp="1"/>
          </p:cNvSpPr>
          <p:nvPr>
            <p:ph idx="13"/>
          </p:nvPr>
        </p:nvSpPr>
        <p:spPr/>
        <p:txBody>
          <a:bodyPr>
            <a:normAutofit fontScale="92500"/>
          </a:bodyPr>
          <a:lstStyle/>
          <a:p>
            <a:pPr marL="274320" indent="-182880">
              <a:buFont typeface="+mj-lt"/>
              <a:buAutoNum type="arabicPeriod"/>
            </a:pPr>
            <a:r>
              <a:rPr lang="en-US" dirty="0" smtClean="0"/>
              <a:t>Think mobile first.</a:t>
            </a:r>
          </a:p>
          <a:p>
            <a:pPr marL="274320" indent="-182880">
              <a:buFont typeface="+mj-lt"/>
              <a:buAutoNum type="arabicPeriod"/>
            </a:pPr>
            <a:r>
              <a:rPr lang="en-US" dirty="0" smtClean="0"/>
              <a:t>Think like a user.</a:t>
            </a:r>
          </a:p>
          <a:p>
            <a:pPr marL="274320" indent="-182880">
              <a:buFont typeface="+mj-lt"/>
              <a:buAutoNum type="arabicPeriod"/>
            </a:pPr>
            <a:r>
              <a:rPr lang="en-US" dirty="0" smtClean="0"/>
              <a:t>Think in terms of the complete mobile information experience.</a:t>
            </a:r>
            <a:endParaRPr lang="en-US" dirty="0"/>
          </a:p>
        </p:txBody>
      </p:sp>
    </p:spTree>
    <p:extLst>
      <p:ext uri="{BB962C8B-B14F-4D97-AF65-F5344CB8AC3E}">
        <p14:creationId xmlns:p14="http://schemas.microsoft.com/office/powerpoint/2010/main" val="312846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Accelerating Change</a:t>
            </a:r>
            <a:endParaRPr lang="en-US" b="1" dirty="0"/>
          </a:p>
        </p:txBody>
      </p:sp>
      <p:sp>
        <p:nvSpPr>
          <p:cNvPr id="3" name="Content Placeholder 2"/>
          <p:cNvSpPr>
            <a:spLocks noGrp="1"/>
          </p:cNvSpPr>
          <p:nvPr>
            <p:ph idx="1"/>
          </p:nvPr>
        </p:nvSpPr>
        <p:spPr/>
        <p:txBody>
          <a:bodyPr/>
          <a:lstStyle/>
          <a:p>
            <a:pPr marL="182880" indent="-457200"/>
            <a:r>
              <a:rPr lang="en-US" dirty="0" smtClean="0"/>
              <a:t>It took AOL 9 years to reach one million users.</a:t>
            </a:r>
          </a:p>
          <a:p>
            <a:pPr marL="182880" indent="-457200"/>
            <a:r>
              <a:rPr lang="en-US" dirty="0" smtClean="0"/>
              <a:t>It took FB 9 months.</a:t>
            </a:r>
          </a:p>
          <a:p>
            <a:pPr marL="182880" indent="-457200"/>
            <a:r>
              <a:rPr lang="en-US" dirty="0" smtClean="0"/>
              <a:t>It took Draw Something 9 days.</a:t>
            </a:r>
            <a:endParaRPr lang="en-US" dirty="0"/>
          </a:p>
        </p:txBody>
      </p:sp>
      <p:sp>
        <p:nvSpPr>
          <p:cNvPr id="4" name="Content Placeholder 3"/>
          <p:cNvSpPr>
            <a:spLocks noGrp="1"/>
          </p:cNvSpPr>
          <p:nvPr>
            <p:ph idx="13"/>
          </p:nvPr>
        </p:nvSpPr>
        <p:spPr/>
        <p:txBody>
          <a:bodyPr/>
          <a:lstStyle/>
          <a:p>
            <a:pPr marL="182880" indent="0"/>
            <a:r>
              <a:rPr lang="en-US" dirty="0" smtClean="0"/>
              <a:t>Source:  </a:t>
            </a:r>
            <a:r>
              <a:rPr lang="en-US" dirty="0" err="1" smtClean="0"/>
              <a:t>Blodget</a:t>
            </a:r>
            <a:r>
              <a:rPr lang="en-US" dirty="0" smtClean="0"/>
              <a:t>, Henry, 2012. “The  Future of Mobile.” A presentation given on March 21</a:t>
            </a:r>
            <a:r>
              <a:rPr lang="en-US" baseline="30000" dirty="0" smtClean="0"/>
              <a:t>st</a:t>
            </a:r>
            <a:r>
              <a:rPr lang="en-US" dirty="0" smtClean="0"/>
              <a:t>.  Slide 44.  </a:t>
            </a:r>
            <a:endParaRPr lang="en-US" dirty="0"/>
          </a:p>
        </p:txBody>
      </p:sp>
    </p:spTree>
    <p:extLst>
      <p:ext uri="{BB962C8B-B14F-4D97-AF65-F5344CB8AC3E}">
        <p14:creationId xmlns:p14="http://schemas.microsoft.com/office/powerpoint/2010/main" val="1391060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Potential Future Developments</a:t>
            </a:r>
            <a:endParaRPr lang="en-US" b="1" dirty="0"/>
          </a:p>
        </p:txBody>
      </p:sp>
      <p:sp>
        <p:nvSpPr>
          <p:cNvPr id="3" name="Content Placeholder 2"/>
          <p:cNvSpPr>
            <a:spLocks noGrp="1"/>
          </p:cNvSpPr>
          <p:nvPr>
            <p:ph idx="1"/>
          </p:nvPr>
        </p:nvSpPr>
        <p:spPr/>
        <p:txBody>
          <a:bodyPr>
            <a:normAutofit lnSpcReduction="10000"/>
          </a:bodyPr>
          <a:lstStyle/>
          <a:p>
            <a:r>
              <a:rPr lang="en-US" dirty="0" smtClean="0"/>
              <a:t>Will there be a centralization and shakeout of the various types and brands of mobile devices?</a:t>
            </a:r>
          </a:p>
          <a:p>
            <a:r>
              <a:rPr lang="en-US" dirty="0" smtClean="0"/>
              <a:t>Getting under our skin – devices will get progressively smaller and more integrated into our persons</a:t>
            </a:r>
            <a:endParaRPr lang="en-US" dirty="0"/>
          </a:p>
        </p:txBody>
      </p:sp>
      <p:sp>
        <p:nvSpPr>
          <p:cNvPr id="4" name="Content Placeholder 3"/>
          <p:cNvSpPr>
            <a:spLocks noGrp="1"/>
          </p:cNvSpPr>
          <p:nvPr>
            <p:ph idx="13"/>
          </p:nvPr>
        </p:nvSpPr>
        <p:spPr/>
        <p:txBody>
          <a:bodyPr/>
          <a:lstStyle/>
          <a:p>
            <a:r>
              <a:rPr lang="en-US" dirty="0" smtClean="0"/>
              <a:t>Will the smart tattoo displace the smart phone as the smart phone displaced the </a:t>
            </a:r>
            <a:r>
              <a:rPr lang="en-US" dirty="0" err="1" smtClean="0"/>
              <a:t>pda</a:t>
            </a:r>
            <a:r>
              <a:rPr lang="en-US" dirty="0" smtClean="0"/>
              <a:t>?</a:t>
            </a:r>
            <a:endParaRPr lang="en-US" dirty="0"/>
          </a:p>
        </p:txBody>
      </p:sp>
    </p:spTree>
    <p:extLst>
      <p:ext uri="{BB962C8B-B14F-4D97-AF65-F5344CB8AC3E}">
        <p14:creationId xmlns:p14="http://schemas.microsoft.com/office/powerpoint/2010/main" val="3247324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 Finish Line</a:t>
            </a:r>
            <a:endParaRPr lang="en-US" b="1" dirty="0"/>
          </a:p>
        </p:txBody>
      </p:sp>
      <p:sp>
        <p:nvSpPr>
          <p:cNvPr id="3" name="Content Placeholder 2"/>
          <p:cNvSpPr>
            <a:spLocks noGrp="1"/>
          </p:cNvSpPr>
          <p:nvPr>
            <p:ph idx="1"/>
          </p:nvPr>
        </p:nvSpPr>
        <p:spPr/>
        <p:txBody>
          <a:bodyPr/>
          <a:lstStyle/>
          <a:p>
            <a:r>
              <a:rPr lang="en-US" dirty="0"/>
              <a:t>The mobile revolution is not a “problem” to be solved once and forever. </a:t>
            </a:r>
            <a:r>
              <a:rPr lang="en-US" dirty="0" smtClean="0"/>
              <a:t/>
            </a:r>
            <a:br>
              <a:rPr lang="en-US" dirty="0" smtClean="0"/>
            </a:br>
            <a:endParaRPr lang="en-US" dirty="0" smtClean="0"/>
          </a:p>
          <a:p>
            <a:r>
              <a:rPr lang="en-US" dirty="0" smtClean="0"/>
              <a:t>Thomas </a:t>
            </a:r>
            <a:r>
              <a:rPr lang="en-US" dirty="0"/>
              <a:t>(2012) observes, “It’s a race without a finish line.” </a:t>
            </a:r>
          </a:p>
        </p:txBody>
      </p:sp>
      <p:sp>
        <p:nvSpPr>
          <p:cNvPr id="4" name="Content Placeholder 3"/>
          <p:cNvSpPr>
            <a:spLocks noGrp="1"/>
          </p:cNvSpPr>
          <p:nvPr>
            <p:ph idx="13"/>
          </p:nvPr>
        </p:nvSpPr>
        <p:spPr/>
        <p:txBody>
          <a:bodyPr>
            <a:normAutofit fontScale="85000" lnSpcReduction="20000"/>
          </a:bodyPr>
          <a:lstStyle/>
          <a:p>
            <a:pPr marL="182880" indent="0"/>
            <a:r>
              <a:rPr lang="en-US" dirty="0"/>
              <a:t>Thomas, Lisa Carlucci.  2012.  “The State of Mobile in Libraries 2012” </a:t>
            </a:r>
            <a:r>
              <a:rPr lang="en-US" i="1" dirty="0"/>
              <a:t>The Digital Shift</a:t>
            </a:r>
            <a:r>
              <a:rPr lang="en-US" dirty="0"/>
              <a:t> (Feb. 7).  Available online at </a:t>
            </a:r>
            <a:r>
              <a:rPr lang="en-US" u="sng" dirty="0">
                <a:hlinkClick r:id="rId2"/>
              </a:rPr>
              <a:t>http://www.thedigitalshift.com/2012/02/mobile/the-state-of-mobile-in-libraries-2012/</a:t>
            </a:r>
            <a:endParaRPr lang="en-US" dirty="0"/>
          </a:p>
          <a:p>
            <a:endParaRPr lang="en-US" dirty="0"/>
          </a:p>
        </p:txBody>
      </p:sp>
    </p:spTree>
    <p:extLst>
      <p:ext uri="{BB962C8B-B14F-4D97-AF65-F5344CB8AC3E}">
        <p14:creationId xmlns:p14="http://schemas.microsoft.com/office/powerpoint/2010/main" val="2968579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2236" y="274637"/>
            <a:ext cx="5204564" cy="2169017"/>
          </a:xfrm>
        </p:spPr>
        <p:txBody>
          <a:bodyPr>
            <a:normAutofit/>
          </a:bodyPr>
          <a:lstStyle/>
          <a:p>
            <a:r>
              <a:rPr lang="en-US" b="1" dirty="0" smtClean="0"/>
              <a:t>Read More About the Mobile Revolution and Libraries</a:t>
            </a:r>
            <a:endParaRPr lang="en-US" b="1" dirty="0"/>
          </a:p>
        </p:txBody>
      </p:sp>
      <p:sp>
        <p:nvSpPr>
          <p:cNvPr id="3" name="Content Placeholder 2"/>
          <p:cNvSpPr>
            <a:spLocks noGrp="1"/>
          </p:cNvSpPr>
          <p:nvPr>
            <p:ph idx="1"/>
          </p:nvPr>
        </p:nvSpPr>
        <p:spPr>
          <a:xfrm>
            <a:off x="3482236" y="3011214"/>
            <a:ext cx="5204564" cy="3114949"/>
          </a:xfrm>
        </p:spPr>
        <p:txBody>
          <a:bodyPr/>
          <a:lstStyle/>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30959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2236" y="274638"/>
            <a:ext cx="5204564" cy="1363091"/>
          </a:xfrm>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Upcoming Webinars in This Series</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482236" y="1853852"/>
            <a:ext cx="5416104" cy="4272312"/>
          </a:xfrm>
        </p:spPr>
        <p:txBody>
          <a:bodyPr>
            <a:normAutofit/>
          </a:bodyPr>
          <a:lstStyle/>
          <a:p>
            <a:pPr>
              <a:spcAft>
                <a:spcPts val="1200"/>
              </a:spcAft>
            </a:pPr>
            <a:r>
              <a:rPr lang="en-US" sz="2800" b="1" dirty="0" smtClean="0"/>
              <a:t>Thurs. Nov. 15, 2012: </a:t>
            </a:r>
            <a:br>
              <a:rPr lang="en-US" sz="2800" b="1" dirty="0" smtClean="0"/>
            </a:br>
            <a:r>
              <a:rPr lang="en-US" sz="2800" b="1" dirty="0" smtClean="0"/>
              <a:t>Text a Librarian Services</a:t>
            </a:r>
          </a:p>
          <a:p>
            <a:pPr>
              <a:spcAft>
                <a:spcPts val="1200"/>
              </a:spcAft>
            </a:pPr>
            <a:r>
              <a:rPr lang="en-US" sz="2800" b="1" dirty="0" smtClean="0"/>
              <a:t>Thurs. Jan. 17, 2013: </a:t>
            </a:r>
            <a:br>
              <a:rPr lang="en-US" sz="2800" b="1" dirty="0" smtClean="0"/>
            </a:br>
            <a:r>
              <a:rPr lang="en-US" sz="2800" b="1" dirty="0" smtClean="0"/>
              <a:t>QR Codes</a:t>
            </a:r>
          </a:p>
          <a:p>
            <a:pPr>
              <a:spcAft>
                <a:spcPts val="1200"/>
              </a:spcAft>
            </a:pPr>
            <a:r>
              <a:rPr lang="en-US" sz="2800" b="1" dirty="0" smtClean="0"/>
              <a:t>Thurs. March 14, 2013: </a:t>
            </a:r>
            <a:br>
              <a:rPr lang="en-US" sz="2800" b="1" dirty="0" smtClean="0"/>
            </a:br>
            <a:r>
              <a:rPr lang="en-US" sz="2800" b="1" dirty="0" smtClean="0"/>
              <a:t>Mobile Website Design</a:t>
            </a:r>
            <a:endParaRPr lang="en-US" sz="2800" b="1" dirty="0"/>
          </a:p>
        </p:txBody>
      </p:sp>
      <p:sp>
        <p:nvSpPr>
          <p:cNvPr id="4" name="TextBox 3"/>
          <p:cNvSpPr txBox="1"/>
          <p:nvPr/>
        </p:nvSpPr>
        <p:spPr>
          <a:xfrm>
            <a:off x="736978" y="1637729"/>
            <a:ext cx="2060812" cy="2308324"/>
          </a:xfrm>
          <a:prstGeom prst="rect">
            <a:avLst/>
          </a:prstGeom>
          <a:noFill/>
        </p:spPr>
        <p:txBody>
          <a:bodyPr wrap="square" rtlCol="0">
            <a:spAutoFit/>
          </a:bodyPr>
          <a:lstStyle/>
          <a:p>
            <a:r>
              <a:rPr lang="en-US" b="1" dirty="0" smtClean="0">
                <a:solidFill>
                  <a:schemeClr val="accent4">
                    <a:lumMod val="20000"/>
                    <a:lumOff val="80000"/>
                  </a:schemeClr>
                </a:solidFill>
                <a:latin typeface="+mj-lt"/>
              </a:rPr>
              <a:t>All of the </a:t>
            </a:r>
            <a:r>
              <a:rPr lang="en-US" b="1" dirty="0" err="1" smtClean="0">
                <a:solidFill>
                  <a:schemeClr val="accent4">
                    <a:lumMod val="20000"/>
                    <a:lumOff val="80000"/>
                  </a:schemeClr>
                </a:solidFill>
                <a:latin typeface="+mj-lt"/>
              </a:rPr>
              <a:t>Infopeople</a:t>
            </a:r>
            <a:r>
              <a:rPr lang="en-US" b="1" dirty="0" smtClean="0">
                <a:solidFill>
                  <a:schemeClr val="accent4">
                    <a:lumMod val="20000"/>
                    <a:lumOff val="80000"/>
                  </a:schemeClr>
                </a:solidFill>
                <a:latin typeface="+mj-lt"/>
              </a:rPr>
              <a:t> webinars are recorded and archived.   Both place-shifting and time-shifting – </a:t>
            </a:r>
            <a:r>
              <a:rPr lang="en-US" b="1" dirty="0" err="1" smtClean="0">
                <a:solidFill>
                  <a:schemeClr val="accent4">
                    <a:lumMod val="20000"/>
                    <a:lumOff val="80000"/>
                  </a:schemeClr>
                </a:solidFill>
                <a:latin typeface="+mj-lt"/>
              </a:rPr>
              <a:t>gotta</a:t>
            </a:r>
            <a:r>
              <a:rPr lang="en-US" b="1" dirty="0" smtClean="0">
                <a:solidFill>
                  <a:schemeClr val="accent4">
                    <a:lumMod val="20000"/>
                    <a:lumOff val="80000"/>
                  </a:schemeClr>
                </a:solidFill>
                <a:latin typeface="+mj-lt"/>
              </a:rPr>
              <a:t> love it.  </a:t>
            </a:r>
            <a:endParaRPr lang="en-US" b="1" dirty="0">
              <a:solidFill>
                <a:schemeClr val="accent4">
                  <a:lumMod val="20000"/>
                  <a:lumOff val="80000"/>
                </a:schemeClr>
              </a:solidFill>
              <a:latin typeface="+mj-l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Thank You for Your Time and Attention</a:t>
            </a:r>
            <a:endParaRPr lang="en-US" b="1" dirty="0"/>
          </a:p>
        </p:txBody>
      </p:sp>
      <p:sp>
        <p:nvSpPr>
          <p:cNvPr id="3" name="Content Placeholder 2"/>
          <p:cNvSpPr>
            <a:spLocks noGrp="1"/>
          </p:cNvSpPr>
          <p:nvPr>
            <p:ph idx="1"/>
          </p:nvPr>
        </p:nvSpPr>
        <p:spPr>
          <a:xfrm>
            <a:off x="3482236" y="1876097"/>
            <a:ext cx="5204564" cy="4250066"/>
          </a:xfrm>
        </p:spPr>
        <p:txBody>
          <a:bodyPr/>
          <a:lstStyle/>
          <a:p>
            <a:r>
              <a:rPr lang="en-US" dirty="0" smtClean="0"/>
              <a:t>Lori Bell</a:t>
            </a:r>
            <a:endParaRPr lang="en-US" dirty="0" smtClean="0">
              <a:hlinkClick r:id="rId2"/>
            </a:endParaRPr>
          </a:p>
          <a:p>
            <a:pPr lvl="1"/>
            <a:r>
              <a:rPr lang="en-US" dirty="0" smtClean="0">
                <a:hlinkClick r:id="rId2"/>
              </a:rPr>
              <a:t>lbell927@gmail.com</a:t>
            </a:r>
            <a:r>
              <a:rPr lang="en-US" dirty="0" smtClean="0"/>
              <a:t> </a:t>
            </a:r>
          </a:p>
          <a:p>
            <a:pPr lvl="1"/>
            <a:r>
              <a:rPr lang="en-US" dirty="0" smtClean="0"/>
              <a:t>(309) 338-5115</a:t>
            </a:r>
            <a:br>
              <a:rPr lang="en-US" dirty="0" smtClean="0"/>
            </a:br>
            <a:endParaRPr lang="en-US" dirty="0" smtClean="0"/>
          </a:p>
          <a:p>
            <a:r>
              <a:rPr lang="en-US" dirty="0" smtClean="0"/>
              <a:t>Tom Peters</a:t>
            </a:r>
          </a:p>
          <a:p>
            <a:pPr lvl="1"/>
            <a:r>
              <a:rPr lang="en-US" dirty="0" smtClean="0">
                <a:hlinkClick r:id="rId3"/>
              </a:rPr>
              <a:t>tpeters@missouristate.edu</a:t>
            </a:r>
            <a:endParaRPr lang="en-US" dirty="0" smtClean="0"/>
          </a:p>
          <a:p>
            <a:pPr lvl="1"/>
            <a:r>
              <a:rPr lang="en-US" smtClean="0"/>
              <a:t>(309) 660-3648</a:t>
            </a:r>
            <a:endParaRPr lang="en-US" dirty="0"/>
          </a:p>
        </p:txBody>
      </p:sp>
      <p:sp>
        <p:nvSpPr>
          <p:cNvPr id="4" name="Content Placeholder 3"/>
          <p:cNvSpPr>
            <a:spLocks noGrp="1"/>
          </p:cNvSpPr>
          <p:nvPr>
            <p:ph idx="13"/>
          </p:nvPr>
        </p:nvSpPr>
        <p:spPr/>
        <p:txBody>
          <a:bodyPr>
            <a:normAutofit/>
          </a:bodyPr>
          <a:lstStyle/>
          <a:p>
            <a:pPr marL="182880" indent="0"/>
            <a:r>
              <a:rPr lang="en-US" sz="1400" dirty="0" smtClean="0"/>
              <a:t>Tom obtains value, pleasure, and edification from his Android  smartphone, Kindle </a:t>
            </a:r>
            <a:r>
              <a:rPr lang="en-US" sz="1400" dirty="0" err="1" smtClean="0"/>
              <a:t>eReader</a:t>
            </a:r>
            <a:r>
              <a:rPr lang="en-US" sz="1400" dirty="0" smtClean="0"/>
              <a:t>, Amazon Fire, and </a:t>
            </a:r>
            <a:r>
              <a:rPr lang="en-US" sz="1400" dirty="0" err="1" smtClean="0"/>
              <a:t>ultrabook</a:t>
            </a:r>
            <a:r>
              <a:rPr lang="en-US" sz="1400" dirty="0" smtClean="0"/>
              <a:t>.</a:t>
            </a:r>
            <a:endParaRPr lang="en-US" sz="1400" dirty="0"/>
          </a:p>
        </p:txBody>
      </p:sp>
    </p:spTree>
    <p:extLst>
      <p:ext uri="{BB962C8B-B14F-4D97-AF65-F5344CB8AC3E}">
        <p14:creationId xmlns:p14="http://schemas.microsoft.com/office/powerpoint/2010/main" val="1820761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idx="1"/>
          </p:nvPr>
        </p:nvSpPr>
        <p:spPr>
          <a:xfrm>
            <a:off x="1447800" y="4419600"/>
            <a:ext cx="6324600" cy="1866900"/>
          </a:xfrm>
        </p:spPr>
        <p:txBody>
          <a:bodyPr/>
          <a:lstStyle/>
          <a:p>
            <a:pPr marL="0" indent="0" algn="ctr">
              <a:buFontTx/>
              <a:buNone/>
            </a:pPr>
            <a:r>
              <a:rPr lang="en-US" sz="1400" dirty="0">
                <a:latin typeface="Arial" charset="0"/>
              </a:rPr>
              <a:t>Infopeople webinars are supported by 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a:t>
            </a:r>
          </a:p>
          <a:p>
            <a:pPr marL="0" indent="0" algn="ctr">
              <a:buFontTx/>
              <a:buNone/>
            </a:pPr>
            <a:endParaRPr lang="en-US" sz="1400" dirty="0">
              <a:latin typeface="Arial" charset="0"/>
            </a:endParaRPr>
          </a:p>
        </p:txBody>
      </p:sp>
      <p:pic>
        <p:nvPicPr>
          <p:cNvPr id="2" name="Picture 1" descr="IFP logo 2012_outlin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049" y="2154756"/>
            <a:ext cx="7365944" cy="872078"/>
          </a:xfrm>
          <a:prstGeom prst="rect">
            <a:avLst/>
          </a:prstGeom>
        </p:spPr>
      </p:pic>
    </p:spTree>
    <p:extLst>
      <p:ext uri="{BB962C8B-B14F-4D97-AF65-F5344CB8AC3E}">
        <p14:creationId xmlns:p14="http://schemas.microsoft.com/office/powerpoint/2010/main" val="410722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Ingredients: Devices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Mobile Phones</a:t>
            </a:r>
          </a:p>
          <a:p>
            <a:pPr lvl="1"/>
            <a:r>
              <a:rPr lang="en-US" dirty="0" smtClean="0"/>
              <a:t>Feature phones</a:t>
            </a:r>
          </a:p>
          <a:p>
            <a:pPr lvl="1"/>
            <a:r>
              <a:rPr lang="en-US" dirty="0" smtClean="0"/>
              <a:t>Smartphones</a:t>
            </a:r>
          </a:p>
          <a:p>
            <a:r>
              <a:rPr lang="en-US" dirty="0" smtClean="0"/>
              <a:t>Tablet computers</a:t>
            </a:r>
          </a:p>
          <a:p>
            <a:r>
              <a:rPr lang="en-US" dirty="0" smtClean="0"/>
              <a:t>Netbooks</a:t>
            </a:r>
          </a:p>
          <a:p>
            <a:r>
              <a:rPr lang="en-US" dirty="0" err="1" smtClean="0"/>
              <a:t>Ultrabooks</a:t>
            </a:r>
            <a:endParaRPr lang="en-US" dirty="0" smtClean="0"/>
          </a:p>
          <a:p>
            <a:r>
              <a:rPr lang="en-US" dirty="0" smtClean="0"/>
              <a:t>Laptops</a:t>
            </a:r>
          </a:p>
          <a:p>
            <a:r>
              <a:rPr lang="en-US" dirty="0" smtClean="0"/>
              <a:t>Portable gaming devices</a:t>
            </a:r>
          </a:p>
          <a:p>
            <a:r>
              <a:rPr lang="en-US" dirty="0" smtClean="0"/>
              <a:t>Mobile devices for kids</a:t>
            </a:r>
            <a:endParaRPr lang="en-US" dirty="0"/>
          </a:p>
        </p:txBody>
      </p:sp>
      <p:sp>
        <p:nvSpPr>
          <p:cNvPr id="4" name="Content Placeholder 3"/>
          <p:cNvSpPr>
            <a:spLocks noGrp="1"/>
          </p:cNvSpPr>
          <p:nvPr>
            <p:ph idx="13"/>
          </p:nvPr>
        </p:nvSpPr>
        <p:spPr/>
        <p:txBody>
          <a:bodyPr>
            <a:normAutofit lnSpcReduction="10000"/>
          </a:bodyPr>
          <a:lstStyle/>
          <a:p>
            <a:pPr marL="182880" indent="0"/>
            <a:r>
              <a:rPr lang="en-US" dirty="0" smtClean="0"/>
              <a:t>No device type seems poised to dominate the mobile device era, but smartphones now outsell  both PCs and feature phones.</a:t>
            </a:r>
            <a:endParaRPr lang="en-US" dirty="0"/>
          </a:p>
        </p:txBody>
      </p:sp>
    </p:spTree>
    <p:extLst>
      <p:ext uri="{BB962C8B-B14F-4D97-AF65-F5344CB8AC3E}">
        <p14:creationId xmlns:p14="http://schemas.microsoft.com/office/powerpoint/2010/main" val="361033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Ingredients: Operating System</a:t>
            </a:r>
            <a:endParaRPr lang="en-US" b="1" dirty="0"/>
          </a:p>
        </p:txBody>
      </p:sp>
      <p:sp>
        <p:nvSpPr>
          <p:cNvPr id="3" name="Content Placeholder 2"/>
          <p:cNvSpPr>
            <a:spLocks noGrp="1"/>
          </p:cNvSpPr>
          <p:nvPr>
            <p:ph idx="1"/>
          </p:nvPr>
        </p:nvSpPr>
        <p:spPr/>
        <p:txBody>
          <a:bodyPr/>
          <a:lstStyle/>
          <a:p>
            <a:r>
              <a:rPr lang="en-US" dirty="0" smtClean="0"/>
              <a:t>Android</a:t>
            </a:r>
          </a:p>
          <a:p>
            <a:r>
              <a:rPr lang="en-US" dirty="0" err="1" smtClean="0"/>
              <a:t>iOS</a:t>
            </a:r>
            <a:endParaRPr lang="en-US" dirty="0" smtClean="0"/>
          </a:p>
          <a:p>
            <a:r>
              <a:rPr lang="en-US" dirty="0" smtClean="0"/>
              <a:t>Microsoft</a:t>
            </a:r>
          </a:p>
          <a:p>
            <a:r>
              <a:rPr lang="en-US" dirty="0" smtClean="0"/>
              <a:t>Blackberry</a:t>
            </a:r>
          </a:p>
          <a:p>
            <a:endParaRPr lang="en-US" dirty="0"/>
          </a:p>
        </p:txBody>
      </p:sp>
      <p:sp>
        <p:nvSpPr>
          <p:cNvPr id="4" name="Content Placeholder 3"/>
          <p:cNvSpPr>
            <a:spLocks noGrp="1"/>
          </p:cNvSpPr>
          <p:nvPr>
            <p:ph idx="13"/>
          </p:nvPr>
        </p:nvSpPr>
        <p:spPr/>
        <p:txBody>
          <a:bodyPr/>
          <a:lstStyle/>
          <a:p>
            <a:pPr marL="182880" indent="0"/>
            <a:r>
              <a:rPr lang="en-US" dirty="0" smtClean="0"/>
              <a:t>Android is the fasted growing OS, but no OS dominates the mobile device market.  </a:t>
            </a:r>
            <a:endParaRPr lang="en-US" dirty="0"/>
          </a:p>
        </p:txBody>
      </p:sp>
    </p:spTree>
    <p:extLst>
      <p:ext uri="{BB962C8B-B14F-4D97-AF65-F5344CB8AC3E}">
        <p14:creationId xmlns:p14="http://schemas.microsoft.com/office/powerpoint/2010/main" val="32043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Ingredients: Mobile Networks</a:t>
            </a:r>
            <a:endParaRPr lang="en-US" b="1" dirty="0"/>
          </a:p>
        </p:txBody>
      </p:sp>
      <p:sp>
        <p:nvSpPr>
          <p:cNvPr id="3" name="Content Placeholder 2"/>
          <p:cNvSpPr>
            <a:spLocks noGrp="1"/>
          </p:cNvSpPr>
          <p:nvPr>
            <p:ph idx="1"/>
          </p:nvPr>
        </p:nvSpPr>
        <p:spPr/>
        <p:txBody>
          <a:bodyPr/>
          <a:lstStyle/>
          <a:p>
            <a:r>
              <a:rPr lang="en-US" dirty="0" smtClean="0"/>
              <a:t>3G</a:t>
            </a:r>
          </a:p>
          <a:p>
            <a:r>
              <a:rPr lang="en-US" dirty="0" smtClean="0"/>
              <a:t>4G</a:t>
            </a:r>
          </a:p>
          <a:p>
            <a:r>
              <a:rPr lang="en-US" dirty="0" smtClean="0"/>
              <a:t>Wi-Fi</a:t>
            </a:r>
          </a:p>
          <a:p>
            <a:r>
              <a:rPr lang="en-US" dirty="0" smtClean="0"/>
              <a:t>Bluetooth</a:t>
            </a:r>
          </a:p>
          <a:p>
            <a:r>
              <a:rPr lang="en-US" dirty="0" smtClean="0"/>
              <a:t>Near Field Communication (NFC)</a:t>
            </a:r>
            <a:endParaRPr lang="en-US" dirty="0"/>
          </a:p>
        </p:txBody>
      </p:sp>
      <p:sp>
        <p:nvSpPr>
          <p:cNvPr id="4" name="Content Placeholder 3"/>
          <p:cNvSpPr>
            <a:spLocks noGrp="1"/>
          </p:cNvSpPr>
          <p:nvPr>
            <p:ph idx="13"/>
          </p:nvPr>
        </p:nvSpPr>
        <p:spPr/>
        <p:txBody>
          <a:bodyPr/>
          <a:lstStyle/>
          <a:p>
            <a:pPr marL="182880" indent="0"/>
            <a:r>
              <a:rPr lang="en-US" dirty="0" smtClean="0"/>
              <a:t>Mobile connectivity compared to fixed location connectivity</a:t>
            </a:r>
            <a:endParaRPr lang="en-US" dirty="0"/>
          </a:p>
        </p:txBody>
      </p:sp>
    </p:spTree>
    <p:extLst>
      <p:ext uri="{BB962C8B-B14F-4D97-AF65-F5344CB8AC3E}">
        <p14:creationId xmlns:p14="http://schemas.microsoft.com/office/powerpoint/2010/main" val="68123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Four Essential Activities on Mobile Devices</a:t>
            </a:r>
            <a:endParaRPr lang="en-US" b="1" dirty="0"/>
          </a:p>
        </p:txBody>
      </p:sp>
      <p:sp>
        <p:nvSpPr>
          <p:cNvPr id="3" name="Content Placeholder 2"/>
          <p:cNvSpPr>
            <a:spLocks noGrp="1"/>
          </p:cNvSpPr>
          <p:nvPr>
            <p:ph idx="1"/>
          </p:nvPr>
        </p:nvSpPr>
        <p:spPr>
          <a:xfrm>
            <a:off x="3482236" y="1600200"/>
            <a:ext cx="5204564" cy="5068614"/>
          </a:xfrm>
        </p:spPr>
        <p:txBody>
          <a:bodyPr>
            <a:normAutofit/>
          </a:bodyPr>
          <a:lstStyle/>
          <a:p>
            <a:pPr marL="514350" indent="-514350">
              <a:buFont typeface="+mj-lt"/>
              <a:buAutoNum type="arabicPeriod"/>
            </a:pPr>
            <a:r>
              <a:rPr lang="en-US" dirty="0" smtClean="0"/>
              <a:t>Finding and interacting with info objects.</a:t>
            </a:r>
          </a:p>
          <a:p>
            <a:pPr marL="514350" indent="-514350">
              <a:buFont typeface="+mj-lt"/>
              <a:buAutoNum type="arabicPeriod"/>
            </a:pPr>
            <a:r>
              <a:rPr lang="en-US" dirty="0" smtClean="0"/>
              <a:t>Communicating with others in various near-real-time ways.</a:t>
            </a:r>
          </a:p>
          <a:p>
            <a:pPr marL="514350" indent="-514350">
              <a:buFont typeface="+mj-lt"/>
              <a:buAutoNum type="arabicPeriod"/>
            </a:pPr>
            <a:r>
              <a:rPr lang="en-US" dirty="0" smtClean="0"/>
              <a:t>Being entertained in various ways.</a:t>
            </a:r>
          </a:p>
          <a:p>
            <a:pPr marL="514350" indent="-514350">
              <a:buFont typeface="+mj-lt"/>
              <a:buAutoNum type="arabicPeriod"/>
            </a:pPr>
            <a:r>
              <a:rPr lang="en-US" dirty="0" smtClean="0"/>
              <a:t>Create and edit content in various ways.</a:t>
            </a:r>
            <a:endParaRPr lang="en-US" dirty="0"/>
          </a:p>
        </p:txBody>
      </p:sp>
      <p:sp>
        <p:nvSpPr>
          <p:cNvPr id="4" name="Content Placeholder 3"/>
          <p:cNvSpPr>
            <a:spLocks noGrp="1"/>
          </p:cNvSpPr>
          <p:nvPr>
            <p:ph idx="13"/>
          </p:nvPr>
        </p:nvSpPr>
        <p:spPr/>
        <p:txBody>
          <a:bodyPr>
            <a:normAutofit fontScale="92500"/>
          </a:bodyPr>
          <a:lstStyle/>
          <a:p>
            <a:pPr>
              <a:buAutoNum type="arabicPeriod"/>
            </a:pPr>
            <a:r>
              <a:rPr lang="en-US" dirty="0" smtClean="0"/>
              <a:t>Text, images, videos, etc.</a:t>
            </a:r>
          </a:p>
          <a:p>
            <a:pPr>
              <a:buAutoNum type="arabicPeriod"/>
            </a:pPr>
            <a:r>
              <a:rPr lang="en-US" dirty="0" smtClean="0"/>
              <a:t>Voice, text </a:t>
            </a:r>
            <a:r>
              <a:rPr lang="en-US" dirty="0" err="1" smtClean="0"/>
              <a:t>msg</a:t>
            </a:r>
            <a:r>
              <a:rPr lang="en-US" dirty="0" smtClean="0"/>
              <a:t>, tweet, etc.</a:t>
            </a:r>
          </a:p>
          <a:p>
            <a:pPr>
              <a:buAutoNum type="arabicPeriod"/>
            </a:pPr>
            <a:r>
              <a:rPr lang="en-US" dirty="0" smtClean="0"/>
              <a:t>Music, games, videos, etc.</a:t>
            </a:r>
          </a:p>
          <a:p>
            <a:pPr>
              <a:buAutoNum type="arabicPeriod"/>
            </a:pPr>
            <a:r>
              <a:rPr lang="en-US" dirty="0" smtClean="0"/>
              <a:t>Photos, videos, audio, texts, etc.</a:t>
            </a:r>
            <a:endParaRPr lang="en-US" dirty="0"/>
          </a:p>
        </p:txBody>
      </p:sp>
    </p:spTree>
    <p:extLst>
      <p:ext uri="{BB962C8B-B14F-4D97-AF65-F5344CB8AC3E}">
        <p14:creationId xmlns:p14="http://schemas.microsoft.com/office/powerpoint/2010/main" val="293708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t>
            </a:r>
            <a:r>
              <a:rPr lang="en-US" b="1" dirty="0" smtClean="0"/>
              <a:t>cope and nature of the mobile revolution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Mobile/cellular subscriptions up to 6 billion by end  of 2011 – global penetration of 86%</a:t>
            </a:r>
          </a:p>
          <a:p>
            <a:r>
              <a:rPr lang="en-US" dirty="0" smtClean="0"/>
              <a:t>At end of 2011, 105 countries (54% of 195 nations) with more cellular subscriptions than inhabitants</a:t>
            </a:r>
            <a:endParaRPr lang="en-US" dirty="0"/>
          </a:p>
        </p:txBody>
      </p:sp>
      <p:sp>
        <p:nvSpPr>
          <p:cNvPr id="4" name="Content Placeholder 3"/>
          <p:cNvSpPr>
            <a:spLocks noGrp="1"/>
          </p:cNvSpPr>
          <p:nvPr>
            <p:ph idx="13"/>
          </p:nvPr>
        </p:nvSpPr>
        <p:spPr/>
        <p:txBody>
          <a:bodyPr/>
          <a:lstStyle/>
          <a:p>
            <a:pPr marL="182880" indent="0"/>
            <a:r>
              <a:rPr lang="en-US" dirty="0" smtClean="0"/>
              <a:t>The mobile revolution has become  one of the fastest technology revolutions in the history of humanity.</a:t>
            </a:r>
            <a:endParaRPr lang="en-US" dirty="0"/>
          </a:p>
        </p:txBody>
      </p:sp>
    </p:spTree>
    <p:extLst>
      <p:ext uri="{BB962C8B-B14F-4D97-AF65-F5344CB8AC3E}">
        <p14:creationId xmlns:p14="http://schemas.microsoft.com/office/powerpoint/2010/main" val="63379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Intimations of subsequent social/cultural revolutions</a:t>
            </a:r>
            <a:endParaRPr lang="en-US" sz="4000" b="1" dirty="0"/>
          </a:p>
        </p:txBody>
      </p:sp>
      <p:sp>
        <p:nvSpPr>
          <p:cNvPr id="3" name="Content Placeholder 2"/>
          <p:cNvSpPr>
            <a:spLocks noGrp="1"/>
          </p:cNvSpPr>
          <p:nvPr>
            <p:ph idx="1"/>
          </p:nvPr>
        </p:nvSpPr>
        <p:spPr/>
        <p:txBody>
          <a:bodyPr/>
          <a:lstStyle/>
          <a:p>
            <a:pPr marL="0" indent="0">
              <a:buNone/>
            </a:pPr>
            <a:r>
              <a:rPr lang="en-US" dirty="0" smtClean="0"/>
              <a:t>1) Adoption and diffusion of devices</a:t>
            </a:r>
            <a:br>
              <a:rPr lang="en-US" dirty="0" smtClean="0"/>
            </a:br>
            <a:endParaRPr lang="en-US" dirty="0" smtClean="0"/>
          </a:p>
          <a:p>
            <a:pPr marL="0" indent="0">
              <a:buNone/>
            </a:pPr>
            <a:r>
              <a:rPr lang="en-US" dirty="0" smtClean="0"/>
              <a:t>2) Social, cultural, economic  and legal changes occur</a:t>
            </a:r>
            <a:endParaRPr lang="en-US" dirty="0"/>
          </a:p>
        </p:txBody>
      </p:sp>
      <p:sp>
        <p:nvSpPr>
          <p:cNvPr id="4" name="Content Placeholder 3"/>
          <p:cNvSpPr>
            <a:spLocks noGrp="1"/>
          </p:cNvSpPr>
          <p:nvPr>
            <p:ph idx="13"/>
          </p:nvPr>
        </p:nvSpPr>
        <p:spPr/>
        <p:txBody>
          <a:bodyPr/>
          <a:lstStyle/>
          <a:p>
            <a:pPr marL="182880" indent="0"/>
            <a:r>
              <a:rPr lang="en-US" dirty="0" smtClean="0"/>
              <a:t>Tech revolutions  often contain at least two phases.</a:t>
            </a:r>
            <a:endParaRPr lang="en-US" dirty="0"/>
          </a:p>
        </p:txBody>
      </p:sp>
    </p:spTree>
    <p:extLst>
      <p:ext uri="{BB962C8B-B14F-4D97-AF65-F5344CB8AC3E}">
        <p14:creationId xmlns:p14="http://schemas.microsoft.com/office/powerpoint/2010/main" val="286633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How is the mobile revolution different from earlier web/Internet revolutions?</a:t>
            </a:r>
            <a:endParaRPr lang="en-US" sz="3200" b="1" dirty="0"/>
          </a:p>
        </p:txBody>
      </p:sp>
      <p:sp>
        <p:nvSpPr>
          <p:cNvPr id="3" name="Content Placeholder 2"/>
          <p:cNvSpPr>
            <a:spLocks noGrp="1"/>
          </p:cNvSpPr>
          <p:nvPr>
            <p:ph idx="1"/>
          </p:nvPr>
        </p:nvSpPr>
        <p:spPr/>
        <p:txBody>
          <a:bodyPr>
            <a:normAutofit fontScale="92500"/>
          </a:bodyPr>
          <a:lstStyle/>
          <a:p>
            <a:r>
              <a:rPr lang="en-US" dirty="0" smtClean="0"/>
              <a:t>More broad based than the other two</a:t>
            </a:r>
          </a:p>
          <a:p>
            <a:r>
              <a:rPr lang="en-US" dirty="0" smtClean="0"/>
              <a:t>More about context and place of use than content  and style</a:t>
            </a:r>
          </a:p>
          <a:p>
            <a:r>
              <a:rPr lang="en-US" dirty="0" smtClean="0"/>
              <a:t>Everything but net:  The networking aspect is now a source of </a:t>
            </a:r>
            <a:r>
              <a:rPr lang="en-US" dirty="0" err="1" smtClean="0"/>
              <a:t>growsing</a:t>
            </a:r>
            <a:r>
              <a:rPr lang="en-US" dirty="0" smtClean="0"/>
              <a:t> about slowness, spotty coverage, and cost.</a:t>
            </a:r>
            <a:endParaRPr lang="en-US" dirty="0"/>
          </a:p>
        </p:txBody>
      </p:sp>
      <p:sp>
        <p:nvSpPr>
          <p:cNvPr id="4" name="Content Placeholder 3"/>
          <p:cNvSpPr>
            <a:spLocks noGrp="1"/>
          </p:cNvSpPr>
          <p:nvPr>
            <p:ph idx="13"/>
          </p:nvPr>
        </p:nvSpPr>
        <p:spPr/>
        <p:txBody>
          <a:bodyPr/>
          <a:lstStyle/>
          <a:p>
            <a:pPr marL="182880" indent="0"/>
            <a:r>
              <a:rPr lang="en-US" dirty="0" smtClean="0"/>
              <a:t>The mobile revolution is  a popular, global revolution rather than one fueled by the geek elite.</a:t>
            </a:r>
            <a:endParaRPr lang="en-US" dirty="0"/>
          </a:p>
        </p:txBody>
      </p:sp>
    </p:spTree>
    <p:extLst>
      <p:ext uri="{BB962C8B-B14F-4D97-AF65-F5344CB8AC3E}">
        <p14:creationId xmlns:p14="http://schemas.microsoft.com/office/powerpoint/2010/main" val="3993684421"/>
      </p:ext>
    </p:extLst>
  </p:cSld>
  <p:clrMapOvr>
    <a:masterClrMapping/>
  </p:clrMapOvr>
</p:sld>
</file>

<file path=ppt/theme/theme1.xml><?xml version="1.0" encoding="utf-8"?>
<a:theme xmlns:a="http://schemas.openxmlformats.org/drawingml/2006/main" name="TS030006298">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10CFAA9-0FCB-423A-8DD6-B74F18BB6E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TS030006298</Template>
  <TotalTime>7951</TotalTime>
  <Words>1044</Words>
  <Application>Microsoft Macintosh PowerPoint</Application>
  <PresentationFormat>On-screen Show (4:3)</PresentationFormat>
  <Paragraphs>123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TS030006298</vt:lpstr>
      <vt:lpstr>The Mobile Revolution and Libraries</vt:lpstr>
      <vt:lpstr>Upcoming Webinars in This Series</vt:lpstr>
      <vt:lpstr>Basic Ingredients: Devices</vt:lpstr>
      <vt:lpstr>Basic Ingredients: Operating System</vt:lpstr>
      <vt:lpstr>Basic Ingredients: Mobile Networks</vt:lpstr>
      <vt:lpstr>Four Essential Activities on Mobile Devices</vt:lpstr>
      <vt:lpstr>Scope and nature of the mobile revolution</vt:lpstr>
      <vt:lpstr>Intimations of subsequent social/cultural revolutions</vt:lpstr>
      <vt:lpstr>How is the mobile revolution different from earlier web/Internet revolutions?</vt:lpstr>
      <vt:lpstr>Trends in the U.S.</vt:lpstr>
      <vt:lpstr>Among Librarians and library users</vt:lpstr>
      <vt:lpstr>The Mobile Library and the Library Without Walls</vt:lpstr>
      <vt:lpstr>Library Without Walls Continued</vt:lpstr>
      <vt:lpstr>The Mobile Revolution in Bricks &amp; Mortar Libs</vt:lpstr>
      <vt:lpstr>Possible Action Avenues for Librarians</vt:lpstr>
      <vt:lpstr>Accelerating Change</vt:lpstr>
      <vt:lpstr>Potential Future Developments</vt:lpstr>
      <vt:lpstr>No Finish Line</vt:lpstr>
      <vt:lpstr>Read More About the Mobile Revolution and Libraries</vt:lpstr>
      <vt:lpstr>Thank You for Your Time and Attention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Tom</dc:creator>
  <cp:lastModifiedBy>Stanley Strauss</cp:lastModifiedBy>
  <cp:revision>25</cp:revision>
  <dcterms:created xsi:type="dcterms:W3CDTF">2012-09-07T12:53:42Z</dcterms:created>
  <dcterms:modified xsi:type="dcterms:W3CDTF">2012-09-14T15:56:51Z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TC300062989990</vt:lpwstr>
  </property>
</Properties>
</file>