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37" r:id="rId1"/>
    <p:sldMasterId id="2147483851" r:id="rId2"/>
  </p:sldMasterIdLst>
  <p:notesMasterIdLst>
    <p:notesMasterId r:id="rId37"/>
  </p:notesMasterIdLst>
  <p:handoutMasterIdLst>
    <p:handoutMasterId r:id="rId38"/>
  </p:handoutMasterIdLst>
  <p:sldIdLst>
    <p:sldId id="261" r:id="rId3"/>
    <p:sldId id="784" r:id="rId4"/>
    <p:sldId id="748" r:id="rId5"/>
    <p:sldId id="756" r:id="rId6"/>
    <p:sldId id="752" r:id="rId7"/>
    <p:sldId id="753" r:id="rId8"/>
    <p:sldId id="759" r:id="rId9"/>
    <p:sldId id="754" r:id="rId10"/>
    <p:sldId id="755" r:id="rId11"/>
    <p:sldId id="760" r:id="rId12"/>
    <p:sldId id="761" r:id="rId13"/>
    <p:sldId id="751" r:id="rId14"/>
    <p:sldId id="762" r:id="rId15"/>
    <p:sldId id="764" r:id="rId16"/>
    <p:sldId id="765" r:id="rId17"/>
    <p:sldId id="766" r:id="rId18"/>
    <p:sldId id="767" r:id="rId19"/>
    <p:sldId id="768" r:id="rId20"/>
    <p:sldId id="770" r:id="rId21"/>
    <p:sldId id="771" r:id="rId22"/>
    <p:sldId id="769" r:id="rId23"/>
    <p:sldId id="773" r:id="rId24"/>
    <p:sldId id="772" r:id="rId25"/>
    <p:sldId id="775" r:id="rId26"/>
    <p:sldId id="777" r:id="rId27"/>
    <p:sldId id="763" r:id="rId28"/>
    <p:sldId id="776" r:id="rId29"/>
    <p:sldId id="779" r:id="rId30"/>
    <p:sldId id="781" r:id="rId31"/>
    <p:sldId id="782" r:id="rId32"/>
    <p:sldId id="783" r:id="rId33"/>
    <p:sldId id="757" r:id="rId34"/>
    <p:sldId id="750" r:id="rId35"/>
    <p:sldId id="785" r:id="rId36"/>
  </p:sldIdLst>
  <p:sldSz cx="9144000" cy="6858000" type="screen4x3"/>
  <p:notesSz cx="7315200" cy="9601200"/>
  <p:custDataLst>
    <p:tags r:id="rId40"/>
  </p:custDataLst>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Arial"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accent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026"/>
    <a:srgbClr val="285780"/>
    <a:srgbClr val="FFFF66"/>
    <a:srgbClr val="333399"/>
    <a:srgbClr val="602276"/>
    <a:srgbClr val="FFCC00"/>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37" autoAdjust="0"/>
    <p:restoredTop sz="74052" autoAdjust="0"/>
  </p:normalViewPr>
  <p:slideViewPr>
    <p:cSldViewPr>
      <p:cViewPr varScale="1">
        <p:scale>
          <a:sx n="108" d="100"/>
          <a:sy n="108" d="100"/>
        </p:scale>
        <p:origin x="-2072" y="-104"/>
      </p:cViewPr>
      <p:guideLst>
        <p:guide orient="horz" pos="2160"/>
        <p:guide pos="2880"/>
      </p:guideLst>
    </p:cSldViewPr>
  </p:slideViewPr>
  <p:outlineViewPr>
    <p:cViewPr>
      <p:scale>
        <a:sx n="33" d="100"/>
        <a:sy n="33" d="100"/>
      </p:scale>
      <p:origin x="0" y="4224"/>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636" y="-72"/>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tags" Target="tags/tag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1" y="239713"/>
            <a:ext cx="7315200" cy="481012"/>
          </a:xfrm>
          <a:prstGeom prst="rect">
            <a:avLst/>
          </a:prstGeom>
          <a:noFill/>
          <a:ln w="12700">
            <a:noFill/>
            <a:miter lim="800000"/>
            <a:headEnd type="none" w="sm" len="sm"/>
            <a:tailEnd type="none" w="sm" len="sm"/>
          </a:ln>
          <a:effectLst/>
        </p:spPr>
        <p:txBody>
          <a:bodyPr vert="horz" wrap="square" lIns="96634" tIns="48317" rIns="96634" bIns="48317" numCol="1" anchor="t" anchorCtr="0" compatLnSpc="1">
            <a:prstTxWarp prst="textNoShape">
              <a:avLst/>
            </a:prstTxWarp>
          </a:bodyPr>
          <a:lstStyle>
            <a:lvl1pPr algn="ctr" defTabSz="966514" eaLnBrk="0" hangingPunct="0">
              <a:defRPr sz="1700" b="1">
                <a:latin typeface="Times New Roman" pitchFamily="96" charset="0"/>
                <a:ea typeface="ＭＳ Ｐゴシック" pitchFamily="96" charset="-128"/>
                <a:cs typeface="+mn-cs"/>
              </a:defRPr>
            </a:lvl1pPr>
          </a:lstStyle>
          <a:p>
            <a:pPr>
              <a:defRPr/>
            </a:pPr>
            <a:r>
              <a:rPr lang="en-US" dirty="0"/>
              <a:t>The Webinar Title Goes Here</a:t>
            </a:r>
          </a:p>
        </p:txBody>
      </p:sp>
      <p:sp>
        <p:nvSpPr>
          <p:cNvPr id="15364" name="Rectangle 4"/>
          <p:cNvSpPr>
            <a:spLocks noGrp="1" noChangeArrowheads="1"/>
          </p:cNvSpPr>
          <p:nvPr>
            <p:ph type="ftr" sz="quarter" idx="2"/>
          </p:nvPr>
        </p:nvSpPr>
        <p:spPr bwMode="auto">
          <a:xfrm>
            <a:off x="325438" y="8801101"/>
            <a:ext cx="6502400" cy="639763"/>
          </a:xfrm>
          <a:prstGeom prst="rect">
            <a:avLst/>
          </a:prstGeom>
          <a:noFill/>
          <a:ln w="12700">
            <a:noFill/>
            <a:miter lim="800000"/>
            <a:headEnd type="none" w="sm" len="sm"/>
            <a:tailEnd type="none" w="sm" len="sm"/>
          </a:ln>
          <a:effectLst/>
        </p:spPr>
        <p:txBody>
          <a:bodyPr vert="horz" wrap="square" lIns="96634" tIns="48317" rIns="96634" bIns="48317" numCol="1" anchor="b" anchorCtr="0" compatLnSpc="1">
            <a:prstTxWarp prst="textNoShape">
              <a:avLst/>
            </a:prstTxWarp>
          </a:bodyPr>
          <a:lstStyle>
            <a:lvl1pPr defTabSz="966514" eaLnBrk="0" hangingPunct="0">
              <a:defRPr kumimoji="1" sz="900">
                <a:latin typeface="Times New Roman" pitchFamily="96" charset="0"/>
                <a:ea typeface="ＭＳ Ｐゴシック" pitchFamily="96" charset="-128"/>
                <a:cs typeface="+mn-cs"/>
              </a:defRPr>
            </a:lvl1pPr>
          </a:lstStyle>
          <a:p>
            <a:pPr>
              <a:defRPr/>
            </a:pPr>
            <a:r>
              <a:rPr lang="en-US" dirty="0"/>
              <a:t>This material has been created for the Infopeople Project [infopeople.org], supported by 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 </a:t>
            </a:r>
          </a:p>
        </p:txBody>
      </p:sp>
      <p:sp>
        <p:nvSpPr>
          <p:cNvPr id="15365" name="Rectangle 5"/>
          <p:cNvSpPr>
            <a:spLocks noGrp="1" noChangeArrowheads="1"/>
          </p:cNvSpPr>
          <p:nvPr>
            <p:ph type="sldNum" sz="quarter" idx="3"/>
          </p:nvPr>
        </p:nvSpPr>
        <p:spPr bwMode="auto">
          <a:xfrm>
            <a:off x="6664325" y="8880476"/>
            <a:ext cx="488950" cy="481013"/>
          </a:xfrm>
          <a:prstGeom prst="rect">
            <a:avLst/>
          </a:prstGeom>
          <a:noFill/>
          <a:ln w="12700">
            <a:noFill/>
            <a:miter lim="800000"/>
            <a:headEnd type="none" w="sm" len="sm"/>
            <a:tailEnd type="none" w="sm" len="sm"/>
          </a:ln>
          <a:effectLst/>
        </p:spPr>
        <p:txBody>
          <a:bodyPr vert="horz" wrap="square" lIns="96634" tIns="48317" rIns="96634" bIns="48317" numCol="1" anchor="b" anchorCtr="0" compatLnSpc="1">
            <a:prstTxWarp prst="textNoShape">
              <a:avLst/>
            </a:prstTxWarp>
          </a:bodyPr>
          <a:lstStyle>
            <a:lvl1pPr algn="r" defTabSz="966514" eaLnBrk="0" hangingPunct="0">
              <a:defRPr sz="1000">
                <a:latin typeface="Times New Roman" pitchFamily="96" charset="0"/>
                <a:ea typeface="ＭＳ Ｐゴシック" pitchFamily="96" charset="-128"/>
                <a:cs typeface="+mn-cs"/>
              </a:defRPr>
            </a:lvl1pPr>
          </a:lstStyle>
          <a:p>
            <a:pPr>
              <a:defRPr/>
            </a:pPr>
            <a:fld id="{A1453650-9CCE-4EC3-A5C6-26BACF86E01C}" type="slidenum">
              <a:rPr lang="en-US"/>
              <a:pPr>
                <a:defRPr/>
              </a:pPr>
              <a:t>‹#›</a:t>
            </a:fld>
            <a:endParaRPr lang="en-US" dirty="0"/>
          </a:p>
        </p:txBody>
      </p:sp>
    </p:spTree>
    <p:extLst>
      <p:ext uri="{BB962C8B-B14F-4D97-AF65-F5344CB8AC3E}">
        <p14:creationId xmlns:p14="http://schemas.microsoft.com/office/powerpoint/2010/main" val="1287894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1"/>
            <a:ext cx="3170238" cy="479425"/>
          </a:xfrm>
          <a:prstGeom prst="rect">
            <a:avLst/>
          </a:prstGeom>
          <a:noFill/>
          <a:ln w="12700">
            <a:noFill/>
            <a:miter lim="800000"/>
            <a:headEnd type="none" w="sm" len="sm"/>
            <a:tailEnd type="none" w="sm" len="sm"/>
          </a:ln>
          <a:effectLst/>
        </p:spPr>
        <p:txBody>
          <a:bodyPr vert="horz" wrap="square" lIns="96634" tIns="48317" rIns="96634" bIns="48317" numCol="1" anchor="t" anchorCtr="0" compatLnSpc="1">
            <a:prstTxWarp prst="textNoShape">
              <a:avLst/>
            </a:prstTxWarp>
          </a:bodyPr>
          <a:lstStyle>
            <a:lvl1pPr defTabSz="966514" eaLnBrk="0" hangingPunct="0">
              <a:defRPr sz="1300">
                <a:latin typeface="Times New Roman" pitchFamily="96" charset="0"/>
                <a:ea typeface="ＭＳ Ｐゴシック" pitchFamily="96" charset="-128"/>
                <a:cs typeface="+mn-cs"/>
              </a:defRPr>
            </a:lvl1pPr>
          </a:lstStyle>
          <a:p>
            <a:pPr>
              <a:defRPr/>
            </a:pPr>
            <a:endParaRPr lang="en-US" dirty="0"/>
          </a:p>
        </p:txBody>
      </p:sp>
      <p:sp>
        <p:nvSpPr>
          <p:cNvPr id="17411" name="Rectangle 3"/>
          <p:cNvSpPr>
            <a:spLocks noGrp="1" noChangeArrowheads="1"/>
          </p:cNvSpPr>
          <p:nvPr>
            <p:ph type="dt" idx="1"/>
          </p:nvPr>
        </p:nvSpPr>
        <p:spPr bwMode="auto">
          <a:xfrm>
            <a:off x="4144963" y="1"/>
            <a:ext cx="3170237" cy="479425"/>
          </a:xfrm>
          <a:prstGeom prst="rect">
            <a:avLst/>
          </a:prstGeom>
          <a:noFill/>
          <a:ln w="12700">
            <a:noFill/>
            <a:miter lim="800000"/>
            <a:headEnd type="none" w="sm" len="sm"/>
            <a:tailEnd type="none" w="sm" len="sm"/>
          </a:ln>
          <a:effectLst/>
        </p:spPr>
        <p:txBody>
          <a:bodyPr vert="horz" wrap="square" lIns="96634" tIns="48317" rIns="96634" bIns="48317" numCol="1" anchor="t" anchorCtr="0" compatLnSpc="1">
            <a:prstTxWarp prst="textNoShape">
              <a:avLst/>
            </a:prstTxWarp>
          </a:bodyPr>
          <a:lstStyle>
            <a:lvl1pPr algn="r" defTabSz="966514" eaLnBrk="0" hangingPunct="0">
              <a:defRPr sz="1300">
                <a:latin typeface="Times New Roman" pitchFamily="96" charset="0"/>
                <a:ea typeface="ＭＳ Ｐゴシック" pitchFamily="96" charset="-128"/>
                <a:cs typeface="+mn-cs"/>
              </a:defRPr>
            </a:lvl1pPr>
          </a:lstStyle>
          <a:p>
            <a:pPr>
              <a:defRPr/>
            </a:pPr>
            <a:r>
              <a:rPr lang="en-US" dirty="0"/>
              <a:t>July , 2000</a:t>
            </a:r>
          </a:p>
        </p:txBody>
      </p:sp>
      <p:sp>
        <p:nvSpPr>
          <p:cNvPr id="12292" name="Rectangle 4"/>
          <p:cNvSpPr>
            <a:spLocks noGrp="1" noRot="1" noChangeAspect="1" noChangeArrowheads="1" noTextEdit="1"/>
          </p:cNvSpPr>
          <p:nvPr>
            <p:ph type="sldImg" idx="2"/>
          </p:nvPr>
        </p:nvSpPr>
        <p:spPr bwMode="auto">
          <a:xfrm>
            <a:off x="1258888" y="722313"/>
            <a:ext cx="4797425" cy="3598862"/>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974726" y="4560888"/>
            <a:ext cx="5365750" cy="4319587"/>
          </a:xfrm>
          <a:prstGeom prst="rect">
            <a:avLst/>
          </a:prstGeom>
          <a:noFill/>
          <a:ln w="12700">
            <a:noFill/>
            <a:miter lim="800000"/>
            <a:headEnd type="none" w="sm" len="sm"/>
            <a:tailEnd type="none" w="sm" len="sm"/>
          </a:ln>
          <a:effectLst/>
        </p:spPr>
        <p:txBody>
          <a:bodyPr vert="horz" wrap="square" lIns="96634" tIns="48317" rIns="96634" bIns="4831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9121775"/>
            <a:ext cx="3170238" cy="479425"/>
          </a:xfrm>
          <a:prstGeom prst="rect">
            <a:avLst/>
          </a:prstGeom>
          <a:noFill/>
          <a:ln w="12700">
            <a:noFill/>
            <a:miter lim="800000"/>
            <a:headEnd type="none" w="sm" len="sm"/>
            <a:tailEnd type="none" w="sm" len="sm"/>
          </a:ln>
          <a:effectLst/>
        </p:spPr>
        <p:txBody>
          <a:bodyPr vert="horz" wrap="square" lIns="96634" tIns="48317" rIns="96634" bIns="48317" numCol="1" anchor="b" anchorCtr="0" compatLnSpc="1">
            <a:prstTxWarp prst="textNoShape">
              <a:avLst/>
            </a:prstTxWarp>
          </a:bodyPr>
          <a:lstStyle>
            <a:lvl1pPr defTabSz="966514" eaLnBrk="0" hangingPunct="0">
              <a:defRPr sz="1300">
                <a:latin typeface="Times New Roman" pitchFamily="96" charset="0"/>
                <a:ea typeface="ＭＳ Ｐゴシック" pitchFamily="96" charset="-128"/>
                <a:cs typeface="+mn-cs"/>
              </a:defRPr>
            </a:lvl1pPr>
          </a:lstStyle>
          <a:p>
            <a:pPr>
              <a:defRPr/>
            </a:pPr>
            <a:endParaRPr lang="en-US" dirty="0"/>
          </a:p>
        </p:txBody>
      </p:sp>
      <p:sp>
        <p:nvSpPr>
          <p:cNvPr id="17415" name="Rectangle 7"/>
          <p:cNvSpPr>
            <a:spLocks noGrp="1" noChangeArrowheads="1"/>
          </p:cNvSpPr>
          <p:nvPr>
            <p:ph type="sldNum" sz="quarter" idx="5"/>
          </p:nvPr>
        </p:nvSpPr>
        <p:spPr bwMode="auto">
          <a:xfrm>
            <a:off x="4144963" y="9121775"/>
            <a:ext cx="3170237" cy="479425"/>
          </a:xfrm>
          <a:prstGeom prst="rect">
            <a:avLst/>
          </a:prstGeom>
          <a:noFill/>
          <a:ln w="12700">
            <a:noFill/>
            <a:miter lim="800000"/>
            <a:headEnd type="none" w="sm" len="sm"/>
            <a:tailEnd type="none" w="sm" len="sm"/>
          </a:ln>
          <a:effectLst/>
        </p:spPr>
        <p:txBody>
          <a:bodyPr vert="horz" wrap="square" lIns="96634" tIns="48317" rIns="96634" bIns="48317" numCol="1" anchor="b" anchorCtr="0" compatLnSpc="1">
            <a:prstTxWarp prst="textNoShape">
              <a:avLst/>
            </a:prstTxWarp>
          </a:bodyPr>
          <a:lstStyle>
            <a:lvl1pPr algn="r" defTabSz="966514" eaLnBrk="0" hangingPunct="0">
              <a:defRPr sz="1300">
                <a:latin typeface="Times New Roman" pitchFamily="96" charset="0"/>
                <a:ea typeface="ＭＳ Ｐゴシック" pitchFamily="96" charset="-128"/>
                <a:cs typeface="+mn-cs"/>
              </a:defRPr>
            </a:lvl1pPr>
          </a:lstStyle>
          <a:p>
            <a:pPr>
              <a:defRPr/>
            </a:pPr>
            <a:fld id="{D7A12D9A-922D-434A-8771-223A77A14999}" type="slidenum">
              <a:rPr lang="en-US"/>
              <a:pPr>
                <a:defRPr/>
              </a:pPr>
              <a:t>‹#›</a:t>
            </a:fld>
            <a:endParaRPr lang="en-US" dirty="0"/>
          </a:p>
        </p:txBody>
      </p:sp>
    </p:spTree>
    <p:extLst>
      <p:ext uri="{BB962C8B-B14F-4D97-AF65-F5344CB8AC3E}">
        <p14:creationId xmlns:p14="http://schemas.microsoft.com/office/powerpoint/2010/main" val="35451636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www.ascd.org/publications/newsletters/policy-priorities/vol17/num04/Students-Like-Social-Media.aspx"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coconutcoding.be/index.php?page=projectDetail&amp;projectId=10" TargetMode="External"/><Relationship Id="rId4" Type="http://schemas.openxmlformats.org/officeDocument/2006/relationships/hyperlink" Target="http://www.flowtown.com/blog/class-of-2011-if-social-media-were-a-high-school" TargetMode="External"/><Relationship Id="rId5" Type="http://schemas.openxmlformats.org/officeDocument/2006/relationships/hyperlink" Target="http://blog.hunch.com/?p=48884" TargetMode="External"/><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orldpneumoniaday.org/infographic/" TargetMode="External"/><Relationship Id="rId4" Type="http://schemas.openxmlformats.org/officeDocument/2006/relationships/hyperlink" Target="http://worldpneumoniaday.org/act2012/"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www.imls.gov/research/public_libraries_in_the_united_states_survey.aspx"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imls.gov/research/public_libraries_in_the_united_states_survey.aspx" TargetMode="External"/><Relationship Id="rId4" Type="http://schemas.openxmlformats.org/officeDocument/2006/relationships/hyperlink" Target="http://pewinternet.org/Infographics/2012/Our-Smartphone-Habits.aspx" TargetMode="External"/><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census.gov/main/www/access.html" TargetMode="External"/><Relationship Id="rId4" Type="http://schemas.openxmlformats.org/officeDocument/2006/relationships/hyperlink" Target="http://2010.census.gov/2010census/popmap/" TargetMode="External"/><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www.katehart.net/2012/05/uncovering-ya-covers-2011.html"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igital.lib.washington.edu/dspace/handle/1773/19998" TargetMode="External"/><Relationship Id="rId4" Type="http://schemas.openxmlformats.org/officeDocument/2006/relationships/hyperlink" Target="http://lib.byu.edu/libstats/circ.php" TargetMode="External"/><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infographicsshowcase.com/wp-content/uploads/2010/03/Use-Infographics.jpg" TargetMode="External"/><Relationship Id="rId4" Type="http://schemas.openxmlformats.org/officeDocument/2006/relationships/hyperlink" Target="http://www.brainfacts.org/sensing-thinking-behaving/senses-and-perception/articles/2012/vision-processing-information/" TargetMode="External"/><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www.cmlibrary.org/about_us/info.asp?id=13"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www.easel.ly/"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www.piktochart.com/"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lovethat.edublogs.org/2009/09/24/wordle-for-dewey-and-genres/" TargetMode="External"/><Relationship Id="rId4" Type="http://schemas.openxmlformats.org/officeDocument/2006/relationships/hyperlink" Target="http://www.wordle.net/" TargetMode="External"/><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www.cdc.gov/obesity/data/childhood.html"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nowsourcing.com/blog/wp-content/uploads/2012/01/louisville-painter.html" TargetMode="External"/><Relationship Id="rId4" Type="http://schemas.openxmlformats.org/officeDocument/2006/relationships/hyperlink" Target="http://hellotarte.com/blog/2012/04/26/color-psychology-in-logo-design-infographic/" TargetMode="External"/><Relationship Id="rId5" Type="http://schemas.openxmlformats.org/officeDocument/2006/relationships/hyperlink" Target="http://visual.ly/node/15845" TargetMode="External"/><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www.ala.org/research/plftas/2011_2012/weatheringthestorm"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mailto:drt@bellcow.com" TargetMode="External"/><Relationship Id="rId4" Type="http://schemas.openxmlformats.org/officeDocument/2006/relationships/hyperlink" Target="http://twitter.com/" TargetMode="External"/><Relationship Id="rId5" Type="http://schemas.openxmlformats.org/officeDocument/2006/relationships/hyperlink" Target="http://www.linkedin.com/in/dawnetortorella" TargetMode="External"/><Relationship Id="rId6" Type="http://schemas.openxmlformats.org/officeDocument/2006/relationships/hyperlink" Target="http://pinterest.com/dtortore/infographics/" TargetMode="External"/><Relationship Id="rId7" Type="http://schemas.openxmlformats.org/officeDocument/2006/relationships/hyperlink" Target="http://www.scoop.it/t/creating-infographics" TargetMode="External"/><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www.hiptype.com/"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lumnfivemedia.com/" TargetMode="External"/><Relationship Id="rId4" Type="http://schemas.openxmlformats.org/officeDocument/2006/relationships/hyperlink" Target="http://media.johnwiley.com.au/product_data/excerpt/42/11183140/1118314042-44.pdf"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nytlabs.com/" TargetMode="External"/><Relationship Id="rId4" Type="http://schemas.openxmlformats.org/officeDocument/2006/relationships/hyperlink" Target="http://blog.blprnt.com/" TargetMode="External"/><Relationship Id="rId5" Type="http://schemas.openxmlformats.org/officeDocument/2006/relationships/hyperlink" Target="http://www.doobybrain.com/2012/04/04/making-the-infographics-for-the-new-york-times/" TargetMode="External"/><Relationship Id="rId6" Type="http://schemas.openxmlformats.org/officeDocument/2006/relationships/hyperlink" Target="http://www.nytimes.com/interactive/2012/08/05/sports/olympics/the-100-meter-dash-one-race-every-medalist-ever.html" TargetMode="External"/><Relationship Id="rId7" Type="http://schemas.openxmlformats.org/officeDocument/2006/relationships/hyperlink" Target="http://www.nytimes.com/interactive/2009/11/26/us/20091126-search-graphic.html" TargetMode="External"/><Relationship Id="rId8" Type="http://schemas.openxmlformats.org/officeDocument/2006/relationships/hyperlink" Target="http://www.nytimes.com/interactive/business/buy-rent-calculator.html" TargetMode="External"/><Relationship Id="rId9" Type="http://schemas.openxmlformats.org/officeDocument/2006/relationships/hyperlink" Target="http://www.bizjournals.com/washington/news/2012/02/03/historic-front-pages-of-usa-today.html" TargetMode="External"/><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pPr defTabSz="965064"/>
            <a:fld id="{6957220F-802B-48B0-B6F9-071876AD03CC}" type="slidenum">
              <a:rPr lang="en-US" smtClean="0">
                <a:latin typeface="Times New Roman" pitchFamily="18" charset="0"/>
                <a:ea typeface="ＭＳ Ｐゴシック" pitchFamily="34" charset="-128"/>
              </a:rPr>
              <a:pPr defTabSz="965064"/>
              <a:t>1</a:t>
            </a:fld>
            <a:endParaRPr lang="en-US" dirty="0" smtClean="0">
              <a:latin typeface="Times New Roman" pitchFamily="18" charset="0"/>
              <a:ea typeface="ＭＳ Ｐゴシック" pitchFamily="34" charset="-128"/>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w="9525"/>
        </p:spPr>
        <p:txBody>
          <a:bodyPr/>
          <a:lstStyle/>
          <a:p>
            <a:r>
              <a:rPr lang="en-US" i="1" dirty="0" smtClean="0">
                <a:latin typeface="Times New Roman" pitchFamily="18" charset="0"/>
                <a:ea typeface="ＭＳ Ｐゴシック" pitchFamily="34" charset="-128"/>
              </a:rPr>
              <a:t>Communicating Through Infographics</a:t>
            </a:r>
          </a:p>
          <a:p>
            <a:endParaRPr lang="en-US" i="1"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Hello, I’m Dawne Tortorella and I’ve loved data for as long as I’ve know how to count – which</a:t>
            </a:r>
            <a:r>
              <a:rPr lang="en-US" baseline="0" dirty="0" smtClean="0">
                <a:latin typeface="Times New Roman" pitchFamily="18" charset="0"/>
                <a:ea typeface="ＭＳ Ｐゴシック" pitchFamily="34" charset="-128"/>
              </a:rPr>
              <a:t> is a very large non-prime number </a:t>
            </a:r>
            <a:r>
              <a:rPr lang="en-US" baseline="0" dirty="0" smtClean="0">
                <a:latin typeface="Times New Roman" pitchFamily="18" charset="0"/>
                <a:ea typeface="ＭＳ Ｐゴシック" pitchFamily="34" charset="-128"/>
                <a:sym typeface="Wingdings" pitchFamily="2" charset="2"/>
              </a:rPr>
              <a:t>  We are inundated and fascinated with Infographics daily and I thought it would be interesting to take a closer look at their origin, how access to data is informing their creation, and how we can start to use this visual medium to tell our own library stories. </a:t>
            </a:r>
            <a:endParaRPr lang="en-US" dirty="0" smtClean="0">
              <a:latin typeface="Times New Roman" pitchFamily="18" charset="0"/>
              <a:ea typeface="ＭＳ Ｐゴシック" pitchFamily="34" charset="-128"/>
            </a:endParaRP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I am a library consultant who works with libraries of all types in technology planning, staffing, professional development, web technologies, and social media. My recent research includes study of social network analysis in organizational development and the impact of social media tools in professional development. </a:t>
            </a:r>
          </a:p>
          <a:p>
            <a:endParaRPr lang="en-US" dirty="0" smtClean="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Vertical </a:t>
            </a:r>
            <a:r>
              <a:rPr lang="en-US" baseline="0" dirty="0" smtClean="0"/>
              <a:t>presentation format of infographics rose from their use in web blogs.</a:t>
            </a:r>
          </a:p>
          <a:p>
            <a:pPr marL="171450" indent="-171450">
              <a:buFont typeface="Arial" pitchFamily="34" charset="0"/>
              <a:buChar char="•"/>
            </a:pPr>
            <a:r>
              <a:rPr lang="en-US" baseline="0" dirty="0" smtClean="0"/>
              <a:t>May include data, displayed in icon or symbolic form. </a:t>
            </a:r>
          </a:p>
          <a:p>
            <a:pPr marL="171450" indent="-171450">
              <a:buFont typeface="Arial" pitchFamily="34" charset="0"/>
              <a:buChar char="•"/>
            </a:pPr>
            <a:r>
              <a:rPr lang="en-US" baseline="0" dirty="0" smtClean="0"/>
              <a:t>May include text-based highlights.</a:t>
            </a:r>
          </a:p>
          <a:p>
            <a:pPr marL="171450" indent="-171450">
              <a:buFont typeface="Arial" pitchFamily="34" charset="0"/>
              <a:buChar char="•"/>
            </a:pPr>
            <a:r>
              <a:rPr lang="en-US" baseline="0" dirty="0" smtClean="0"/>
              <a:t>Colorful, designed to draw attention.</a:t>
            </a:r>
          </a:p>
          <a:p>
            <a:pPr marL="171450" indent="-171450">
              <a:buFont typeface="Arial" pitchFamily="34" charset="0"/>
              <a:buChar char="•"/>
            </a:pPr>
            <a:r>
              <a:rPr lang="en-US" dirty="0" smtClean="0"/>
              <a:t>Use a metaphor to tell a story.</a:t>
            </a:r>
          </a:p>
          <a:p>
            <a:pPr marL="171450" indent="-171450">
              <a:buFont typeface="Arial" pitchFamily="34" charset="0"/>
              <a:buChar char="•"/>
            </a:pPr>
            <a:r>
              <a:rPr lang="en-US" dirty="0" smtClean="0"/>
              <a:t>Flows from top to bottom.</a:t>
            </a:r>
          </a:p>
          <a:p>
            <a:pPr marL="171450" indent="-171450">
              <a:buFont typeface="Arial" pitchFamily="34" charset="0"/>
              <a:buChar char="•"/>
            </a:pPr>
            <a:r>
              <a:rPr lang="en-US" dirty="0" smtClean="0"/>
              <a:t>Data</a:t>
            </a:r>
            <a:r>
              <a:rPr lang="en-US" baseline="0" dirty="0" smtClean="0"/>
              <a:t> source is identified, and ideally methodology related to data collection can be found. </a:t>
            </a:r>
          </a:p>
          <a:p>
            <a:endParaRPr lang="en-US" baseline="0" dirty="0" smtClean="0"/>
          </a:p>
          <a:p>
            <a:r>
              <a:rPr lang="en-US" baseline="0" dirty="0" smtClean="0"/>
              <a:t>Credits: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rPr>
              <a:t>ASCD (formerly the Association for Supervision and Curriculum Development) </a:t>
            </a:r>
            <a:r>
              <a:rPr kumimoji="1" lang="en-US" sz="1200" u="sng" kern="1200" dirty="0" smtClean="0">
                <a:solidFill>
                  <a:schemeClr val="tx1"/>
                </a:solidFill>
                <a:effectLst/>
                <a:latin typeface="Times New Roman" charset="0"/>
                <a:ea typeface="ＭＳ Ｐゴシック" charset="-128"/>
                <a:cs typeface="ＭＳ Ｐゴシック" charset="-128"/>
                <a:hlinkClick r:id="rId3"/>
              </a:rPr>
              <a:t>http://www.ascd.org/publications/newsletters/policy-priorities/vol17/num04/Students-Like-Social-Media.aspx</a:t>
            </a:r>
            <a:r>
              <a:rPr kumimoji="1" lang="en-US" sz="1200" kern="1200" dirty="0" smtClean="0">
                <a:solidFill>
                  <a:schemeClr val="tx1"/>
                </a:solidFill>
                <a:effectLst/>
                <a:latin typeface="Times New Roman" charset="0"/>
                <a:ea typeface="ＭＳ Ｐゴシック" charset="-128"/>
                <a:cs typeface="ＭＳ Ｐゴシック" charset="-128"/>
              </a:rPr>
              <a:t> </a:t>
            </a:r>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10</a:t>
            </a:fld>
            <a:endParaRPr lang="en-US" dirty="0"/>
          </a:p>
        </p:txBody>
      </p:sp>
    </p:spTree>
    <p:extLst>
      <p:ext uri="{BB962C8B-B14F-4D97-AF65-F5344CB8AC3E}">
        <p14:creationId xmlns:p14="http://schemas.microsoft.com/office/powerpoint/2010/main" val="3998934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Almost anything that follows the physical footprint of the typical infographic is called</a:t>
            </a:r>
            <a:r>
              <a:rPr lang="en-US" baseline="0" dirty="0" smtClean="0"/>
              <a:t> an “infographic.” But, we should distinguish between infographics and poster art. There is nothing wrong with poster art – it exists for the sole purpose of being visually pleasing and entertaining. However, it does not include data which can be verified and needs to be treated as a source of entertainment. </a:t>
            </a:r>
          </a:p>
          <a:p>
            <a:endParaRPr lang="en-US" baseline="0" dirty="0" smtClean="0"/>
          </a:p>
          <a:p>
            <a:r>
              <a:rPr lang="en-US" baseline="0" dirty="0" smtClean="0"/>
              <a:t>Credits:</a:t>
            </a:r>
          </a:p>
          <a:p>
            <a:endParaRPr lang="en-US" baseline="0" dirty="0" smtClean="0"/>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Cupcake “Infographic” Graphic from Coconut Coding - </a:t>
            </a:r>
            <a:r>
              <a:rPr kumimoji="1" lang="en-US" sz="1200" u="sng" kern="1200" dirty="0" smtClean="0">
                <a:solidFill>
                  <a:schemeClr val="tx1"/>
                </a:solidFill>
                <a:effectLst/>
                <a:latin typeface="Times New Roman" charset="0"/>
                <a:ea typeface="ＭＳ Ｐゴシック" charset="-128"/>
                <a:cs typeface="ＭＳ Ｐゴシック" charset="-128"/>
                <a:hlinkClick r:id="rId3"/>
              </a:rPr>
              <a:t>http://coconutcoding.be/index.php?page=projectDetail&amp;projectId=10</a:t>
            </a:r>
            <a:r>
              <a:rPr kumimoji="1" lang="en-US" sz="1200" kern="1200" dirty="0" smtClean="0">
                <a:solidFill>
                  <a:schemeClr val="tx1"/>
                </a:solidFill>
                <a:effectLst/>
                <a:latin typeface="Times New Roman" charset="0"/>
                <a:ea typeface="ＭＳ Ｐゴシック" charset="-128"/>
                <a:cs typeface="ＭＳ Ｐゴシック" charset="-128"/>
              </a:rPr>
              <a:t> </a:t>
            </a:r>
            <a:endParaRPr lang="en-US" dirty="0" smtClean="0"/>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Class of 2011 from </a:t>
            </a:r>
            <a:r>
              <a:rPr lang="en-US" dirty="0" err="1" smtClean="0"/>
              <a:t>FlowData</a:t>
            </a:r>
            <a:r>
              <a:rPr lang="en-US" dirty="0" smtClean="0"/>
              <a:t> - </a:t>
            </a:r>
            <a:r>
              <a:rPr kumimoji="1" lang="en-US" sz="1200" u="sng" kern="1200" dirty="0" smtClean="0">
                <a:solidFill>
                  <a:schemeClr val="tx1"/>
                </a:solidFill>
                <a:effectLst/>
                <a:latin typeface="Times New Roman" charset="0"/>
                <a:ea typeface="ＭＳ Ｐゴシック" charset="-128"/>
                <a:cs typeface="ＭＳ Ｐゴシック" charset="-128"/>
                <a:hlinkClick r:id="rId4"/>
              </a:rPr>
              <a:t>http://www.flowtown.com/blog/class-of-2011-if-social-media-were-a-high-school</a:t>
            </a:r>
            <a:r>
              <a:rPr kumimoji="1" lang="en-US" sz="1200" kern="1200" dirty="0" smtClean="0">
                <a:solidFill>
                  <a:schemeClr val="tx1"/>
                </a:solidFill>
                <a:effectLst/>
                <a:latin typeface="Times New Roman" charset="0"/>
                <a:ea typeface="ＭＳ Ｐゴシック" charset="-128"/>
                <a:cs typeface="ＭＳ Ｐゴシック" charset="-128"/>
              </a:rPr>
              <a:t> </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1" lang="en-US" sz="1200" kern="1200" baseline="0" dirty="0" smtClean="0">
                <a:solidFill>
                  <a:schemeClr val="tx1"/>
                </a:solidFill>
                <a:effectLst/>
                <a:latin typeface="Times New Roman" charset="0"/>
                <a:ea typeface="ＭＳ Ｐゴシック" charset="-128"/>
                <a:cs typeface="ＭＳ Ｐゴシック" charset="-128"/>
              </a:rPr>
              <a:t>Food Profiles of Self-Proclaimed Liberals vs. Conservatives - </a:t>
            </a:r>
            <a:r>
              <a:rPr kumimoji="1" lang="en-US" sz="1200" u="sng" kern="1200" dirty="0" smtClean="0">
                <a:solidFill>
                  <a:schemeClr val="tx1"/>
                </a:solidFill>
                <a:effectLst/>
                <a:latin typeface="Times New Roman" charset="0"/>
                <a:ea typeface="ＭＳ Ｐゴシック" charset="-128"/>
                <a:cs typeface="ＭＳ Ｐゴシック" charset="-128"/>
                <a:hlinkClick r:id="rId5"/>
              </a:rPr>
              <a:t>http://blog.hunch.com/?p=48884</a:t>
            </a:r>
            <a:r>
              <a:rPr kumimoji="1" lang="en-US" sz="1200" kern="1200" dirty="0" smtClean="0">
                <a:solidFill>
                  <a:schemeClr val="tx1"/>
                </a:solidFill>
                <a:effectLst/>
                <a:latin typeface="Times New Roman" charset="0"/>
                <a:ea typeface="ＭＳ Ｐゴシック" charset="-128"/>
                <a:cs typeface="ＭＳ Ｐゴシック" charset="-128"/>
              </a:rPr>
              <a:t> </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11</a:t>
            </a:fld>
            <a:endParaRPr lang="en-US" dirty="0"/>
          </a:p>
        </p:txBody>
      </p:sp>
    </p:spTree>
    <p:extLst>
      <p:ext uri="{BB962C8B-B14F-4D97-AF65-F5344CB8AC3E}">
        <p14:creationId xmlns:p14="http://schemas.microsoft.com/office/powerpoint/2010/main" val="998175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Global Coalition Against Child Pneumonia, </a:t>
            </a:r>
            <a:r>
              <a:rPr kumimoji="1" lang="en-US" sz="1200" u="sng" kern="1200" dirty="0" smtClean="0">
                <a:solidFill>
                  <a:schemeClr val="tx1"/>
                </a:solidFill>
                <a:effectLst/>
                <a:latin typeface="Times New Roman" charset="0"/>
                <a:ea typeface="ＭＳ Ｐゴシック" charset="-128"/>
                <a:cs typeface="ＭＳ Ｐゴシック" charset="-128"/>
                <a:hlinkClick r:id="rId3"/>
              </a:rPr>
              <a:t>http://worldpneumoniaday.org/infographic/</a:t>
            </a:r>
            <a:r>
              <a:rPr kumimoji="1" lang="en-US" sz="1200" kern="1200" dirty="0" smtClean="0">
                <a:solidFill>
                  <a:schemeClr val="tx1"/>
                </a:solidFill>
                <a:effectLst/>
                <a:latin typeface="Times New Roman" charset="0"/>
                <a:ea typeface="ＭＳ Ｐゴシック" charset="-128"/>
                <a:cs typeface="ＭＳ Ｐゴシック" charset="-128"/>
              </a:rPr>
              <a:t> </a:t>
            </a:r>
            <a:r>
              <a:rPr kumimoji="1" lang="en-US" sz="1200" kern="1200" baseline="0" dirty="0" smtClean="0">
                <a:solidFill>
                  <a:schemeClr val="tx1"/>
                </a:solidFill>
                <a:effectLst/>
                <a:latin typeface="Times New Roman" charset="0"/>
                <a:ea typeface="ＭＳ Ｐゴシック" charset="-128"/>
                <a:cs typeface="ＭＳ Ｐゴシック" charset="-128"/>
              </a:rPr>
              <a:t> created an infographic to bring awareness of childhood pneumonia for World Pneumonia Day. They provide this infographic to help support their Call to Action activities for the day. Research related to the statistics and additional resources can be found at </a:t>
            </a:r>
            <a:r>
              <a:rPr kumimoji="1" lang="en-US" sz="1200" u="sng" kern="1200" dirty="0" smtClean="0">
                <a:solidFill>
                  <a:schemeClr val="tx1"/>
                </a:solidFill>
                <a:effectLst/>
                <a:latin typeface="Times New Roman" charset="0"/>
                <a:ea typeface="ＭＳ Ｐゴシック" charset="-128"/>
                <a:cs typeface="ＭＳ Ｐゴシック" charset="-128"/>
                <a:hlinkClick r:id="rId4"/>
              </a:rPr>
              <a:t>http://worldpneumoniaday.org/act2012/</a:t>
            </a:r>
            <a:r>
              <a:rPr kumimoji="1" lang="en-US" sz="1200" kern="1200" dirty="0" smtClean="0">
                <a:solidFill>
                  <a:schemeClr val="tx1"/>
                </a:solidFill>
                <a:effectLst/>
                <a:latin typeface="Times New Roman" charset="0"/>
                <a:ea typeface="ＭＳ Ｐゴシック" charset="-128"/>
                <a:cs typeface="ＭＳ Ｐゴシック" charset="-128"/>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effectLst/>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Times New Roman" charset="0"/>
                <a:ea typeface="ＭＳ Ｐゴシック" charset="-128"/>
                <a:cs typeface="ＭＳ Ｐゴシック" charset="-128"/>
              </a:rPr>
              <a:t>This portion of the infographic</a:t>
            </a:r>
            <a:r>
              <a:rPr kumimoji="1" lang="en-US" sz="1200" kern="1200" baseline="0" dirty="0" smtClean="0">
                <a:solidFill>
                  <a:schemeClr val="tx1"/>
                </a:solidFill>
                <a:effectLst/>
                <a:latin typeface="Times New Roman" charset="0"/>
                <a:ea typeface="ＭＳ Ｐゴシック" charset="-128"/>
                <a:cs typeface="ＭＳ Ｐゴシック" charset="-128"/>
              </a:rPr>
              <a:t> illustrates both the strengths and pitfalls of displaying data in this format. </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baseline="0" dirty="0" smtClean="0">
              <a:solidFill>
                <a:schemeClr val="tx1"/>
              </a:solidFill>
              <a:effectLst/>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baseline="0" dirty="0" smtClean="0">
                <a:solidFill>
                  <a:schemeClr val="tx1"/>
                </a:solidFill>
                <a:effectLst/>
                <a:latin typeface="Times New Roman" charset="0"/>
                <a:ea typeface="ＭＳ Ｐゴシック" charset="-128"/>
                <a:cs typeface="ＭＳ Ｐゴシック" charset="-128"/>
              </a:rPr>
              <a:t>Does it tell a story? Yes, children are affected by pneumonia</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baseline="0" dirty="0" smtClean="0">
                <a:solidFill>
                  <a:schemeClr val="tx1"/>
                </a:solidFill>
                <a:effectLst/>
                <a:latin typeface="Times New Roman" charset="0"/>
                <a:ea typeface="ＭＳ Ｐゴシック" charset="-128"/>
                <a:cs typeface="ＭＳ Ｐゴシック" charset="-128"/>
              </a:rPr>
              <a:t>Provide a metaphor? The visual incorporates the silhouettes of children representing children around the world.</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baseline="0" dirty="0" smtClean="0">
                <a:solidFill>
                  <a:schemeClr val="tx1"/>
                </a:solidFill>
                <a:effectLst/>
                <a:latin typeface="Times New Roman" charset="0"/>
                <a:ea typeface="ＭＳ Ｐゴシック" charset="-128"/>
                <a:cs typeface="ＭＳ Ｐゴシック" charset="-128"/>
              </a:rPr>
              <a:t>Reflect data accurately?  The math is not correctly represented in this image. They state 1 in 5 child deaths in 2008 were due to pneumonia, yet 4/18 or 2/9s (not 2/10s) are displayed as pneumonia victims. This visual is not accurate and skews the data.</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baseline="0" dirty="0" smtClean="0">
                <a:solidFill>
                  <a:schemeClr val="tx1"/>
                </a:solidFill>
                <a:effectLst/>
                <a:latin typeface="Times New Roman" charset="0"/>
                <a:ea typeface="ＭＳ Ｐゴシック" charset="-128"/>
                <a:cs typeface="ＭＳ Ｐゴシック" charset="-128"/>
              </a:rPr>
              <a:t>Reinforce the intended message? Yes, it does emphasize the impact of pneumonia in children, but could it be done more effectively?</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baseline="0" dirty="0" smtClean="0">
              <a:solidFill>
                <a:schemeClr val="tx1"/>
              </a:solidFill>
              <a:effectLst/>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baseline="0" dirty="0" smtClean="0">
                <a:solidFill>
                  <a:schemeClr val="tx1"/>
                </a:solidFill>
                <a:effectLst/>
                <a:latin typeface="Times New Roman" charset="0"/>
                <a:ea typeface="ＭＳ Ｐゴシック" charset="-128"/>
                <a:cs typeface="ＭＳ Ｐゴシック" charset="-128"/>
              </a:rPr>
              <a:t>Does this graphic minimize the impact for 8.8 million child deaths, and 1.76 million of those deaths attributed to pneumonia?  Do you equate all of those children as death statistics, or just the “orange” ones? In other words, is this infographic misleading? Does it make us remember the wrong statistics?  Perhaps 1 in 5 children die due to pneumonia rather than 1 in 5 deaths is attributed to pneumonia.</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baseline="0" dirty="0" smtClean="0">
              <a:solidFill>
                <a:schemeClr val="tx1"/>
              </a:solidFill>
              <a:effectLst/>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baseline="0" dirty="0" smtClean="0">
                <a:solidFill>
                  <a:schemeClr val="tx1"/>
                </a:solidFill>
                <a:effectLst/>
                <a:latin typeface="Times New Roman" charset="0"/>
                <a:ea typeface="ＭＳ Ｐゴシック" charset="-128"/>
                <a:cs typeface="ＭＳ Ｐゴシック" charset="-128"/>
              </a:rPr>
              <a:t>These are nuances we might not pick up on with a casual glance. </a:t>
            </a:r>
            <a:endParaRPr kumimoji="1" lang="en-US" sz="1200" kern="1200" dirty="0" smtClean="0">
              <a:solidFill>
                <a:schemeClr val="tx1"/>
              </a:solidFill>
              <a:effectLst/>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12</a:t>
            </a:fld>
            <a:endParaRPr lang="en-US" dirty="0"/>
          </a:p>
        </p:txBody>
      </p:sp>
    </p:spTree>
    <p:extLst>
      <p:ext uri="{BB962C8B-B14F-4D97-AF65-F5344CB8AC3E}">
        <p14:creationId xmlns:p14="http://schemas.microsoft.com/office/powerpoint/2010/main" val="15118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impact of your message depends on how the data is tied to your intended audience. The more you can localize the data used for reporting and compare it against your own demographic, the more powerful the message – and more memorable.</a:t>
            </a:r>
          </a:p>
          <a:p>
            <a:endParaRPr lang="en-US" baseline="0" dirty="0" smtClean="0"/>
          </a:p>
          <a:p>
            <a:r>
              <a:rPr lang="en-US" baseline="0" dirty="0" smtClean="0"/>
              <a:t>Relating data to national trends can also be effective in layering the story and highlighting similarities and differences of your target audience with a larger population. </a:t>
            </a:r>
            <a:endParaRPr lang="en-US" dirty="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13</a:t>
            </a:fld>
            <a:endParaRPr lang="en-US" dirty="0"/>
          </a:p>
        </p:txBody>
      </p:sp>
    </p:spTree>
    <p:extLst>
      <p:ext uri="{BB962C8B-B14F-4D97-AF65-F5344CB8AC3E}">
        <p14:creationId xmlns:p14="http://schemas.microsoft.com/office/powerpoint/2010/main" val="3170478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IMLS provides</a:t>
            </a:r>
            <a:r>
              <a:rPr lang="en-US" baseline="0" dirty="0" smtClean="0"/>
              <a:t> access to public library datasets from 1992-2010. This is an excellent source for comparison analysis, especially geared toward stakeholders in regard to services, collections, staffing, and budget. </a:t>
            </a:r>
          </a:p>
          <a:p>
            <a:endParaRPr lang="en-US" baseline="0" dirty="0" smtClean="0"/>
          </a:p>
          <a:p>
            <a:r>
              <a:rPr lang="en-US" baseline="0" dirty="0" smtClean="0"/>
              <a:t>Source:</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Times New Roman" charset="0"/>
                <a:ea typeface="ＭＳ Ｐゴシック" charset="-128"/>
                <a:cs typeface="ＭＳ Ｐゴシック" charset="-128"/>
              </a:rPr>
              <a:t>IMLS Research Datasets: Public libraries in the United States survey (1992-2010 data) - </a:t>
            </a:r>
            <a:r>
              <a:rPr kumimoji="1" lang="en-US" sz="1200" u="sng" kern="1200" dirty="0" smtClean="0">
                <a:solidFill>
                  <a:schemeClr val="tx1"/>
                </a:solidFill>
                <a:effectLst/>
                <a:latin typeface="Times New Roman" charset="0"/>
                <a:ea typeface="ＭＳ Ｐゴシック" charset="-128"/>
                <a:cs typeface="ＭＳ Ｐゴシック" charset="-128"/>
                <a:hlinkClick r:id="rId3"/>
              </a:rPr>
              <a:t>http://www.imls.gov/research/public_libraries_in_the_united_states_survey.aspx</a:t>
            </a:r>
            <a:r>
              <a:rPr kumimoji="1" lang="en-US" sz="1200" kern="1200" dirty="0" smtClean="0">
                <a:solidFill>
                  <a:schemeClr val="tx1"/>
                </a:solidFill>
                <a:effectLst/>
                <a:latin typeface="Times New Roman" charset="0"/>
                <a:ea typeface="ＭＳ Ｐゴシック" charset="-128"/>
                <a:cs typeface="ＭＳ Ｐゴシック" charset="-128"/>
              </a:rPr>
              <a:t> </a:t>
            </a:r>
            <a:br>
              <a:rPr kumimoji="1" lang="en-US" sz="1200" kern="1200" dirty="0" smtClean="0">
                <a:solidFill>
                  <a:schemeClr val="tx1"/>
                </a:solidFill>
                <a:effectLst/>
                <a:latin typeface="Times New Roman" charset="0"/>
                <a:ea typeface="ＭＳ Ｐゴシック" charset="-128"/>
                <a:cs typeface="ＭＳ Ｐゴシック" charset="-128"/>
              </a:rPr>
            </a:br>
            <a:r>
              <a:rPr kumimoji="1" lang="en-US" sz="1200" kern="1200" dirty="0" smtClean="0">
                <a:solidFill>
                  <a:schemeClr val="tx1"/>
                </a:solidFill>
                <a:effectLst/>
                <a:latin typeface="Times New Roman" charset="0"/>
                <a:ea typeface="ＭＳ Ｐゴシック" charset="-128"/>
                <a:cs typeface="ＭＳ Ｐゴシック" charset="-128"/>
              </a:rPr>
              <a:t>This site provides raw data, search, and comparison tools. </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effectLst/>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Times New Roman" charset="0"/>
                <a:ea typeface="ＭＳ Ｐゴシック" charset="-128"/>
                <a:cs typeface="ＭＳ Ｐゴシック" charset="-128"/>
              </a:rPr>
              <a:t>Graph</a:t>
            </a:r>
            <a:r>
              <a:rPr kumimoji="1" lang="en-US" sz="1200" kern="1200" baseline="0" dirty="0" smtClean="0">
                <a:solidFill>
                  <a:schemeClr val="tx1"/>
                </a:solidFill>
                <a:effectLst/>
                <a:latin typeface="Times New Roman" charset="0"/>
                <a:ea typeface="ＭＳ Ｐゴシック" charset="-128"/>
                <a:cs typeface="ＭＳ Ｐゴシック" charset="-128"/>
              </a:rPr>
              <a:t> created using infogr.am </a:t>
            </a:r>
            <a:endParaRPr kumimoji="1" lang="en-US" sz="1200" kern="1200" dirty="0" smtClean="0">
              <a:solidFill>
                <a:schemeClr val="tx1"/>
              </a:solidFill>
              <a:effectLst/>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14</a:t>
            </a:fld>
            <a:endParaRPr lang="en-US" dirty="0"/>
          </a:p>
        </p:txBody>
      </p:sp>
    </p:spTree>
    <p:extLst>
      <p:ext uri="{BB962C8B-B14F-4D97-AF65-F5344CB8AC3E}">
        <p14:creationId xmlns:p14="http://schemas.microsoft.com/office/powerpoint/2010/main" val="1817805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research based studies represent strong data sources for illustrating the impact of libraries on society. The Pew Internet &amp; American Life Project publishes data that can help tell the library story.</a:t>
            </a:r>
          </a:p>
          <a:p>
            <a:endParaRPr lang="en-US" baseline="0" dirty="0" smtClean="0"/>
          </a:p>
          <a:p>
            <a:r>
              <a:rPr lang="en-US" baseline="0" dirty="0" smtClean="0"/>
              <a:t>Source:</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1" lang="en-US" sz="1200" kern="1200" dirty="0" smtClean="0">
                <a:solidFill>
                  <a:schemeClr val="tx1"/>
                </a:solidFill>
                <a:effectLst/>
                <a:latin typeface="Times New Roman" charset="0"/>
                <a:ea typeface="ＭＳ Ｐゴシック" charset="-128"/>
                <a:cs typeface="ＭＳ Ｐゴシック" charset="-128"/>
              </a:rPr>
              <a:t>Pew Internet: Pew Internet</a:t>
            </a:r>
            <a:r>
              <a:rPr kumimoji="1" lang="en-US" sz="1200" kern="1200" baseline="0" dirty="0" smtClean="0">
                <a:solidFill>
                  <a:schemeClr val="tx1"/>
                </a:solidFill>
                <a:effectLst/>
                <a:latin typeface="Times New Roman" charset="0"/>
                <a:ea typeface="ＭＳ Ｐゴシック" charset="-128"/>
                <a:cs typeface="ＭＳ Ｐゴシック" charset="-128"/>
              </a:rPr>
              <a:t> &amp; American Life Project </a:t>
            </a:r>
            <a:r>
              <a:rPr kumimoji="1" lang="en-US" sz="1200" kern="1200" dirty="0" smtClean="0">
                <a:solidFill>
                  <a:schemeClr val="tx1"/>
                </a:solidFill>
                <a:effectLst/>
                <a:latin typeface="Times New Roman" charset="0"/>
                <a:ea typeface="ＭＳ Ｐゴシック" charset="-128"/>
                <a:cs typeface="ＭＳ Ｐゴシック" charset="-128"/>
              </a:rPr>
              <a:t> </a:t>
            </a:r>
            <a:r>
              <a:rPr kumimoji="1" lang="en-US" sz="1200" u="sng" kern="1200" dirty="0" smtClean="0">
                <a:solidFill>
                  <a:schemeClr val="tx1"/>
                </a:solidFill>
                <a:effectLst/>
                <a:latin typeface="Times New Roman" charset="0"/>
                <a:ea typeface="ＭＳ Ｐゴシック" charset="-128"/>
                <a:cs typeface="ＭＳ Ｐゴシック" charset="-128"/>
                <a:hlinkClick r:id="rId3"/>
              </a:rPr>
              <a:t>http://www.imls.gov/research/public_libraries_in_the_united_states_survey.aspx</a:t>
            </a:r>
            <a:r>
              <a:rPr kumimoji="1" lang="en-US" sz="1200" kern="1200" dirty="0" smtClean="0">
                <a:solidFill>
                  <a:schemeClr val="tx1"/>
                </a:solidFill>
                <a:effectLst/>
                <a:latin typeface="Times New Roman" charset="0"/>
                <a:ea typeface="ＭＳ Ｐゴシック" charset="-128"/>
                <a:cs typeface="ＭＳ Ｐゴシック" charset="-128"/>
              </a:rPr>
              <a:t> </a:t>
            </a:r>
            <a:br>
              <a:rPr kumimoji="1" lang="en-US" sz="1200" kern="1200" dirty="0" smtClean="0">
                <a:solidFill>
                  <a:schemeClr val="tx1"/>
                </a:solidFill>
                <a:effectLst/>
                <a:latin typeface="Times New Roman" charset="0"/>
                <a:ea typeface="ＭＳ Ｐゴシック" charset="-128"/>
                <a:cs typeface="ＭＳ Ｐゴシック" charset="-128"/>
              </a:rPr>
            </a:br>
            <a:r>
              <a:rPr kumimoji="1" lang="en-US" sz="1200" kern="1200" dirty="0" smtClean="0">
                <a:solidFill>
                  <a:schemeClr val="tx1"/>
                </a:solidFill>
                <a:effectLst/>
                <a:latin typeface="Times New Roman" charset="0"/>
                <a:ea typeface="ＭＳ Ｐゴシック" charset="-128"/>
                <a:cs typeface="ＭＳ Ｐゴシック" charset="-128"/>
              </a:rPr>
              <a:t>Consider</a:t>
            </a:r>
            <a:r>
              <a:rPr kumimoji="1" lang="en-US" sz="1200" kern="1200" baseline="0" dirty="0" smtClean="0">
                <a:solidFill>
                  <a:schemeClr val="tx1"/>
                </a:solidFill>
                <a:effectLst/>
                <a:latin typeface="Times New Roman" charset="0"/>
                <a:ea typeface="ＭＳ Ｐゴシック" charset="-128"/>
                <a:cs typeface="ＭＳ Ｐゴシック" charset="-128"/>
              </a:rPr>
              <a:t> using data collected in these reports to supplement your own infographics.</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1" lang="en-US" sz="1200" u="sng" kern="1200" dirty="0" smtClean="0">
                <a:solidFill>
                  <a:schemeClr val="tx1"/>
                </a:solidFill>
                <a:effectLst/>
                <a:latin typeface="Times New Roman" charset="0"/>
                <a:ea typeface="ＭＳ Ｐゴシック" charset="-128"/>
                <a:cs typeface="ＭＳ Ｐゴシック" charset="-128"/>
                <a:hlinkClick r:id="rId4"/>
              </a:rPr>
              <a:t>http://pewinternet.org/Infographics/2012/Our-Smartphone-Habits.aspx</a:t>
            </a:r>
            <a:r>
              <a:rPr kumimoji="1" lang="en-US" sz="1200" kern="1200" dirty="0" smtClean="0">
                <a:solidFill>
                  <a:schemeClr val="tx1"/>
                </a:solidFill>
                <a:effectLst/>
                <a:latin typeface="Times New Roman" charset="0"/>
                <a:ea typeface="ＭＳ Ｐゴシック" charset="-128"/>
                <a:cs typeface="ＭＳ Ｐゴシック" charset="-128"/>
              </a:rPr>
              <a:t> </a:t>
            </a:r>
            <a:endParaRPr lang="en-US" dirty="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15</a:t>
            </a:fld>
            <a:endParaRPr lang="en-US" dirty="0"/>
          </a:p>
        </p:txBody>
      </p:sp>
    </p:spTree>
    <p:extLst>
      <p:ext uri="{BB962C8B-B14F-4D97-AF65-F5344CB8AC3E}">
        <p14:creationId xmlns:p14="http://schemas.microsoft.com/office/powerpoint/2010/main" val="1817805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a:t>
            </a:r>
            <a:r>
              <a:rPr lang="en-US" baseline="0" dirty="0" smtClean="0"/>
              <a:t> the key data you refer to when submitting required local, state, and federal reporting. All libraries generally submit annual reports which pull baseline demographic data related to your service area. Investigate interesting trends and note any specific data elements of interest for inclusion in reporting and visualizing data. </a:t>
            </a:r>
          </a:p>
          <a:p>
            <a:endParaRPr lang="en-US" dirty="0" smtClean="0"/>
          </a:p>
          <a:p>
            <a:r>
              <a:rPr lang="en-US" dirty="0" smtClean="0"/>
              <a:t>Source:</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1" lang="en-US" sz="1200" kern="1200" dirty="0" smtClean="0">
                <a:solidFill>
                  <a:schemeClr val="tx1"/>
                </a:solidFill>
                <a:effectLst/>
                <a:latin typeface="Times New Roman" charset="0"/>
                <a:ea typeface="ＭＳ Ｐゴシック" charset="-128"/>
                <a:cs typeface="ＭＳ Ｐゴシック" charset="-128"/>
              </a:rPr>
              <a:t>U.S. Census: Data Access Tools. </a:t>
            </a:r>
            <a:r>
              <a:rPr kumimoji="1" lang="en-US" sz="1200" u="sng" kern="1200" dirty="0" smtClean="0">
                <a:solidFill>
                  <a:schemeClr val="tx1"/>
                </a:solidFill>
                <a:effectLst/>
                <a:latin typeface="Times New Roman" charset="0"/>
                <a:ea typeface="ＭＳ Ｐゴシック" charset="-128"/>
                <a:cs typeface="ＭＳ Ｐゴシック" charset="-128"/>
                <a:hlinkClick r:id="rId3"/>
              </a:rPr>
              <a:t>http://www.census.gov/main/www/access.html</a:t>
            </a:r>
            <a:r>
              <a:rPr kumimoji="1" lang="en-US" sz="1200" kern="1200" dirty="0" smtClean="0">
                <a:solidFill>
                  <a:schemeClr val="tx1"/>
                </a:solidFill>
                <a:effectLst/>
                <a:latin typeface="Times New Roman" charset="0"/>
                <a:ea typeface="ＭＳ Ｐゴシック" charset="-128"/>
                <a:cs typeface="ＭＳ Ｐゴシック" charset="-128"/>
              </a:rPr>
              <a:t> </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Township level data shows area with no library service, using Census 2010 Population mapping - </a:t>
            </a:r>
            <a:r>
              <a:rPr kumimoji="1" lang="en-US" sz="1200" b="1" u="sng" kern="1200" dirty="0" smtClean="0">
                <a:solidFill>
                  <a:schemeClr val="tx1"/>
                </a:solidFill>
                <a:effectLst/>
                <a:latin typeface="Times New Roman" charset="0"/>
                <a:ea typeface="ＭＳ Ｐゴシック" charset="-128"/>
                <a:cs typeface="ＭＳ Ｐゴシック" charset="-128"/>
                <a:hlinkClick r:id="rId4"/>
              </a:rPr>
              <a:t>http://2010.census.gov/2010census/popmap/</a:t>
            </a:r>
            <a:r>
              <a:rPr kumimoji="1" lang="en-US" sz="1200" b="1" kern="1200" dirty="0" smtClean="0">
                <a:solidFill>
                  <a:schemeClr val="tx1"/>
                </a:solidFill>
                <a:effectLst/>
                <a:latin typeface="Times New Roman" charset="0"/>
                <a:ea typeface="ＭＳ Ｐゴシック" charset="-128"/>
                <a:cs typeface="ＭＳ Ｐゴシック" charset="-128"/>
              </a:rPr>
              <a:t> </a:t>
            </a:r>
            <a:endParaRPr kumimoji="1" lang="en-US" sz="1200" kern="1200" dirty="0" smtClean="0">
              <a:solidFill>
                <a:schemeClr val="tx1"/>
              </a:solidFill>
              <a:effectLst/>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16</a:t>
            </a:fld>
            <a:endParaRPr lang="en-US" dirty="0"/>
          </a:p>
        </p:txBody>
      </p:sp>
    </p:spTree>
    <p:extLst>
      <p:ext uri="{BB962C8B-B14F-4D97-AF65-F5344CB8AC3E}">
        <p14:creationId xmlns:p14="http://schemas.microsoft.com/office/powerpoint/2010/main" val="1362790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a:t>
            </a:r>
            <a:r>
              <a:rPr lang="en-US" baseline="0" dirty="0" smtClean="0"/>
              <a:t> media is one of the most popular sources for generating big data. Projects are using the data generated from these sources in many creative ways. Using twitter traffic you can visualize how messages spread in a viral network. Using location-based signatures, human traffic patterns can be evaluated. </a:t>
            </a:r>
          </a:p>
          <a:p>
            <a:endParaRPr lang="en-US" baseline="0" dirty="0" smtClean="0"/>
          </a:p>
          <a:p>
            <a:r>
              <a:rPr lang="en-US" baseline="0" dirty="0" smtClean="0"/>
              <a:t>As libraries, we may not have a need to analyze these large data sources, but we certainly can get helpful information analyzing our content in these datasets. </a:t>
            </a:r>
            <a:endParaRPr lang="en-US" dirty="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17</a:t>
            </a:fld>
            <a:endParaRPr lang="en-US" dirty="0"/>
          </a:p>
        </p:txBody>
      </p:sp>
    </p:spTree>
    <p:extLst>
      <p:ext uri="{BB962C8B-B14F-4D97-AF65-F5344CB8AC3E}">
        <p14:creationId xmlns:p14="http://schemas.microsoft.com/office/powerpoint/2010/main" val="2309132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Kate Hart has analyzed</a:t>
            </a:r>
            <a:r>
              <a:rPr lang="en-US" baseline="0" dirty="0" smtClean="0"/>
              <a:t> YA book covers and presents the information visually. Do these information graphics leave you feeling informed or delighted? </a:t>
            </a:r>
          </a:p>
          <a:p>
            <a:endParaRPr lang="en-US" baseline="0" dirty="0" smtClean="0"/>
          </a:p>
          <a:p>
            <a:r>
              <a:rPr lang="en-US" baseline="0" dirty="0" smtClean="0"/>
              <a:t>What industry data resonates with you and the services/resources your library provides?  In Kate’s case, it is YA literature. Her passion drives her creative visualization of information related to the genre. She collects this data, painstakingly, manually, and diligently analyzing the information as she collects it, experimenting with how to present it to others. </a:t>
            </a:r>
            <a:endParaRPr lang="en-US" dirty="0" smtClean="0"/>
          </a:p>
          <a:p>
            <a:endParaRPr lang="en-US" dirty="0" smtClean="0"/>
          </a:p>
          <a:p>
            <a:r>
              <a:rPr lang="en-US" dirty="0" smtClean="0"/>
              <a:t>Source:</a:t>
            </a:r>
          </a:p>
          <a:p>
            <a:r>
              <a:rPr kumimoji="1" lang="en-US" sz="1200" kern="1200" dirty="0" smtClean="0">
                <a:solidFill>
                  <a:schemeClr val="tx1"/>
                </a:solidFill>
                <a:effectLst/>
                <a:latin typeface="Times New Roman" charset="0"/>
                <a:ea typeface="ＭＳ Ｐゴシック" charset="-128"/>
                <a:cs typeface="ＭＳ Ｐゴシック" charset="-128"/>
              </a:rPr>
              <a:t>Hart, K. (2011). </a:t>
            </a:r>
            <a:r>
              <a:rPr kumimoji="1" lang="en-US" sz="1200" i="1" kern="1200" dirty="0" smtClean="0">
                <a:solidFill>
                  <a:schemeClr val="tx1"/>
                </a:solidFill>
                <a:effectLst/>
                <a:latin typeface="Times New Roman" charset="0"/>
                <a:ea typeface="ＭＳ Ｐゴシック" charset="-128"/>
                <a:cs typeface="ＭＳ Ｐゴシック" charset="-128"/>
              </a:rPr>
              <a:t>Uncovering YA Covers: 2011. </a:t>
            </a:r>
            <a:r>
              <a:rPr kumimoji="1" lang="en-US" sz="1200" u="sng" kern="1200" dirty="0" smtClean="0">
                <a:solidFill>
                  <a:schemeClr val="tx1"/>
                </a:solidFill>
                <a:effectLst/>
                <a:latin typeface="Times New Roman" charset="0"/>
                <a:ea typeface="ＭＳ Ｐゴシック" charset="-128"/>
                <a:cs typeface="ＭＳ Ｐゴシック" charset="-128"/>
                <a:hlinkClick r:id="rId3"/>
              </a:rPr>
              <a:t>http://www.katehart.net/2012/05/uncovering-ya-covers-2011.html</a:t>
            </a:r>
            <a:endParaRPr lang="en-US" dirty="0" smtClean="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18</a:t>
            </a:fld>
            <a:endParaRPr lang="en-US" dirty="0"/>
          </a:p>
        </p:txBody>
      </p:sp>
    </p:spTree>
    <p:extLst>
      <p:ext uri="{BB962C8B-B14F-4D97-AF65-F5344CB8AC3E}">
        <p14:creationId xmlns:p14="http://schemas.microsoft.com/office/powerpoint/2010/main" val="3824330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familiar?  We have all pondered these rows</a:t>
            </a:r>
            <a:r>
              <a:rPr lang="en-US" baseline="0" dirty="0" smtClean="0"/>
              <a:t> and columns of numbers.  </a:t>
            </a:r>
          </a:p>
          <a:p>
            <a:endParaRPr lang="en-US" dirty="0" smtClean="0"/>
          </a:p>
          <a:p>
            <a:r>
              <a:rPr lang="en-US" dirty="0" smtClean="0"/>
              <a:t>Source:</a:t>
            </a:r>
          </a:p>
          <a:p>
            <a:pPr marL="171450" indent="-171450">
              <a:buFont typeface="Arial" pitchFamily="34" charset="0"/>
              <a:buChar char="•"/>
            </a:pPr>
            <a:r>
              <a:rPr lang="en-US" dirty="0" smtClean="0"/>
              <a:t>University Libraries, University of Washington, </a:t>
            </a:r>
            <a:r>
              <a:rPr lang="en-US" dirty="0" err="1" smtClean="0"/>
              <a:t>ResearchWorks</a:t>
            </a:r>
            <a:r>
              <a:rPr lang="en-US" baseline="0" dirty="0" smtClean="0"/>
              <a:t> Archive, Circulation Statistics 2011-2012 </a:t>
            </a:r>
            <a:r>
              <a:rPr kumimoji="1" lang="en-US" sz="1200" u="sng" kern="1200" dirty="0" smtClean="0">
                <a:solidFill>
                  <a:schemeClr val="tx1"/>
                </a:solidFill>
                <a:effectLst/>
                <a:latin typeface="Times New Roman" charset="0"/>
                <a:ea typeface="ＭＳ Ｐゴシック" charset="-128"/>
                <a:cs typeface="ＭＳ Ｐゴシック" charset="-128"/>
                <a:hlinkClick r:id="rId3"/>
              </a:rPr>
              <a:t>https://digital.lib.washington.edu/dspace/handle/1773/19998</a:t>
            </a:r>
            <a:r>
              <a:rPr kumimoji="1" lang="en-US" sz="1200" kern="1200" dirty="0" smtClean="0">
                <a:solidFill>
                  <a:schemeClr val="tx1"/>
                </a:solidFill>
                <a:effectLst/>
                <a:latin typeface="Times New Roman" charset="0"/>
                <a:ea typeface="ＭＳ Ｐゴシック" charset="-128"/>
                <a:cs typeface="ＭＳ Ｐゴシック" charset="-128"/>
              </a:rPr>
              <a:t> </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1" lang="en-US" sz="1200" kern="1200" dirty="0" smtClean="0">
                <a:solidFill>
                  <a:schemeClr val="tx1"/>
                </a:solidFill>
                <a:effectLst/>
                <a:latin typeface="Times New Roman" charset="0"/>
                <a:ea typeface="ＭＳ Ｐゴシック" charset="-128"/>
                <a:cs typeface="ＭＳ Ｐゴシック" charset="-128"/>
              </a:rPr>
              <a:t>Harold B. Lee Library, BYU, Library Statistics, </a:t>
            </a:r>
            <a:r>
              <a:rPr kumimoji="1" lang="en-US" sz="1200" u="sng" kern="1200" dirty="0" smtClean="0">
                <a:solidFill>
                  <a:schemeClr val="tx1"/>
                </a:solidFill>
                <a:effectLst/>
                <a:latin typeface="Times New Roman" charset="0"/>
                <a:ea typeface="ＭＳ Ｐゴシック" charset="-128"/>
                <a:cs typeface="ＭＳ Ｐゴシック" charset="-128"/>
                <a:hlinkClick r:id="rId4"/>
              </a:rPr>
              <a:t>http://lib.byu.edu/libstats/circ.php</a:t>
            </a:r>
            <a:r>
              <a:rPr kumimoji="1" lang="en-US" sz="1200" kern="1200" dirty="0" smtClean="0">
                <a:solidFill>
                  <a:schemeClr val="tx1"/>
                </a:solidFill>
                <a:effectLst/>
                <a:latin typeface="Times New Roman" charset="0"/>
                <a:ea typeface="ＭＳ Ｐゴシック" charset="-128"/>
                <a:cs typeface="ＭＳ Ｐゴシック" charset="-128"/>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effectLst/>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19</a:t>
            </a:fld>
            <a:endParaRPr lang="en-US" dirty="0"/>
          </a:p>
        </p:txBody>
      </p:sp>
    </p:spTree>
    <p:extLst>
      <p:ext uri="{BB962C8B-B14F-4D97-AF65-F5344CB8AC3E}">
        <p14:creationId xmlns:p14="http://schemas.microsoft.com/office/powerpoint/2010/main" val="67408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u="sng" kern="1200" dirty="0" smtClean="0">
                <a:solidFill>
                  <a:schemeClr val="tx1"/>
                </a:solidFill>
                <a:effectLst/>
                <a:latin typeface="Times New Roman" charset="0"/>
                <a:ea typeface="ＭＳ Ｐゴシック" charset="-128"/>
                <a:cs typeface="ＭＳ Ｐゴシック" charset="-128"/>
                <a:hlinkClick r:id="rId3"/>
              </a:rPr>
              <a:t>http://www.infographicsshowcase.com/wp-content/uploads/2010/03/Use-Infographics.jpg</a:t>
            </a:r>
            <a:r>
              <a:rPr kumimoji="1" lang="en-US" sz="1200" kern="1200" dirty="0" smtClean="0">
                <a:solidFill>
                  <a:schemeClr val="tx1"/>
                </a:solidFill>
                <a:effectLst/>
                <a:latin typeface="Times New Roman" charset="0"/>
                <a:ea typeface="ＭＳ Ｐゴシック" charset="-128"/>
                <a:cs typeface="ＭＳ Ｐゴシック" charset="-128"/>
              </a:rPr>
              <a:t> </a:t>
            </a:r>
          </a:p>
          <a:p>
            <a:endParaRPr lang="en-US" dirty="0" smtClean="0"/>
          </a:p>
          <a:p>
            <a:r>
              <a:rPr lang="en-US" baseline="0" dirty="0" smtClean="0"/>
              <a:t>What does that mean?  60% of people are visual learners?</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t>
            </a:r>
            <a:r>
              <a:rPr lang="en-US" dirty="0" smtClean="0"/>
              <a:t>visual signals are fed into at least three separate processing systems. One system appears to process information mainly about shape; a second, mainly about color; and a third, movement, location, and spatial organization. “  Source: Brain Facts</a:t>
            </a:r>
            <a:r>
              <a:rPr lang="en-US" baseline="0" dirty="0" smtClean="0"/>
              <a:t>, April, 2012 </a:t>
            </a:r>
            <a:r>
              <a:rPr kumimoji="1" lang="en-US" sz="1200" u="sng" kern="1200" dirty="0" smtClean="0">
                <a:solidFill>
                  <a:schemeClr val="tx1"/>
                </a:solidFill>
                <a:effectLst/>
                <a:latin typeface="Times New Roman" charset="0"/>
                <a:ea typeface="ＭＳ Ｐゴシック" charset="-128"/>
                <a:cs typeface="ＭＳ Ｐゴシック" charset="-128"/>
                <a:hlinkClick r:id="rId4"/>
              </a:rPr>
              <a:t>http://www.brainfacts.org/sensing-thinking-behaving/senses-and-perception/articles/2012/vision-processing-information/</a:t>
            </a:r>
            <a:r>
              <a:rPr kumimoji="1" lang="en-US" sz="1200" kern="1200" dirty="0" smtClean="0">
                <a:solidFill>
                  <a:schemeClr val="tx1"/>
                </a:solidFill>
                <a:effectLst/>
                <a:latin typeface="Times New Roman" charset="0"/>
                <a:ea typeface="ＭＳ Ｐゴシック" charset="-128"/>
                <a:cs typeface="ＭＳ Ｐゴシック" charset="-128"/>
              </a:rPr>
              <a:t> </a:t>
            </a:r>
            <a:br>
              <a:rPr kumimoji="1" lang="en-US" sz="1200" kern="1200" dirty="0" smtClean="0">
                <a:solidFill>
                  <a:schemeClr val="tx1"/>
                </a:solidFill>
                <a:effectLst/>
                <a:latin typeface="Times New Roman" charset="0"/>
                <a:ea typeface="ＭＳ Ｐゴシック" charset="-128"/>
                <a:cs typeface="ＭＳ Ｐゴシック" charset="-128"/>
              </a:rPr>
            </a:br>
            <a:endParaRPr kumimoji="1" lang="en-US" sz="1200" kern="1200" dirty="0" smtClean="0">
              <a:solidFill>
                <a:schemeClr val="tx1"/>
              </a:solidFill>
              <a:effectLst/>
              <a:latin typeface="Times New Roman" charset="0"/>
              <a:ea typeface="ＭＳ Ｐゴシック" charset="-128"/>
              <a:cs typeface="ＭＳ Ｐゴシック" charset="-128"/>
            </a:endParaRPr>
          </a:p>
          <a:p>
            <a:endParaRPr lang="en-US" dirty="0" smtClean="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2</a:t>
            </a:fld>
            <a:endParaRPr lang="en-US" dirty="0"/>
          </a:p>
        </p:txBody>
      </p:sp>
    </p:spTree>
    <p:extLst>
      <p:ext uri="{BB962C8B-B14F-4D97-AF65-F5344CB8AC3E}">
        <p14:creationId xmlns:p14="http://schemas.microsoft.com/office/powerpoint/2010/main" val="2740762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Money talks – be prepared to have it say what you’d like to</a:t>
            </a:r>
            <a:r>
              <a:rPr lang="en-US" baseline="0" dirty="0" smtClean="0"/>
              <a:t> hear. Budget and funding data is a rich source of information for building a compelling story about your library. </a:t>
            </a:r>
          </a:p>
          <a:p>
            <a:endParaRPr lang="en-US" baseline="0" dirty="0" smtClean="0"/>
          </a:p>
          <a:p>
            <a:r>
              <a:rPr lang="en-US" baseline="0" dirty="0" smtClean="0"/>
              <a:t>What other local data do you maintain? Ask questions related to the data – find correlations and reasons for changes that can be visualized. </a:t>
            </a:r>
          </a:p>
          <a:p>
            <a:endParaRPr lang="en-US" baseline="0" dirty="0" smtClean="0"/>
          </a:p>
          <a:p>
            <a:r>
              <a:rPr lang="en-US" dirty="0" smtClean="0"/>
              <a:t>The Public Library of Charlotte-Mecklenburg County was forced to shut over ½ of their branch libraries and lay off over 100 employees in 2011. </a:t>
            </a:r>
            <a:r>
              <a:rPr lang="en-US" baseline="0" dirty="0" smtClean="0"/>
              <a:t> Which presentation tells the story best? </a:t>
            </a:r>
          </a:p>
          <a:p>
            <a:endParaRPr lang="en-US" baseline="0" dirty="0" smtClean="0"/>
          </a:p>
          <a:p>
            <a:r>
              <a:rPr lang="en-US" baseline="0" dirty="0" smtClean="0"/>
              <a:t>Source:</a:t>
            </a:r>
          </a:p>
          <a:p>
            <a:pPr marL="171450" indent="-171450">
              <a:buFont typeface="Arial" pitchFamily="34" charset="0"/>
              <a:buChar char="•"/>
            </a:pPr>
            <a:r>
              <a:rPr lang="en-US" baseline="0" dirty="0" smtClean="0"/>
              <a:t>The Public Library of Charlotte-Mecklenburg County, Library Budget Information, </a:t>
            </a:r>
            <a:r>
              <a:rPr kumimoji="1" lang="en-US" sz="1200" u="sng" kern="1200" dirty="0" smtClean="0">
                <a:solidFill>
                  <a:schemeClr val="tx1"/>
                </a:solidFill>
                <a:effectLst/>
                <a:latin typeface="Times New Roman" charset="0"/>
                <a:ea typeface="ＭＳ Ｐゴシック" charset="-128"/>
                <a:cs typeface="ＭＳ Ｐゴシック" charset="-128"/>
                <a:hlinkClick r:id="rId3"/>
              </a:rPr>
              <a:t>http://www.cmlibrary.org/about_us/info.asp?id=13</a:t>
            </a:r>
            <a:r>
              <a:rPr kumimoji="1" lang="en-US" sz="1200" kern="1200" dirty="0" smtClean="0">
                <a:solidFill>
                  <a:schemeClr val="tx1"/>
                </a:solidFill>
                <a:effectLst/>
                <a:latin typeface="Times New Roman" charset="0"/>
                <a:ea typeface="ＭＳ Ｐゴシック" charset="-128"/>
                <a:cs typeface="ＭＳ Ｐゴシック" charset="-128"/>
              </a:rPr>
              <a:t> </a:t>
            </a:r>
            <a:br>
              <a:rPr kumimoji="1" lang="en-US" sz="1200" kern="1200" dirty="0" smtClean="0">
                <a:solidFill>
                  <a:schemeClr val="tx1"/>
                </a:solidFill>
                <a:effectLst/>
                <a:latin typeface="Times New Roman" charset="0"/>
                <a:ea typeface="ＭＳ Ｐゴシック" charset="-128"/>
                <a:cs typeface="ＭＳ Ｐゴシック" charset="-128"/>
              </a:rPr>
            </a:br>
            <a:endParaRPr lang="en-US" baseline="0" dirty="0" smtClean="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20</a:t>
            </a:fld>
            <a:endParaRPr lang="en-US" dirty="0"/>
          </a:p>
        </p:txBody>
      </p:sp>
    </p:spTree>
    <p:extLst>
      <p:ext uri="{BB962C8B-B14F-4D97-AF65-F5344CB8AC3E}">
        <p14:creationId xmlns:p14="http://schemas.microsoft.com/office/powerpoint/2010/main" val="3981542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minds are naturally wired to process data efficiently in visual format.</a:t>
            </a:r>
            <a:r>
              <a:rPr lang="en-US" baseline="0" dirty="0" smtClean="0"/>
              <a:t> That does not, however, mean we are fluent – or even comfortable – creating visual representations. Perhaps art and statistics should be required courses throughout our formal learning and professional development. There are some tools available that will help us experiment and gain visual literacy skills.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21</a:t>
            </a:fld>
            <a:endParaRPr lang="en-US" dirty="0"/>
          </a:p>
        </p:txBody>
      </p:sp>
    </p:spTree>
    <p:extLst>
      <p:ext uri="{BB962C8B-B14F-4D97-AF65-F5344CB8AC3E}">
        <p14:creationId xmlns:p14="http://schemas.microsoft.com/office/powerpoint/2010/main" val="1763739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Times New Roman" charset="0"/>
                <a:ea typeface="ＭＳ Ｐゴシック" charset="-128"/>
                <a:cs typeface="ＭＳ Ｐゴシック" charset="-128"/>
              </a:rPr>
              <a:t>easel.ly (</a:t>
            </a:r>
            <a:r>
              <a:rPr kumimoji="1" lang="en-US" sz="1200" u="sng" kern="1200" dirty="0" smtClean="0">
                <a:solidFill>
                  <a:schemeClr val="tx1"/>
                </a:solidFill>
                <a:effectLst/>
                <a:latin typeface="Times New Roman" charset="0"/>
                <a:ea typeface="ＭＳ Ｐゴシック" charset="-128"/>
                <a:cs typeface="ＭＳ Ｐゴシック" charset="-128"/>
                <a:hlinkClick r:id="rId3"/>
              </a:rPr>
              <a:t>http://www.easel.ly/</a:t>
            </a:r>
            <a:r>
              <a:rPr kumimoji="1" lang="en-US" sz="1200" u="none" kern="1200" baseline="0" dirty="0" smtClean="0">
                <a:solidFill>
                  <a:schemeClr val="tx1"/>
                </a:solidFill>
                <a:effectLst/>
                <a:latin typeface="Times New Roman" charset="0"/>
                <a:ea typeface="ＭＳ Ｐゴシック" charset="-128"/>
                <a:cs typeface="ＭＳ Ｐゴシック" charset="-128"/>
              </a:rPr>
              <a:t>) is another web-based design tool. The free version has more themes and  an especially useful object library, which includes people icons. These are helpful in relating personal activity to statistics. </a:t>
            </a:r>
            <a:endParaRPr lang="en-US" dirty="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22</a:t>
            </a:fld>
            <a:endParaRPr lang="en-US" dirty="0"/>
          </a:p>
        </p:txBody>
      </p:sp>
    </p:spTree>
    <p:extLst>
      <p:ext uri="{BB962C8B-B14F-4D97-AF65-F5344CB8AC3E}">
        <p14:creationId xmlns:p14="http://schemas.microsoft.com/office/powerpoint/2010/main" val="2659607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Piktochart</a:t>
            </a:r>
            <a:r>
              <a:rPr lang="en-US" dirty="0" smtClean="0"/>
              <a:t> (</a:t>
            </a:r>
            <a:r>
              <a:rPr kumimoji="1" lang="en-US" sz="1200" u="sng" kern="1200" dirty="0" smtClean="0">
                <a:solidFill>
                  <a:schemeClr val="tx1"/>
                </a:solidFill>
                <a:effectLst/>
                <a:latin typeface="Times New Roman" charset="0"/>
                <a:ea typeface="ＭＳ Ｐゴシック" charset="-128"/>
                <a:cs typeface="ＭＳ Ｐゴシック" charset="-128"/>
                <a:hlinkClick r:id="rId3"/>
              </a:rPr>
              <a:t>http://www.piktochart.com</a:t>
            </a:r>
            <a:r>
              <a:rPr kumimoji="1" lang="en-US" sz="1200" u="sng" kern="1200" dirty="0" smtClean="0">
                <a:solidFill>
                  <a:schemeClr val="tx1"/>
                </a:solidFill>
                <a:effectLst/>
                <a:latin typeface="Times New Roman" charset="0"/>
                <a:ea typeface="ＭＳ Ｐゴシック" charset="-128"/>
                <a:cs typeface="ＭＳ Ｐゴシック" charset="-128"/>
              </a:rPr>
              <a:t>)</a:t>
            </a:r>
            <a:r>
              <a:rPr kumimoji="1" lang="en-US" sz="1200" kern="1200" dirty="0" smtClean="0">
                <a:solidFill>
                  <a:schemeClr val="tx1"/>
                </a:solidFill>
                <a:effectLst/>
                <a:latin typeface="Times New Roman" charset="0"/>
                <a:ea typeface="ＭＳ Ｐゴシック" charset="-128"/>
                <a:cs typeface="ＭＳ Ｐゴシック" charset="-128"/>
              </a:rPr>
              <a:t> </a:t>
            </a:r>
            <a:r>
              <a:rPr lang="en-US" dirty="0" smtClean="0"/>
              <a:t>is a fun tool for creating</a:t>
            </a:r>
            <a:r>
              <a:rPr lang="en-US" baseline="0" dirty="0" smtClean="0"/>
              <a:t> visual infographics. Even if you do not use the finished infographic, you can copy visual elements and get a feel for layout and placement in a visual format. </a:t>
            </a:r>
            <a:endParaRPr lang="en-US" dirty="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23</a:t>
            </a:fld>
            <a:endParaRPr lang="en-US" dirty="0"/>
          </a:p>
        </p:txBody>
      </p:sp>
    </p:spTree>
    <p:extLst>
      <p:ext uri="{BB962C8B-B14F-4D97-AF65-F5344CB8AC3E}">
        <p14:creationId xmlns:p14="http://schemas.microsoft.com/office/powerpoint/2010/main" val="18361734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a strategically placed </a:t>
            </a:r>
            <a:r>
              <a:rPr lang="en-US" dirty="0" err="1" smtClean="0"/>
              <a:t>Wordle</a:t>
            </a:r>
            <a:r>
              <a:rPr lang="en-US" dirty="0" smtClean="0"/>
              <a:t> within your infographic can be extremely effective. For example, consider building a </a:t>
            </a:r>
            <a:r>
              <a:rPr lang="en-US" dirty="0" err="1" smtClean="0"/>
              <a:t>Wordle</a:t>
            </a:r>
            <a:r>
              <a:rPr lang="en-US" dirty="0" smtClean="0"/>
              <a:t> based on most common genres circulated</a:t>
            </a:r>
            <a:r>
              <a:rPr lang="en-US" baseline="0" dirty="0" smtClean="0"/>
              <a:t> to augment circulation statistics.</a:t>
            </a:r>
          </a:p>
          <a:p>
            <a:endParaRPr lang="en-US" baseline="0" dirty="0" smtClean="0"/>
          </a:p>
          <a:p>
            <a:r>
              <a:rPr lang="en-US" baseline="0" dirty="0" smtClean="0"/>
              <a:t>Source:</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Love That: Tips and tricks in library technology, </a:t>
            </a:r>
            <a:r>
              <a:rPr kumimoji="1" lang="en-US" sz="1200" u="sng" kern="1200" dirty="0" smtClean="0">
                <a:solidFill>
                  <a:schemeClr val="tx1"/>
                </a:solidFill>
                <a:effectLst/>
                <a:latin typeface="Times New Roman" charset="0"/>
                <a:ea typeface="ＭＳ Ｐゴシック" charset="-128"/>
                <a:cs typeface="ＭＳ Ｐゴシック" charset="-128"/>
                <a:hlinkClick r:id="rId3"/>
              </a:rPr>
              <a:t>http://lovethat.edublogs.org/2009/09/24/wordle-for-dewey-and-genres/</a:t>
            </a:r>
            <a:r>
              <a:rPr kumimoji="1" lang="en-US" sz="1200" kern="1200" dirty="0" smtClean="0">
                <a:solidFill>
                  <a:schemeClr val="tx1"/>
                </a:solidFill>
                <a:effectLst/>
                <a:latin typeface="Times New Roman" charset="0"/>
                <a:ea typeface="ＭＳ Ｐゴシック" charset="-128"/>
                <a:cs typeface="ＭＳ Ｐゴシック" charset="-128"/>
              </a:rPr>
              <a:t> </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1" lang="en-US" sz="1200" kern="1200" dirty="0" err="1" smtClean="0">
                <a:solidFill>
                  <a:schemeClr val="tx1"/>
                </a:solidFill>
                <a:effectLst/>
                <a:latin typeface="Times New Roman" charset="0"/>
                <a:ea typeface="ＭＳ Ｐゴシック" charset="-128"/>
                <a:cs typeface="ＭＳ Ｐゴシック" charset="-128"/>
              </a:rPr>
              <a:t>Wordle</a:t>
            </a:r>
            <a:r>
              <a:rPr kumimoji="1" lang="en-US" sz="1200" kern="1200" dirty="0" smtClean="0">
                <a:solidFill>
                  <a:schemeClr val="tx1"/>
                </a:solidFill>
                <a:effectLst/>
                <a:latin typeface="Times New Roman" charset="0"/>
                <a:ea typeface="ＭＳ Ｐゴシック" charset="-128"/>
                <a:cs typeface="ＭＳ Ｐゴシック" charset="-128"/>
              </a:rPr>
              <a:t>. </a:t>
            </a:r>
            <a:r>
              <a:rPr kumimoji="1" lang="en-US" sz="1200" u="sng" kern="1200" dirty="0" smtClean="0">
                <a:solidFill>
                  <a:schemeClr val="tx1"/>
                </a:solidFill>
                <a:effectLst/>
                <a:latin typeface="Times New Roman" charset="0"/>
                <a:ea typeface="ＭＳ Ｐゴシック" charset="-128"/>
                <a:cs typeface="ＭＳ Ｐゴシック" charset="-128"/>
                <a:hlinkClick r:id="rId4"/>
              </a:rPr>
              <a:t>http://www.wordle.net/</a:t>
            </a:r>
            <a:r>
              <a:rPr kumimoji="1" lang="en-US" sz="1200" kern="1200" dirty="0" smtClean="0">
                <a:solidFill>
                  <a:schemeClr val="tx1"/>
                </a:solidFill>
                <a:effectLst/>
                <a:latin typeface="Times New Roman" charset="0"/>
                <a:ea typeface="ＭＳ Ｐゴシック" charset="-128"/>
                <a:cs typeface="ＭＳ Ｐゴシック" charset="-128"/>
              </a:rPr>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24</a:t>
            </a:fld>
            <a:endParaRPr lang="en-US" dirty="0"/>
          </a:p>
        </p:txBody>
      </p:sp>
    </p:spTree>
    <p:extLst>
      <p:ext uri="{BB962C8B-B14F-4D97-AF65-F5344CB8AC3E}">
        <p14:creationId xmlns:p14="http://schemas.microsoft.com/office/powerpoint/2010/main" val="2087913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want our data to be</a:t>
            </a:r>
            <a:r>
              <a:rPr lang="en-US" baseline="0" dirty="0" smtClean="0"/>
              <a:t> both information and delightful, if must be credible.</a:t>
            </a:r>
            <a:endParaRPr lang="en-US" dirty="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25</a:t>
            </a:fld>
            <a:endParaRPr lang="en-US" dirty="0"/>
          </a:p>
        </p:txBody>
      </p:sp>
    </p:spTree>
    <p:extLst>
      <p:ext uri="{BB962C8B-B14F-4D97-AF65-F5344CB8AC3E}">
        <p14:creationId xmlns:p14="http://schemas.microsoft.com/office/powerpoint/2010/main" val="200968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various</a:t>
            </a:r>
            <a:r>
              <a:rPr lang="en-US" baseline="0" dirty="0" smtClean="0"/>
              <a:t> approaches to showing numeric shifts. </a:t>
            </a:r>
          </a:p>
          <a:p>
            <a:endParaRPr lang="en-US" baseline="0" dirty="0" smtClean="0"/>
          </a:p>
          <a:p>
            <a:r>
              <a:rPr lang="en-US" baseline="0" dirty="0" smtClean="0"/>
              <a:t>Which representation would you choose to convey this dramatic increase in childhood obesity?  (left or right)</a:t>
            </a:r>
          </a:p>
          <a:p>
            <a:endParaRPr lang="en-US" baseline="0" dirty="0" smtClean="0"/>
          </a:p>
          <a:p>
            <a:r>
              <a:rPr lang="en-US" baseline="0" dirty="0" smtClean="0"/>
              <a:t>Source:</a:t>
            </a:r>
          </a:p>
          <a:p>
            <a:r>
              <a:rPr lang="en-US" baseline="0" dirty="0" smtClean="0"/>
              <a:t>Centers for Disease Control and Prevention - </a:t>
            </a:r>
            <a:r>
              <a:rPr kumimoji="1" lang="en-US" sz="1200" u="sng" kern="1200" dirty="0" smtClean="0">
                <a:solidFill>
                  <a:schemeClr val="tx1"/>
                </a:solidFill>
                <a:effectLst/>
                <a:latin typeface="Times New Roman" charset="0"/>
                <a:ea typeface="ＭＳ Ｐゴシック" charset="-128"/>
                <a:cs typeface="ＭＳ Ｐゴシック" charset="-128"/>
                <a:hlinkClick r:id="rId3"/>
              </a:rPr>
              <a:t>http://www.cdc.gov/obesity/data/childhood.html</a:t>
            </a:r>
            <a:r>
              <a:rPr kumimoji="1" lang="en-US" sz="1200" kern="1200" dirty="0" smtClean="0">
                <a:solidFill>
                  <a:schemeClr val="tx1"/>
                </a:solidFill>
                <a:effectLst/>
                <a:latin typeface="Times New Roman" charset="0"/>
                <a:ea typeface="ＭＳ Ｐゴシック" charset="-128"/>
                <a:cs typeface="ＭＳ Ｐゴシック" charset="-128"/>
              </a:rPr>
              <a:t> </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26</a:t>
            </a:fld>
            <a:endParaRPr lang="en-US" dirty="0"/>
          </a:p>
        </p:txBody>
      </p:sp>
    </p:spTree>
    <p:extLst>
      <p:ext uri="{BB962C8B-B14F-4D97-AF65-F5344CB8AC3E}">
        <p14:creationId xmlns:p14="http://schemas.microsoft.com/office/powerpoint/2010/main" val="1359843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most critical part of creating an infographic is the work required in gathering information and graphic assets. </a:t>
            </a:r>
          </a:p>
          <a:p>
            <a:endParaRPr lang="en-US" baseline="0" dirty="0" smtClean="0"/>
          </a:p>
          <a:p>
            <a:r>
              <a:rPr lang="en-US" baseline="0" dirty="0" smtClean="0"/>
              <a:t>Plan the project:  Why do you think an infographic is needed?  Who is the target audience? Will you convey the information in different ways for different audiences?</a:t>
            </a:r>
          </a:p>
          <a:p>
            <a:endParaRPr lang="en-US" baseline="0" dirty="0" smtClean="0"/>
          </a:p>
          <a:p>
            <a:r>
              <a:rPr lang="en-US" baseline="0" dirty="0" smtClean="0"/>
              <a:t>Research: Gather your data and possible assets (icons, imagery). The more local and personalized your data is, the more effective it will be in telling your story.</a:t>
            </a:r>
          </a:p>
          <a:p>
            <a:endParaRPr lang="en-US" baseline="0" dirty="0" smtClean="0"/>
          </a:p>
          <a:p>
            <a:r>
              <a:rPr lang="en-US" baseline="0" dirty="0" smtClean="0"/>
              <a:t>Tell a Story: Develop a plot that serves as a platform for the presentation. Is there a metaphor that can reinforce the message?</a:t>
            </a:r>
          </a:p>
          <a:p>
            <a:endParaRPr lang="en-US" baseline="0" dirty="0" smtClean="0"/>
          </a:p>
          <a:p>
            <a:r>
              <a:rPr lang="en-US" baseline="0" dirty="0" smtClean="0"/>
              <a:t>Design: Consider color, images, typography, and layout as you design the infographic. </a:t>
            </a:r>
          </a:p>
          <a:p>
            <a:endParaRPr lang="en-US" baseline="0" dirty="0" smtClean="0"/>
          </a:p>
          <a:p>
            <a:r>
              <a:rPr lang="en-US" baseline="0" dirty="0" smtClean="0"/>
              <a:t>Color guides:</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The Psychology of Color Infographic - </a:t>
            </a:r>
            <a:r>
              <a:rPr kumimoji="1" lang="en-US" sz="1200" u="sng" kern="1200" dirty="0" smtClean="0">
                <a:solidFill>
                  <a:schemeClr val="tx1"/>
                </a:solidFill>
                <a:effectLst/>
                <a:latin typeface="Times New Roman" charset="0"/>
                <a:ea typeface="ＭＳ Ｐゴシック" charset="-128"/>
                <a:cs typeface="ＭＳ Ｐゴシック" charset="-128"/>
                <a:hlinkClick r:id="rId3"/>
              </a:rPr>
              <a:t>http://nowsourcing.com/blog/wp-content/uploads/2012/01/louisville-painter.html</a:t>
            </a:r>
            <a:r>
              <a:rPr kumimoji="1" lang="en-US" sz="1200" kern="1200" dirty="0" smtClean="0">
                <a:solidFill>
                  <a:schemeClr val="tx1"/>
                </a:solidFill>
                <a:effectLst/>
                <a:latin typeface="Times New Roman" charset="0"/>
                <a:ea typeface="ＭＳ Ｐゴシック" charset="-128"/>
                <a:cs typeface="ＭＳ Ｐゴシック" charset="-128"/>
              </a:rPr>
              <a:t> </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Color Psychology</a:t>
            </a:r>
            <a:r>
              <a:rPr lang="en-US" baseline="0" dirty="0" smtClean="0"/>
              <a:t> in Logo Design - </a:t>
            </a:r>
            <a:r>
              <a:rPr kumimoji="1" lang="en-US" sz="1200" u="sng" kern="1200" dirty="0" smtClean="0">
                <a:solidFill>
                  <a:schemeClr val="tx1"/>
                </a:solidFill>
                <a:effectLst/>
                <a:latin typeface="Times New Roman" charset="0"/>
                <a:ea typeface="ＭＳ Ｐゴシック" charset="-128"/>
                <a:cs typeface="ＭＳ Ｐゴシック" charset="-128"/>
                <a:hlinkClick r:id="rId4"/>
              </a:rPr>
              <a:t>http://hellotarte.com/blog/2012/04/26/color-psychology-in-logo-design-infographic/</a:t>
            </a:r>
            <a:r>
              <a:rPr kumimoji="1" lang="en-US" sz="1200" kern="1200" dirty="0" smtClean="0">
                <a:solidFill>
                  <a:schemeClr val="tx1"/>
                </a:solidFill>
                <a:effectLst/>
                <a:latin typeface="Times New Roman" charset="0"/>
                <a:ea typeface="ＭＳ Ｐゴシック" charset="-128"/>
                <a:cs typeface="ＭＳ Ｐゴシック" charset="-128"/>
              </a:rPr>
              <a:t> </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Color Science - </a:t>
            </a:r>
            <a:r>
              <a:rPr kumimoji="1" lang="en-US" sz="1200" u="sng" kern="1200" dirty="0" smtClean="0">
                <a:solidFill>
                  <a:schemeClr val="tx1"/>
                </a:solidFill>
                <a:effectLst/>
                <a:latin typeface="Times New Roman" charset="0"/>
                <a:ea typeface="ＭＳ Ｐゴシック" charset="-128"/>
                <a:cs typeface="ＭＳ Ｐゴシック" charset="-128"/>
                <a:hlinkClick r:id="rId5"/>
              </a:rPr>
              <a:t>http://visual.ly/node/15845</a:t>
            </a:r>
            <a:r>
              <a:rPr kumimoji="1" lang="en-US" sz="1200" kern="1200" dirty="0" smtClean="0">
                <a:solidFill>
                  <a:schemeClr val="tx1"/>
                </a:solidFill>
                <a:effectLst/>
                <a:latin typeface="Times New Roman" charset="0"/>
                <a:ea typeface="ＭＳ Ｐゴシック" charset="-128"/>
                <a:cs typeface="ＭＳ Ｐゴシック" charset="-128"/>
              </a:rPr>
              <a:t> </a:t>
            </a:r>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27</a:t>
            </a:fld>
            <a:endParaRPr lang="en-US" dirty="0"/>
          </a:p>
        </p:txBody>
      </p:sp>
    </p:spTree>
    <p:extLst>
      <p:ext uri="{BB962C8B-B14F-4D97-AF65-F5344CB8AC3E}">
        <p14:creationId xmlns:p14="http://schemas.microsoft.com/office/powerpoint/2010/main" val="4025203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infographic is one of several documents/reports generated from </a:t>
            </a:r>
            <a:r>
              <a:rPr lang="en-US" b="0" i="1" dirty="0" smtClean="0"/>
              <a:t>Libraries Connect Communities: Public Library Funding &amp; Technology Access Study 2011-2012 .</a:t>
            </a:r>
          </a:p>
          <a:p>
            <a:endParaRPr lang="en-US" baseline="0" dirty="0" smtClean="0"/>
          </a:p>
          <a:p>
            <a:r>
              <a:rPr lang="en-US" baseline="0" dirty="0" smtClean="0"/>
              <a:t>Included with the distribution of the infographic were links to the full study, executive summary, supplement report, detailed findings, and research questionnaires. </a:t>
            </a:r>
            <a:endParaRPr lang="en-US" dirty="0" smtClean="0"/>
          </a:p>
          <a:p>
            <a:endParaRPr lang="en-US" dirty="0" smtClean="0"/>
          </a:p>
          <a:p>
            <a:r>
              <a:rPr lang="en-US" dirty="0" smtClean="0"/>
              <a:t>Source:</a:t>
            </a:r>
          </a:p>
          <a:p>
            <a:r>
              <a:rPr kumimoji="1" lang="en-US" sz="1200" kern="1200" dirty="0" smtClean="0">
                <a:solidFill>
                  <a:schemeClr val="tx1"/>
                </a:solidFill>
                <a:effectLst/>
                <a:latin typeface="Times New Roman" charset="0"/>
                <a:ea typeface="ＭＳ Ｐゴシック" charset="-128"/>
                <a:cs typeface="ＭＳ Ｐゴシック" charset="-128"/>
              </a:rPr>
              <a:t>ALA. </a:t>
            </a:r>
            <a:r>
              <a:rPr kumimoji="1" lang="en-US" sz="1200" i="1" kern="1200" dirty="0" smtClean="0">
                <a:solidFill>
                  <a:schemeClr val="tx1"/>
                </a:solidFill>
                <a:effectLst/>
                <a:latin typeface="Times New Roman" charset="0"/>
                <a:ea typeface="ＭＳ Ｐゴシック" charset="-128"/>
                <a:cs typeface="ＭＳ Ｐゴシック" charset="-128"/>
              </a:rPr>
              <a:t>Infographic: Weather the Storm</a:t>
            </a:r>
            <a:r>
              <a:rPr kumimoji="1" lang="en-US" sz="1200" kern="1200" dirty="0" smtClean="0">
                <a:solidFill>
                  <a:schemeClr val="tx1"/>
                </a:solidFill>
                <a:effectLst/>
                <a:latin typeface="Times New Roman" charset="0"/>
                <a:ea typeface="ＭＳ Ｐゴシック" charset="-128"/>
                <a:cs typeface="ＭＳ Ｐゴシック" charset="-128"/>
              </a:rPr>
              <a:t>. </a:t>
            </a:r>
            <a:r>
              <a:rPr kumimoji="1" lang="en-US" sz="1200" u="sng" kern="1200" dirty="0" smtClean="0">
                <a:solidFill>
                  <a:schemeClr val="tx1"/>
                </a:solidFill>
                <a:effectLst/>
                <a:latin typeface="Times New Roman" charset="0"/>
                <a:ea typeface="ＭＳ Ｐゴシック" charset="-128"/>
                <a:cs typeface="ＭＳ Ｐゴシック" charset="-128"/>
                <a:hlinkClick r:id="rId3"/>
              </a:rPr>
              <a:t>http://www.ala.org/research/plftas/2011_2012/weatheringthestorm</a:t>
            </a:r>
            <a:endParaRPr lang="en-US" dirty="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28</a:t>
            </a:fld>
            <a:endParaRPr lang="en-US" dirty="0"/>
          </a:p>
        </p:txBody>
      </p:sp>
    </p:spTree>
    <p:extLst>
      <p:ext uri="{BB962C8B-B14F-4D97-AF65-F5344CB8AC3E}">
        <p14:creationId xmlns:p14="http://schemas.microsoft.com/office/powerpoint/2010/main" val="32847300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infographic complements the findings presented in the Executive Summary. </a:t>
            </a:r>
          </a:p>
          <a:p>
            <a:endParaRPr lang="en-US" baseline="0" dirty="0" smtClean="0"/>
          </a:p>
          <a:p>
            <a:r>
              <a:rPr lang="en-US" baseline="0" dirty="0" smtClean="0"/>
              <a:t>“Strategic vision and careful management have helped U.S. public libraries weather the storm of the Great Recession, supporting their role as a lifeline to the technology resources and digital skills essential to full participation in civic life and in the nation’s economy. Libraries continue to transform lives by providing critical services and innovative solutions to technology access, in spite of years’ worth of consecutive and cumulative budget cuts.”</a:t>
            </a:r>
          </a:p>
          <a:p>
            <a:endParaRPr lang="en-US" dirty="0" smtClean="0"/>
          </a:p>
          <a:p>
            <a:r>
              <a:rPr lang="en-US" dirty="0" smtClean="0"/>
              <a:t>OK</a:t>
            </a:r>
            <a:r>
              <a:rPr lang="en-US" baseline="0" dirty="0" smtClean="0"/>
              <a:t> – so show me.</a:t>
            </a:r>
            <a:endParaRPr lang="en-US" dirty="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29</a:t>
            </a:fld>
            <a:endParaRPr lang="en-US" dirty="0"/>
          </a:p>
        </p:txBody>
      </p:sp>
    </p:spTree>
    <p:extLst>
      <p:ext uri="{BB962C8B-B14F-4D97-AF65-F5344CB8AC3E}">
        <p14:creationId xmlns:p14="http://schemas.microsoft.com/office/powerpoint/2010/main" val="3284730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Our</a:t>
            </a:r>
            <a:r>
              <a:rPr lang="en-US" baseline="0" dirty="0" smtClean="0"/>
              <a:t> agenda for the next hour – </a:t>
            </a:r>
          </a:p>
          <a:p>
            <a:pPr>
              <a:defRPr/>
            </a:pPr>
            <a:endParaRPr lang="en-US" dirty="0" smtClean="0"/>
          </a:p>
          <a:p>
            <a:pPr>
              <a:defRPr/>
            </a:pPr>
            <a:r>
              <a:rPr lang="en-US" dirty="0" smtClean="0"/>
              <a:t>------</a:t>
            </a:r>
          </a:p>
          <a:p>
            <a:pPr>
              <a:defRPr/>
            </a:pPr>
            <a:r>
              <a:rPr lang="en-US" dirty="0" smtClean="0"/>
              <a:t>Before we get started, let’s cover some housekeeping details.  Please enter any questions or comments you have during the webinar in chat. I’ll try to keep an eye on those and incorporate them into our discussion. At the end of the webinar, while you fill out the evaluation on your screen, I’ll answer any remaining questions submitted via chat. </a:t>
            </a:r>
            <a:endParaRPr lang="en-US" dirty="0"/>
          </a:p>
        </p:txBody>
      </p:sp>
      <p:sp>
        <p:nvSpPr>
          <p:cNvPr id="14340" name="Slide Number Placeholder 3"/>
          <p:cNvSpPr>
            <a:spLocks noGrp="1"/>
          </p:cNvSpPr>
          <p:nvPr>
            <p:ph type="sldNum" sz="quarter" idx="5"/>
          </p:nvPr>
        </p:nvSpPr>
        <p:spPr>
          <a:noFill/>
        </p:spPr>
        <p:txBody>
          <a:bodyPr/>
          <a:lstStyle/>
          <a:p>
            <a:pPr defTabSz="965064"/>
            <a:fld id="{05CFE4CF-C667-4E36-9827-14DF71434C1F}" type="slidenum">
              <a:rPr lang="en-US" smtClean="0">
                <a:latin typeface="Times New Roman" pitchFamily="18" charset="0"/>
                <a:ea typeface="ＭＳ Ｐゴシック" pitchFamily="34" charset="-128"/>
              </a:rPr>
              <a:pPr defTabSz="965064"/>
              <a:t>3</a:t>
            </a:fld>
            <a:endParaRPr lang="en-US" dirty="0" smtClean="0">
              <a:latin typeface="Times New Roman" pitchFamily="18" charset="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 indeed this is a summary of the extensive report (or at least the first paragraph</a:t>
            </a:r>
            <a:r>
              <a:rPr lang="en-US" baseline="0" dirty="0" smtClean="0"/>
              <a:t> in a 4 page Executive Summary).</a:t>
            </a:r>
            <a:endParaRPr lang="en-US" dirty="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30</a:t>
            </a:fld>
            <a:endParaRPr lang="en-US" dirty="0"/>
          </a:p>
        </p:txBody>
      </p:sp>
    </p:spTree>
    <p:extLst>
      <p:ext uri="{BB962C8B-B14F-4D97-AF65-F5344CB8AC3E}">
        <p14:creationId xmlns:p14="http://schemas.microsoft.com/office/powerpoint/2010/main" val="759387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some of the design considerations that make this a powerful infographic. </a:t>
            </a:r>
          </a:p>
          <a:p>
            <a:endParaRPr lang="en-US" dirty="0" smtClean="0"/>
          </a:p>
          <a:p>
            <a:r>
              <a:rPr lang="en-US" dirty="0" smtClean="0"/>
              <a:t>Any suggestions</a:t>
            </a:r>
            <a:r>
              <a:rPr lang="en-US" baseline="0" dirty="0" smtClean="0"/>
              <a:t> for making this data more impactful?</a:t>
            </a:r>
            <a:endParaRPr lang="en-US" dirty="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31</a:t>
            </a:fld>
            <a:endParaRPr lang="en-US" dirty="0"/>
          </a:p>
        </p:txBody>
      </p:sp>
    </p:spTree>
    <p:extLst>
      <p:ext uri="{BB962C8B-B14F-4D97-AF65-F5344CB8AC3E}">
        <p14:creationId xmlns:p14="http://schemas.microsoft.com/office/powerpoint/2010/main" val="86603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smtClean="0"/>
              <a:t>Let’s try another poll related</a:t>
            </a:r>
            <a:r>
              <a:rPr lang="en-US" baseline="0" dirty="0" smtClean="0"/>
              <a:t> to the first infographic we reviewed</a:t>
            </a:r>
            <a:r>
              <a:rPr lang="en-US" dirty="0" smtClean="0"/>
              <a:t>, but only after considering the</a:t>
            </a:r>
            <a:r>
              <a:rPr lang="en-US" baseline="0" dirty="0" smtClean="0"/>
              <a:t> following:</a:t>
            </a:r>
          </a:p>
          <a:p>
            <a:pPr marL="0" indent="0">
              <a:buFont typeface="Arial" pitchFamily="34" charset="0"/>
              <a:buNone/>
            </a:pPr>
            <a:endParaRPr lang="en-US" dirty="0" smtClean="0"/>
          </a:p>
          <a:p>
            <a:pPr marL="171450" indent="-171450">
              <a:buFont typeface="Arial" pitchFamily="34" charset="0"/>
              <a:buChar char="•"/>
            </a:pPr>
            <a:r>
              <a:rPr lang="en-US" dirty="0" smtClean="0"/>
              <a:t>According to US Census</a:t>
            </a:r>
            <a:r>
              <a:rPr lang="en-US" baseline="0" dirty="0" smtClean="0"/>
              <a:t> Data 2000, 79% of population lives in urban areas. </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Do we know the baseline data of how many of the books in the study featured a male protagonist vs. female?  Would it impact our understanding of the visual data representation?</a:t>
            </a:r>
          </a:p>
          <a:p>
            <a:pPr marL="171450" indent="-171450">
              <a:buFont typeface="Arial" pitchFamily="34" charset="0"/>
              <a:buChar char="•"/>
            </a:pPr>
            <a:endParaRPr lang="en-US" baseline="0" dirty="0" smtClean="0"/>
          </a:p>
          <a:p>
            <a:pPr marL="171450" indent="-171450">
              <a:buFont typeface="Arial" pitchFamily="34" charset="0"/>
              <a:buChar char="•"/>
            </a:pPr>
            <a:r>
              <a:rPr lang="en-US" baseline="0" dirty="0" smtClean="0"/>
              <a:t>How valuable is average page length in describing content?</a:t>
            </a:r>
          </a:p>
          <a:p>
            <a:pPr marL="171450" indent="-171450">
              <a:buFont typeface="Arial" pitchFamily="34" charset="0"/>
              <a:buChar char="•"/>
            </a:pPr>
            <a:endParaRPr lang="en-US" baseline="0" dirty="0" smtClean="0"/>
          </a:p>
          <a:p>
            <a:pPr marL="171450" indent="-171450">
              <a:buFont typeface="Arial" pitchFamily="34" charset="0"/>
              <a:buChar char="•"/>
            </a:pPr>
            <a:r>
              <a:rPr lang="en-US" i="1" baseline="0" dirty="0" err="1" smtClean="0"/>
              <a:t>Hiptype</a:t>
            </a:r>
            <a:r>
              <a:rPr lang="en-US" i="1" baseline="0" dirty="0" smtClean="0"/>
              <a:t> </a:t>
            </a:r>
            <a:r>
              <a:rPr lang="en-US" i="0" baseline="0" dirty="0" smtClean="0"/>
              <a:t>is a platform for data-driven book publishing</a:t>
            </a:r>
          </a:p>
          <a:p>
            <a:pPr marL="171450" indent="-171450">
              <a:buFont typeface="Arial" pitchFamily="34" charset="0"/>
              <a:buChar char="•"/>
            </a:pPr>
            <a:endParaRPr lang="en-US" i="1" baseline="0" dirty="0" smtClean="0"/>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dirty="0" smtClean="0"/>
              <a:t>Poll:  On a scale of 1-5 how informative is this infographic</a:t>
            </a:r>
            <a:r>
              <a:rPr lang="en-US" baseline="0" dirty="0" smtClean="0"/>
              <a:t>?  </a:t>
            </a:r>
          </a:p>
          <a:p>
            <a:pPr marL="171450" indent="-171450">
              <a:buFont typeface="Arial" pitchFamily="34" charset="0"/>
              <a:buChar char="•"/>
            </a:pPr>
            <a:endParaRPr lang="en-US" i="1" dirty="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32</a:t>
            </a:fld>
            <a:endParaRPr lang="en-US" dirty="0"/>
          </a:p>
        </p:txBody>
      </p:sp>
    </p:spTree>
    <p:extLst>
      <p:ext uri="{BB962C8B-B14F-4D97-AF65-F5344CB8AC3E}">
        <p14:creationId xmlns:p14="http://schemas.microsoft.com/office/powerpoint/2010/main" val="3603945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w="9525"/>
        </p:spPr>
        <p:txBody>
          <a:bodyPr/>
          <a:lstStyle/>
          <a:p>
            <a:pPr>
              <a:buFont typeface="Arial" charset="0"/>
              <a:buNone/>
            </a:pPr>
            <a:r>
              <a:rPr lang="en-US" dirty="0" smtClean="0"/>
              <a:t>I</a:t>
            </a:r>
            <a:r>
              <a:rPr lang="en-US" baseline="0" dirty="0" smtClean="0"/>
              <a:t> welcome learning more and hearing your ideas. I’d especially love to see samples of Infographics your organization has created and the process used.</a:t>
            </a:r>
          </a:p>
          <a:p>
            <a:pPr>
              <a:buFont typeface="Arial" charset="0"/>
              <a:buNone/>
            </a:pPr>
            <a:endParaRPr lang="en-US" dirty="0" smtClean="0"/>
          </a:p>
          <a:p>
            <a:pPr>
              <a:buFont typeface="Arial" charset="0"/>
              <a:buNone/>
            </a:pPr>
            <a:r>
              <a:rPr lang="en-US" dirty="0" smtClean="0"/>
              <a:t>Dawne Tortorella</a:t>
            </a:r>
          </a:p>
          <a:p>
            <a:pPr lvl="1">
              <a:buFont typeface="Arial" charset="0"/>
              <a:buNone/>
            </a:pPr>
            <a:r>
              <a:rPr lang="en-US" dirty="0" smtClean="0"/>
              <a:t>Email: </a:t>
            </a:r>
            <a:r>
              <a:rPr lang="en-US" baseline="0" dirty="0" smtClean="0">
                <a:ea typeface="ＭＳ Ｐゴシック" pitchFamily="34" charset="-128"/>
                <a:hlinkClick r:id="rId3"/>
              </a:rPr>
              <a:t>drt@bellcow.com</a:t>
            </a:r>
            <a:endParaRPr lang="en-US" baseline="0" dirty="0" smtClean="0">
              <a:ea typeface="ＭＳ Ｐゴシック" pitchFamily="34" charset="-128"/>
            </a:endParaRPr>
          </a:p>
          <a:p>
            <a:pPr lvl="1" eaLnBrk="1" hangingPunct="1">
              <a:buFont typeface="Arial" charset="0"/>
              <a:buNone/>
            </a:pPr>
            <a:r>
              <a:rPr lang="en-US" dirty="0" smtClean="0">
                <a:ea typeface="ＭＳ Ｐゴシック" pitchFamily="34" charset="-128"/>
              </a:rPr>
              <a:t>Twitter: </a:t>
            </a:r>
            <a:r>
              <a:rPr lang="en-US" dirty="0" smtClean="0">
                <a:ea typeface="ＭＳ Ｐゴシック" pitchFamily="34" charset="-128"/>
                <a:hlinkClick r:id="rId4"/>
              </a:rPr>
              <a:t>dawne</a:t>
            </a:r>
            <a:endParaRPr lang="en-US" dirty="0" smtClean="0">
              <a:ea typeface="ＭＳ Ｐゴシック" pitchFamily="34" charset="-128"/>
            </a:endParaRPr>
          </a:p>
          <a:p>
            <a:pPr lvl="1" eaLnBrk="1" hangingPunct="1">
              <a:buFont typeface="Arial" charset="0"/>
              <a:buNone/>
            </a:pPr>
            <a:r>
              <a:rPr lang="en-US" dirty="0" smtClean="0">
                <a:ea typeface="ＭＳ Ｐゴシック" pitchFamily="34" charset="-128"/>
              </a:rPr>
              <a:t>LinkedIn: </a:t>
            </a:r>
            <a:r>
              <a:rPr lang="en-US" dirty="0" smtClean="0">
                <a:ea typeface="ＭＳ Ｐゴシック" pitchFamily="34" charset="-128"/>
                <a:hlinkClick r:id="rId5"/>
              </a:rPr>
              <a:t>www.linkedin.com/in/dawnetortorella</a:t>
            </a:r>
            <a:r>
              <a:rPr lang="en-US" dirty="0" smtClean="0">
                <a:ea typeface="ＭＳ Ｐゴシック" pitchFamily="34" charset="-128"/>
              </a:rPr>
              <a:t> </a:t>
            </a:r>
          </a:p>
          <a:p>
            <a:pPr marL="457200" marR="0" lvl="1" indent="0" algn="l" defTabSz="914400" rtl="0" eaLnBrk="1" fontAlgn="base" latinLnBrk="0" hangingPunct="1">
              <a:lnSpc>
                <a:spcPct val="100000"/>
              </a:lnSpc>
              <a:spcBef>
                <a:spcPct val="30000"/>
              </a:spcBef>
              <a:spcAft>
                <a:spcPct val="0"/>
              </a:spcAft>
              <a:buClrTx/>
              <a:buSzTx/>
              <a:buFont typeface="Arial" charset="0"/>
              <a:buNone/>
              <a:tabLst/>
              <a:defRPr/>
            </a:pPr>
            <a:r>
              <a:rPr lang="en-US" dirty="0" smtClean="0">
                <a:ea typeface="ＭＳ Ｐゴシック" pitchFamily="34" charset="-128"/>
              </a:rPr>
              <a:t>Pinterest Infographics Board -  </a:t>
            </a:r>
            <a:r>
              <a:rPr kumimoji="1" lang="en-US" sz="1200" u="sng" kern="1200" dirty="0" smtClean="0">
                <a:solidFill>
                  <a:schemeClr val="tx1"/>
                </a:solidFill>
                <a:effectLst/>
                <a:latin typeface="Times New Roman" charset="0"/>
                <a:ea typeface="ＭＳ Ｐゴシック" charset="-128"/>
                <a:cs typeface="+mn-cs"/>
                <a:hlinkClick r:id="rId6"/>
              </a:rPr>
              <a:t>pinterest.com/dtortore/infographics/</a:t>
            </a:r>
            <a:r>
              <a:rPr kumimoji="1" lang="en-US" sz="1200" kern="1200" dirty="0" smtClean="0">
                <a:solidFill>
                  <a:schemeClr val="tx1"/>
                </a:solidFill>
                <a:effectLst/>
                <a:latin typeface="Times New Roman" charset="0"/>
                <a:ea typeface="ＭＳ Ｐゴシック" charset="-128"/>
                <a:cs typeface="+mn-cs"/>
              </a:rPr>
              <a:t> </a:t>
            </a:r>
          </a:p>
          <a:p>
            <a:pPr marL="457200" marR="0" lvl="1" indent="0" algn="l" defTabSz="914400" rtl="0" eaLnBrk="1" fontAlgn="base" latinLnBrk="0" hangingPunct="1">
              <a:lnSpc>
                <a:spcPct val="100000"/>
              </a:lnSpc>
              <a:spcBef>
                <a:spcPct val="30000"/>
              </a:spcBef>
              <a:spcAft>
                <a:spcPct val="0"/>
              </a:spcAft>
              <a:buClrTx/>
              <a:buSzTx/>
              <a:buFont typeface="Arial" charset="0"/>
              <a:buNone/>
              <a:tabLst/>
              <a:defRPr/>
            </a:pPr>
            <a:r>
              <a:rPr kumimoji="1" lang="en-US" sz="1200" kern="1200" dirty="0" smtClean="0">
                <a:solidFill>
                  <a:schemeClr val="tx1"/>
                </a:solidFill>
                <a:effectLst/>
                <a:latin typeface="Times New Roman" charset="0"/>
                <a:ea typeface="ＭＳ Ｐゴシック" charset="-128"/>
                <a:cs typeface="+mn-cs"/>
              </a:rPr>
              <a:t>Scoop.it</a:t>
            </a:r>
            <a:r>
              <a:rPr kumimoji="1" lang="en-US" sz="1200" kern="1200" baseline="0" dirty="0" smtClean="0">
                <a:solidFill>
                  <a:schemeClr val="tx1"/>
                </a:solidFill>
                <a:effectLst/>
                <a:latin typeface="Times New Roman" charset="0"/>
                <a:ea typeface="ＭＳ Ｐゴシック" charset="-128"/>
                <a:cs typeface="+mn-cs"/>
              </a:rPr>
              <a:t> Infographics Creation Curation Thread - </a:t>
            </a:r>
            <a:r>
              <a:rPr kumimoji="1" lang="en-US" sz="1200" u="sng" kern="1200" dirty="0" smtClean="0">
                <a:solidFill>
                  <a:schemeClr val="tx1"/>
                </a:solidFill>
                <a:effectLst/>
                <a:latin typeface="Times New Roman" charset="0"/>
                <a:ea typeface="ＭＳ Ｐゴシック" charset="-128"/>
                <a:cs typeface="+mn-cs"/>
                <a:hlinkClick r:id="rId7"/>
              </a:rPr>
              <a:t>scoop.it/t/creating-infographics</a:t>
            </a:r>
            <a:r>
              <a:rPr kumimoji="1" lang="en-US" sz="1200" kern="1200" dirty="0" smtClean="0">
                <a:solidFill>
                  <a:schemeClr val="tx1"/>
                </a:solidFill>
                <a:effectLst/>
                <a:latin typeface="Times New Roman" charset="0"/>
                <a:ea typeface="ＭＳ Ｐゴシック" charset="-128"/>
                <a:cs typeface="+mn-cs"/>
              </a:rPr>
              <a:t> </a:t>
            </a:r>
          </a:p>
          <a:p>
            <a:pPr marL="457200" marR="0" lvl="1" indent="0" algn="l" defTabSz="914400" rtl="0" eaLnBrk="1" fontAlgn="base" latinLnBrk="0" hangingPunct="1">
              <a:lnSpc>
                <a:spcPct val="100000"/>
              </a:lnSpc>
              <a:spcBef>
                <a:spcPct val="30000"/>
              </a:spcBef>
              <a:spcAft>
                <a:spcPct val="0"/>
              </a:spcAft>
              <a:buClrTx/>
              <a:buSzTx/>
              <a:buFont typeface="Arial" charset="0"/>
              <a:buNone/>
              <a:tabLst/>
              <a:defRPr/>
            </a:pPr>
            <a:endParaRPr kumimoji="1" lang="en-US" sz="1200" kern="1200" dirty="0" smtClean="0">
              <a:solidFill>
                <a:schemeClr val="tx1"/>
              </a:solidFill>
              <a:effectLst/>
              <a:latin typeface="Times New Roman" charset="0"/>
              <a:ea typeface="ＭＳ Ｐゴシック" charset="-128"/>
              <a:cs typeface="+mn-cs"/>
            </a:endParaRPr>
          </a:p>
          <a:p>
            <a:pPr lvl="1" eaLnBrk="1" hangingPunct="1">
              <a:buFont typeface="Arial" charset="0"/>
              <a:buNone/>
            </a:pPr>
            <a:endParaRPr lang="en-US" dirty="0" smtClean="0">
              <a:ea typeface="ＭＳ Ｐゴシック" pitchFamily="34" charset="-128"/>
            </a:endParaRPr>
          </a:p>
        </p:txBody>
      </p:sp>
      <p:sp>
        <p:nvSpPr>
          <p:cNvPr id="18436" name="Slide Number Placeholder 3"/>
          <p:cNvSpPr>
            <a:spLocks noGrp="1"/>
          </p:cNvSpPr>
          <p:nvPr>
            <p:ph type="sldNum" sz="quarter" idx="5"/>
          </p:nvPr>
        </p:nvSpPr>
        <p:spPr>
          <a:noFill/>
        </p:spPr>
        <p:txBody>
          <a:bodyPr/>
          <a:lstStyle/>
          <a:p>
            <a:pPr defTabSz="965064"/>
            <a:fld id="{128152B9-B116-444F-B775-4CFF97B7F804}" type="slidenum">
              <a:rPr lang="en-US" smtClean="0">
                <a:latin typeface="Times New Roman" pitchFamily="18" charset="0"/>
                <a:ea typeface="ＭＳ Ｐゴシック" pitchFamily="34" charset="-128"/>
              </a:rPr>
              <a:pPr defTabSz="965064"/>
              <a:t>33</a:t>
            </a:fld>
            <a:endParaRPr lang="en-US" dirty="0" smtClean="0">
              <a:latin typeface="Times New Roman" pitchFamily="18"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Spend 10 seconds reviewing this infographic. </a:t>
            </a:r>
          </a:p>
          <a:p>
            <a:endParaRPr lang="en-US" dirty="0" smtClean="0"/>
          </a:p>
          <a:p>
            <a:r>
              <a:rPr lang="en-US" dirty="0" smtClean="0"/>
              <a:t>Poll:  On a scale of 1-5 how likely would you be to share this infographic</a:t>
            </a:r>
            <a:r>
              <a:rPr lang="en-US" baseline="0" dirty="0" smtClean="0"/>
              <a:t>?  </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Source: </a:t>
            </a:r>
            <a:r>
              <a:rPr kumimoji="1" lang="en-US" sz="1200" u="sng" kern="1200" dirty="0" smtClean="0">
                <a:solidFill>
                  <a:schemeClr val="tx1"/>
                </a:solidFill>
                <a:effectLst/>
                <a:latin typeface="Times New Roman" charset="0"/>
                <a:ea typeface="ＭＳ Ｐゴシック" charset="-128"/>
                <a:cs typeface="ＭＳ Ｐゴシック" charset="-128"/>
                <a:hlinkClick r:id="rId3"/>
              </a:rPr>
              <a:t>hiptype.com/#infographic</a:t>
            </a:r>
            <a:endParaRPr kumimoji="1" lang="en-US" sz="1200" kern="1200" dirty="0" smtClean="0">
              <a:solidFill>
                <a:schemeClr val="tx1"/>
              </a:solidFill>
              <a:effectLst/>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4</a:t>
            </a:fld>
            <a:endParaRPr lang="en-US" dirty="0"/>
          </a:p>
        </p:txBody>
      </p:sp>
    </p:spTree>
    <p:extLst>
      <p:ext uri="{BB962C8B-B14F-4D97-AF65-F5344CB8AC3E}">
        <p14:creationId xmlns:p14="http://schemas.microsoft.com/office/powerpoint/2010/main" val="1411614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Jason </a:t>
            </a:r>
            <a:r>
              <a:rPr lang="en-US" dirty="0" err="1" smtClean="0"/>
              <a:t>Lankow</a:t>
            </a:r>
            <a:r>
              <a:rPr lang="en-US" dirty="0" smtClean="0"/>
              <a:t> and associates</a:t>
            </a:r>
            <a:r>
              <a:rPr lang="en-US" baseline="0" dirty="0" smtClean="0"/>
              <a:t> from Column Five, </a:t>
            </a:r>
            <a:r>
              <a:rPr kumimoji="1" lang="en-US" sz="1200" u="sng" kern="1200" baseline="0" dirty="0" smtClean="0">
                <a:solidFill>
                  <a:schemeClr val="accent6"/>
                </a:solidFill>
                <a:effectLst/>
                <a:latin typeface="Times New Roman" charset="0"/>
                <a:ea typeface="ＭＳ Ｐゴシック" charset="-128"/>
                <a:cs typeface="ＭＳ Ｐゴシック" charset="-128"/>
                <a:hlinkClick r:id="rId3"/>
              </a:rPr>
              <a:t>columnfivemedia.com/</a:t>
            </a:r>
            <a:r>
              <a:rPr kumimoji="1" lang="en-US" sz="1200" kern="1200" dirty="0" smtClean="0">
                <a:solidFill>
                  <a:schemeClr val="tx1"/>
                </a:solidFill>
                <a:effectLst/>
                <a:latin typeface="Times New Roman" charset="0"/>
                <a:ea typeface="ＭＳ Ｐゴシック" charset="-128"/>
                <a:cs typeface="ＭＳ Ｐゴシック" charset="-128"/>
              </a:rPr>
              <a:t> produce</a:t>
            </a:r>
            <a:r>
              <a:rPr kumimoji="1" lang="en-US" sz="1200" kern="1200" baseline="0" dirty="0" smtClean="0">
                <a:solidFill>
                  <a:schemeClr val="tx1"/>
                </a:solidFill>
                <a:effectLst/>
                <a:latin typeface="Times New Roman" charset="0"/>
                <a:ea typeface="ＭＳ Ｐゴシック" charset="-128"/>
                <a:cs typeface="ＭＳ Ｐゴシック" charset="-128"/>
              </a:rPr>
              <a:t> many of the iconic infographics found on the web. Their design firm specializes in visual storytelling, which is the art behind the science of infographics.</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baseline="0" dirty="0" smtClean="0">
              <a:solidFill>
                <a:schemeClr val="tx1"/>
              </a:solidFill>
              <a:effectLst/>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baseline="0" dirty="0" smtClean="0">
                <a:solidFill>
                  <a:schemeClr val="tx1"/>
                </a:solidFill>
                <a:effectLst/>
                <a:latin typeface="Times New Roman" charset="0"/>
                <a:ea typeface="ＭＳ Ｐゴシック" charset="-128"/>
                <a:cs typeface="ＭＳ Ｐゴシック" charset="-128"/>
              </a:rPr>
              <a:t>A successful infographic needs to engage the audience by presenting data and information that the viewer can easily understand and remember. </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baseline="0" dirty="0" smtClean="0">
              <a:solidFill>
                <a:schemeClr val="tx1"/>
              </a:solidFill>
              <a:effectLst/>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baseline="0" dirty="0" smtClean="0">
                <a:solidFill>
                  <a:schemeClr val="tx1"/>
                </a:solidFill>
                <a:effectLst/>
                <a:latin typeface="Times New Roman" charset="0"/>
                <a:ea typeface="ＭＳ Ｐゴシック" charset="-128"/>
                <a:cs typeface="ＭＳ Ｐゴシック" charset="-128"/>
              </a:rPr>
              <a:t>Wiley Publishing provides the first chapter of the book in PDF - </a:t>
            </a:r>
            <a:r>
              <a:rPr kumimoji="1" lang="en-US" sz="1200" u="sng" kern="1200" dirty="0" smtClean="0">
                <a:solidFill>
                  <a:schemeClr val="tx1"/>
                </a:solidFill>
                <a:effectLst/>
                <a:latin typeface="Times New Roman" charset="0"/>
                <a:ea typeface="ＭＳ Ｐゴシック" charset="-128"/>
                <a:cs typeface="ＭＳ Ｐゴシック" charset="-128"/>
                <a:hlinkClick r:id="rId4"/>
              </a:rPr>
              <a:t>http://media.johnwiley.com.au/product_data/excerpt/42/11183140/1118314042-44.pdf</a:t>
            </a:r>
            <a:r>
              <a:rPr kumimoji="1" lang="en-US" sz="1200" kern="1200" dirty="0" smtClean="0">
                <a:solidFill>
                  <a:schemeClr val="tx1"/>
                </a:solidFill>
                <a:effectLst/>
                <a:latin typeface="Times New Roman" charset="0"/>
                <a:ea typeface="ＭＳ Ｐゴシック" charset="-128"/>
                <a:cs typeface="ＭＳ Ｐゴシック" charset="-128"/>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effectLst/>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5</a:t>
            </a:fld>
            <a:endParaRPr lang="en-US" dirty="0"/>
          </a:p>
        </p:txBody>
      </p:sp>
    </p:spTree>
    <p:extLst>
      <p:ext uri="{BB962C8B-B14F-4D97-AF65-F5344CB8AC3E}">
        <p14:creationId xmlns:p14="http://schemas.microsoft.com/office/powerpoint/2010/main" val="2896945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Edward </a:t>
            </a:r>
            <a:r>
              <a:rPr lang="en-US" dirty="0" err="1" smtClean="0"/>
              <a:t>Tufte</a:t>
            </a:r>
            <a:r>
              <a:rPr lang="en-US" dirty="0" smtClean="0"/>
              <a:t> and Nigel Holmes represent the opposing</a:t>
            </a:r>
            <a:r>
              <a:rPr lang="en-US" baseline="0" dirty="0" smtClean="0"/>
              <a:t> views on presenting data in visual form. </a:t>
            </a:r>
          </a:p>
          <a:p>
            <a:endParaRPr lang="en-US" baseline="0" dirty="0" smtClean="0"/>
          </a:p>
          <a:p>
            <a:r>
              <a:rPr lang="en-US" baseline="0" dirty="0" smtClean="0"/>
              <a:t>While we tend to associate </a:t>
            </a:r>
            <a:r>
              <a:rPr lang="en-US" baseline="0" dirty="0" err="1" smtClean="0"/>
              <a:t>Tufte</a:t>
            </a:r>
            <a:r>
              <a:rPr lang="en-US" baseline="0" dirty="0" smtClean="0"/>
              <a:t> with data-heavy charts, his work spans many visual dimensions. Above all, he believes data should be presented in an unbiased form, allowing the data to stand on its own. </a:t>
            </a:r>
          </a:p>
          <a:p>
            <a:endParaRPr lang="en-US" baseline="0" dirty="0" smtClean="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6</a:t>
            </a:fld>
            <a:endParaRPr lang="en-US" dirty="0"/>
          </a:p>
        </p:txBody>
      </p:sp>
    </p:spTree>
    <p:extLst>
      <p:ext uri="{BB962C8B-B14F-4D97-AF65-F5344CB8AC3E}">
        <p14:creationId xmlns:p14="http://schemas.microsoft.com/office/powerpoint/2010/main" val="2349922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Edware</a:t>
            </a:r>
            <a:r>
              <a:rPr lang="en-US" dirty="0" smtClean="0"/>
              <a:t> </a:t>
            </a:r>
            <a:r>
              <a:rPr lang="en-US" dirty="0" err="1" smtClean="0"/>
              <a:t>Tufte</a:t>
            </a:r>
            <a:r>
              <a:rPr lang="en-US" dirty="0" smtClean="0"/>
              <a:t> and Nigel Holmes represent the opposing</a:t>
            </a:r>
            <a:r>
              <a:rPr lang="en-US" baseline="0" dirty="0" smtClean="0"/>
              <a:t> views on presenting data in visual form. </a:t>
            </a:r>
          </a:p>
          <a:p>
            <a:endParaRPr lang="en-US" baseline="0" dirty="0" smtClean="0"/>
          </a:p>
          <a:p>
            <a:r>
              <a:rPr lang="en-US" baseline="0" dirty="0" smtClean="0"/>
              <a:t>Holmes on the other hand, approaches explanation graphics as an extension of editorial commentary. Using icons, design, and visual metaphors are critical in telling the story. </a:t>
            </a:r>
          </a:p>
          <a:p>
            <a:endParaRPr lang="en-US" baseline="0" dirty="0" smtClean="0"/>
          </a:p>
          <a:p>
            <a:r>
              <a:rPr lang="en-US" baseline="0" dirty="0" smtClean="0"/>
              <a:t>Both would despise these slides, so let’s move on!</a:t>
            </a:r>
            <a:endParaRPr lang="en-US" dirty="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7</a:t>
            </a:fld>
            <a:endParaRPr lang="en-US" dirty="0"/>
          </a:p>
        </p:txBody>
      </p:sp>
    </p:spTree>
    <p:extLst>
      <p:ext uri="{BB962C8B-B14F-4D97-AF65-F5344CB8AC3E}">
        <p14:creationId xmlns:p14="http://schemas.microsoft.com/office/powerpoint/2010/main" val="2349922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designers from Column Five provide a helpful model in placing weight on the three critical components of an infographic: appeal, comprehension, and retention. </a:t>
            </a:r>
          </a:p>
          <a:p>
            <a:endParaRPr lang="en-US" baseline="0" dirty="0" smtClean="0"/>
          </a:p>
          <a:p>
            <a:r>
              <a:rPr lang="en-US" baseline="0" dirty="0" smtClean="0"/>
              <a:t>Your target audience can greatly affect the visual presentation of data you convey. For example, you may choose to share similar data in a Board Report and a patron bookmark. In a report to the board, you want them to understand how interlibrary loan transactions are increasing so that they can help evaluate the staffing and collection development implications. For patrons, you may want to highlight the increase in interlibrary loan as an expansion of material they can check-out. Same data, potentially different stories, targeted at specific audiences.</a:t>
            </a:r>
            <a:endParaRPr lang="en-US" dirty="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8</a:t>
            </a:fld>
            <a:endParaRPr lang="en-US" dirty="0"/>
          </a:p>
        </p:txBody>
      </p:sp>
    </p:spTree>
    <p:extLst>
      <p:ext uri="{BB962C8B-B14F-4D97-AF65-F5344CB8AC3E}">
        <p14:creationId xmlns:p14="http://schemas.microsoft.com/office/powerpoint/2010/main" val="1010162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first edition of USA Today introduced a new way of featuring editorial content on the front page. Their easy to understand and colorful explanation graphics ushered their early success.</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New York Times Research &amp; Development Labs -  </a:t>
            </a:r>
            <a:r>
              <a:rPr kumimoji="1" lang="en-US" sz="1200" u="sng" kern="1200" dirty="0" smtClean="0">
                <a:solidFill>
                  <a:schemeClr val="tx1"/>
                </a:solidFill>
                <a:effectLst/>
                <a:latin typeface="Times New Roman" charset="0"/>
                <a:ea typeface="ＭＳ Ｐゴシック" charset="-128"/>
                <a:cs typeface="ＭＳ Ｐゴシック" charset="-128"/>
                <a:hlinkClick r:id="rId3"/>
              </a:rPr>
              <a:t>nytlabs.com/</a:t>
            </a:r>
            <a:r>
              <a:rPr kumimoji="1" lang="en-US" sz="1200" kern="1200" dirty="0" smtClean="0">
                <a:solidFill>
                  <a:schemeClr val="tx1"/>
                </a:solidFill>
                <a:effectLst/>
                <a:latin typeface="Times New Roman" charset="0"/>
                <a:ea typeface="ＭＳ Ｐゴシック" charset="-128"/>
                <a:cs typeface="ＭＳ Ｐゴシック" charset="-128"/>
              </a:rPr>
              <a:t> continue</a:t>
            </a:r>
            <a:r>
              <a:rPr kumimoji="1" lang="en-US" sz="1200" kern="1200" baseline="0" dirty="0" smtClean="0">
                <a:solidFill>
                  <a:schemeClr val="tx1"/>
                </a:solidFill>
                <a:effectLst/>
                <a:latin typeface="Times New Roman" charset="0"/>
                <a:ea typeface="ＭＳ Ｐゴシック" charset="-128"/>
                <a:cs typeface="ＭＳ Ｐゴシック" charset="-128"/>
              </a:rPr>
              <a:t> to build tools for visualizing data, in both static and dynamic form. </a:t>
            </a:r>
            <a:r>
              <a:rPr kumimoji="1" lang="en-US" sz="1200" kern="1200" baseline="0" dirty="0" err="1" smtClean="0">
                <a:solidFill>
                  <a:schemeClr val="tx1"/>
                </a:solidFill>
                <a:effectLst/>
                <a:latin typeface="Times New Roman" charset="0"/>
                <a:ea typeface="ＭＳ Ｐゴシック" charset="-128"/>
                <a:cs typeface="ＭＳ Ｐゴシック" charset="-128"/>
              </a:rPr>
              <a:t>Jer</a:t>
            </a:r>
            <a:r>
              <a:rPr kumimoji="1" lang="en-US" sz="1200" kern="1200" baseline="0" dirty="0" smtClean="0">
                <a:solidFill>
                  <a:schemeClr val="tx1"/>
                </a:solidFill>
                <a:effectLst/>
                <a:latin typeface="Times New Roman" charset="0"/>
                <a:ea typeface="ＭＳ Ｐゴシック" charset="-128"/>
                <a:cs typeface="ＭＳ Ｐゴシック" charset="-128"/>
              </a:rPr>
              <a:t> Thorp, data artist in residence for the NY Times, shares some of his visualization research on his blog -  </a:t>
            </a:r>
            <a:r>
              <a:rPr kumimoji="1" lang="en-US" sz="1200" u="sng" kern="1200" dirty="0" smtClean="0">
                <a:solidFill>
                  <a:schemeClr val="tx1"/>
                </a:solidFill>
                <a:effectLst/>
                <a:latin typeface="Times New Roman" charset="0"/>
                <a:ea typeface="ＭＳ Ｐゴシック" charset="-128"/>
                <a:cs typeface="ＭＳ Ｐゴシック" charset="-128"/>
                <a:hlinkClick r:id="rId4"/>
              </a:rPr>
              <a:t>blog.blprnt.com</a:t>
            </a:r>
            <a:r>
              <a:rPr kumimoji="1" lang="en-US" sz="1200" u="none" kern="1200" dirty="0" smtClean="0">
                <a:solidFill>
                  <a:schemeClr val="tx1"/>
                </a:solidFill>
                <a:effectLst/>
                <a:latin typeface="Times New Roman" charset="0"/>
                <a:ea typeface="ＭＳ Ｐゴシック" charset="-128"/>
                <a:cs typeface="ＭＳ Ｐゴシック" charset="-128"/>
              </a:rPr>
              <a:t>.</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u="none" kern="1200" dirty="0" smtClean="0">
              <a:solidFill>
                <a:schemeClr val="tx1"/>
              </a:solidFill>
              <a:effectLst/>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u="none" kern="1200" dirty="0" smtClean="0">
                <a:solidFill>
                  <a:schemeClr val="tx1"/>
                </a:solidFill>
                <a:effectLst/>
                <a:latin typeface="Times New Roman" charset="0"/>
                <a:ea typeface="ＭＳ Ｐゴシック" charset="-128"/>
                <a:cs typeface="ＭＳ Ｐゴシック" charset="-128"/>
              </a:rPr>
              <a:t>You</a:t>
            </a:r>
            <a:r>
              <a:rPr kumimoji="1" lang="en-US" sz="1200" u="none" kern="1200" baseline="0" dirty="0" smtClean="0">
                <a:solidFill>
                  <a:schemeClr val="tx1"/>
                </a:solidFill>
                <a:effectLst/>
                <a:latin typeface="Times New Roman" charset="0"/>
                <a:ea typeface="ＭＳ Ｐゴシック" charset="-128"/>
                <a:cs typeface="ＭＳ Ｐゴシック" charset="-128"/>
              </a:rPr>
              <a:t> can also watch a video on how the New York Times staff come up with a daily infographic - </a:t>
            </a:r>
            <a:r>
              <a:rPr kumimoji="1" lang="en-US" sz="1200" u="sng" kern="1200" dirty="0" smtClean="0">
                <a:solidFill>
                  <a:schemeClr val="tx1"/>
                </a:solidFill>
                <a:effectLst/>
                <a:latin typeface="Times New Roman" charset="0"/>
                <a:ea typeface="ＭＳ Ｐゴシック" charset="-128"/>
                <a:cs typeface="ＭＳ Ｐゴシック" charset="-128"/>
                <a:hlinkClick r:id="rId5"/>
              </a:rPr>
              <a:t>doobybrain.com/2012/04/04/making-the-infographics-for-the-new-</a:t>
            </a:r>
            <a:r>
              <a:rPr kumimoji="1" lang="en-US" sz="1200" u="sng" kern="1200" dirty="0" err="1" smtClean="0">
                <a:solidFill>
                  <a:schemeClr val="tx1"/>
                </a:solidFill>
                <a:effectLst/>
                <a:latin typeface="Times New Roman" charset="0"/>
                <a:ea typeface="ＭＳ Ｐゴシック" charset="-128"/>
                <a:cs typeface="ＭＳ Ｐゴシック" charset="-128"/>
                <a:hlinkClick r:id="rId5"/>
              </a:rPr>
              <a:t>york</a:t>
            </a:r>
            <a:r>
              <a:rPr kumimoji="1" lang="en-US" sz="1200" u="sng" kern="1200" dirty="0" smtClean="0">
                <a:solidFill>
                  <a:schemeClr val="tx1"/>
                </a:solidFill>
                <a:effectLst/>
                <a:latin typeface="Times New Roman" charset="0"/>
                <a:ea typeface="ＭＳ Ｐゴシック" charset="-128"/>
                <a:cs typeface="ＭＳ Ｐゴシック" charset="-128"/>
                <a:hlinkClick r:id="rId5"/>
              </a:rPr>
              <a:t>-times/</a:t>
            </a:r>
            <a:r>
              <a:rPr kumimoji="1" lang="en-US" sz="1200" kern="1200" dirty="0" smtClean="0">
                <a:solidFill>
                  <a:schemeClr val="tx1"/>
                </a:solidFill>
                <a:effectLst/>
                <a:latin typeface="Times New Roman" charset="0"/>
                <a:ea typeface="ＭＳ Ｐゴシック" charset="-128"/>
                <a:cs typeface="ＭＳ Ｐゴシック" charset="-128"/>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effectLst/>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Times New Roman" charset="0"/>
                <a:ea typeface="ＭＳ Ｐゴシック" charset="-128"/>
                <a:cs typeface="ＭＳ Ｐゴシック" charset="-128"/>
              </a:rPr>
              <a:t>And to illustrate how data and visualization software is being used to tell a more</a:t>
            </a:r>
            <a:r>
              <a:rPr kumimoji="1" lang="en-US" sz="1200" kern="1200" baseline="0" dirty="0" smtClean="0">
                <a:solidFill>
                  <a:schemeClr val="tx1"/>
                </a:solidFill>
                <a:effectLst/>
                <a:latin typeface="Times New Roman" charset="0"/>
                <a:ea typeface="ＭＳ Ｐゴシック" charset="-128"/>
                <a:cs typeface="ＭＳ Ｐゴシック" charset="-128"/>
              </a:rPr>
              <a:t> complete story, look at some of the NY Times interactive features:</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1" lang="en-US" sz="1200" kern="1200" baseline="0" dirty="0" smtClean="0">
                <a:solidFill>
                  <a:schemeClr val="tx1"/>
                </a:solidFill>
                <a:effectLst/>
                <a:latin typeface="Times New Roman" charset="0"/>
                <a:ea typeface="ＭＳ Ｐゴシック" charset="-128"/>
                <a:cs typeface="ＭＳ Ｐゴシック" charset="-128"/>
              </a:rPr>
              <a:t>All the Medalists: Men’s 100-Meter Sprint  - </a:t>
            </a:r>
            <a:r>
              <a:rPr kumimoji="1" lang="en-US" sz="1200" u="sng" kern="1200" dirty="0" smtClean="0">
                <a:solidFill>
                  <a:schemeClr val="tx1"/>
                </a:solidFill>
                <a:effectLst/>
                <a:latin typeface="Times New Roman" charset="0"/>
                <a:ea typeface="ＭＳ Ｐゴシック" charset="-128"/>
                <a:cs typeface="ＭＳ Ｐゴシック" charset="-128"/>
                <a:hlinkClick r:id="rId6"/>
              </a:rPr>
              <a:t>http://www.nytimes.com/interactive/2012/08/05/sports/olympics/the-100-meter-dash-one-race-every-medalist-ever.html</a:t>
            </a:r>
            <a:r>
              <a:rPr kumimoji="1" lang="en-US" sz="1200" kern="1200" dirty="0" smtClean="0">
                <a:solidFill>
                  <a:schemeClr val="tx1"/>
                </a:solidFill>
                <a:effectLst/>
                <a:latin typeface="Times New Roman" charset="0"/>
                <a:ea typeface="ＭＳ Ｐゴシック" charset="-128"/>
                <a:cs typeface="ＭＳ Ｐゴシック" charset="-128"/>
              </a:rPr>
              <a:t> </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1" lang="en-US" sz="1200" kern="1200" dirty="0" smtClean="0">
                <a:solidFill>
                  <a:schemeClr val="tx1"/>
                </a:solidFill>
                <a:effectLst/>
                <a:latin typeface="Times New Roman" charset="0"/>
                <a:ea typeface="ＭＳ Ｐゴシック" charset="-128"/>
                <a:cs typeface="ＭＳ Ｐゴシック" charset="-128"/>
              </a:rPr>
              <a:t>What’s Cooking on Thanksgiving - </a:t>
            </a:r>
            <a:r>
              <a:rPr kumimoji="1" lang="en-US" sz="1200" u="sng" kern="1200" dirty="0" smtClean="0">
                <a:solidFill>
                  <a:schemeClr val="tx1"/>
                </a:solidFill>
                <a:effectLst/>
                <a:latin typeface="Times New Roman" charset="0"/>
                <a:ea typeface="ＭＳ Ｐゴシック" charset="-128"/>
                <a:cs typeface="ＭＳ Ｐゴシック" charset="-128"/>
                <a:hlinkClick r:id="rId7"/>
              </a:rPr>
              <a:t>http://www.nytimes.com/interactive/2009/11/26/us/20091126-search-graphic.html</a:t>
            </a:r>
            <a:r>
              <a:rPr kumimoji="1" lang="en-US" sz="1200" kern="1200" dirty="0" smtClean="0">
                <a:solidFill>
                  <a:schemeClr val="tx1"/>
                </a:solidFill>
                <a:effectLst/>
                <a:latin typeface="Times New Roman" charset="0"/>
                <a:ea typeface="ＭＳ Ｐゴシック" charset="-128"/>
                <a:cs typeface="ＭＳ Ｐゴシック" charset="-128"/>
              </a:rPr>
              <a:t> </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1" lang="en-US" sz="1200" kern="1200" dirty="0" smtClean="0">
                <a:solidFill>
                  <a:schemeClr val="tx1"/>
                </a:solidFill>
                <a:effectLst/>
                <a:latin typeface="Times New Roman" charset="0"/>
                <a:ea typeface="ＭＳ Ｐゴシック" charset="-128"/>
                <a:cs typeface="ＭＳ Ｐゴシック" charset="-128"/>
              </a:rPr>
              <a:t>Is it Better to Buy or Rent?</a:t>
            </a:r>
            <a:r>
              <a:rPr kumimoji="1" lang="en-US" sz="1200" kern="1200" baseline="0" dirty="0" smtClean="0">
                <a:solidFill>
                  <a:schemeClr val="tx1"/>
                </a:solidFill>
                <a:effectLst/>
                <a:latin typeface="Times New Roman" charset="0"/>
                <a:ea typeface="ＭＳ Ｐゴシック" charset="-128"/>
                <a:cs typeface="ＭＳ Ｐゴシック" charset="-128"/>
              </a:rPr>
              <a:t> - </a:t>
            </a:r>
            <a:r>
              <a:rPr kumimoji="1" lang="en-US" sz="1200" u="sng" kern="1200" dirty="0" smtClean="0">
                <a:solidFill>
                  <a:schemeClr val="tx1"/>
                </a:solidFill>
                <a:effectLst/>
                <a:latin typeface="Times New Roman" charset="0"/>
                <a:ea typeface="ＭＳ Ｐゴシック" charset="-128"/>
                <a:cs typeface="ＭＳ Ｐゴシック" charset="-128"/>
                <a:hlinkClick r:id="rId8"/>
              </a:rPr>
              <a:t>http://www.nytimes.com/interactive/business/buy-rent-calculator.html</a:t>
            </a:r>
            <a:r>
              <a:rPr kumimoji="1" lang="en-US" sz="1200" kern="1200" dirty="0" smtClean="0">
                <a:solidFill>
                  <a:schemeClr val="tx1"/>
                </a:solidFill>
                <a:effectLst/>
                <a:latin typeface="Times New Roman" charset="0"/>
                <a:ea typeface="ＭＳ Ｐゴシック" charset="-128"/>
                <a:cs typeface="ＭＳ Ｐゴシック" charset="-128"/>
              </a:rPr>
              <a:t> </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kumimoji="1" lang="en-US" sz="1200" kern="1200" dirty="0" smtClean="0">
              <a:solidFill>
                <a:schemeClr val="tx1"/>
              </a:solidFill>
              <a:effectLst/>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smtClean="0">
                <a:solidFill>
                  <a:schemeClr val="tx1"/>
                </a:solidFill>
                <a:effectLst/>
                <a:latin typeface="Times New Roman" charset="0"/>
                <a:ea typeface="ＭＳ Ｐゴシック" charset="-128"/>
                <a:cs typeface="ＭＳ Ｐゴシック" charset="-128"/>
              </a:rPr>
              <a:t>Credits:</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1" lang="en-US" sz="1200" kern="1200" dirty="0" smtClean="0">
                <a:solidFill>
                  <a:schemeClr val="tx1"/>
                </a:solidFill>
                <a:effectLst/>
                <a:latin typeface="Times New Roman" charset="0"/>
                <a:ea typeface="ＭＳ Ｐゴシック" charset="-128"/>
                <a:cs typeface="ＭＳ Ｐゴシック" charset="-128"/>
              </a:rPr>
              <a:t>Historic Front pages of USA Today - </a:t>
            </a:r>
            <a:r>
              <a:rPr kumimoji="1" lang="en-US" sz="1200" u="sng" kern="1200" dirty="0" smtClean="0">
                <a:solidFill>
                  <a:schemeClr val="tx1"/>
                </a:solidFill>
                <a:effectLst/>
                <a:latin typeface="Times New Roman" charset="0"/>
                <a:ea typeface="ＭＳ Ｐゴシック" charset="-128"/>
                <a:cs typeface="ＭＳ Ｐゴシック" charset="-128"/>
                <a:hlinkClick r:id="rId9"/>
              </a:rPr>
              <a:t>http://www.bizjournals.com/washington/news/2012/02/03/historic-front-pages-of-usa-today.html</a:t>
            </a:r>
            <a:r>
              <a:rPr kumimoji="1" lang="en-US" sz="1200" kern="1200" dirty="0" smtClean="0">
                <a:solidFill>
                  <a:schemeClr val="tx1"/>
                </a:solidFill>
                <a:effectLst/>
                <a:latin typeface="Times New Roman" charset="0"/>
                <a:ea typeface="ＭＳ Ｐゴシック" charset="-128"/>
                <a:cs typeface="ＭＳ Ｐゴシック" charset="-128"/>
              </a:rPr>
              <a:t> </a:t>
            </a:r>
          </a:p>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kumimoji="1" lang="en-US" sz="1200" kern="1200" baseline="0" dirty="0" smtClean="0">
                <a:solidFill>
                  <a:schemeClr val="tx1"/>
                </a:solidFill>
                <a:effectLst/>
                <a:latin typeface="Times New Roman" charset="0"/>
                <a:ea typeface="ＭＳ Ｐゴシック" charset="-128"/>
                <a:cs typeface="ＭＳ Ｐゴシック" charset="-128"/>
              </a:rPr>
              <a:t>All the Medalists: Men’s 100-Meter Sprint  - </a:t>
            </a:r>
            <a:r>
              <a:rPr kumimoji="1" lang="en-US" sz="1200" u="sng" kern="1200" dirty="0" smtClean="0">
                <a:solidFill>
                  <a:schemeClr val="tx1"/>
                </a:solidFill>
                <a:effectLst/>
                <a:latin typeface="Times New Roman" charset="0"/>
                <a:ea typeface="ＭＳ Ｐゴシック" charset="-128"/>
                <a:cs typeface="ＭＳ Ｐゴシック" charset="-128"/>
                <a:hlinkClick r:id="rId6"/>
              </a:rPr>
              <a:t>http://www.nytimes.com/interactive/2012/08/05/sports/olympics/the-100-meter-dash-one-race-every-medalist-ever.html</a:t>
            </a:r>
            <a:r>
              <a:rPr kumimoji="1" lang="en-US" sz="1200" kern="1200" dirty="0" smtClean="0">
                <a:solidFill>
                  <a:schemeClr val="tx1"/>
                </a:solidFill>
                <a:effectLst/>
                <a:latin typeface="Times New Roman" charset="0"/>
                <a:ea typeface="ＭＳ Ｐゴシック" charset="-128"/>
                <a:cs typeface="ＭＳ Ｐゴシック" charset="-128"/>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effectLst/>
              <a:latin typeface="Times New Roman" charset="0"/>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sz="1200" kern="1200" dirty="0" smtClean="0">
              <a:solidFill>
                <a:schemeClr val="tx1"/>
              </a:solidFill>
              <a:effectLst/>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pPr>
              <a:defRPr/>
            </a:pPr>
            <a:fld id="{D7A12D9A-922D-434A-8771-223A77A14999}" type="slidenum">
              <a:rPr lang="en-US" smtClean="0"/>
              <a:pPr>
                <a:defRPr/>
              </a:pPr>
              <a:t>9</a:t>
            </a:fld>
            <a:endParaRPr lang="en-US" dirty="0"/>
          </a:p>
        </p:txBody>
      </p:sp>
    </p:spTree>
    <p:extLst>
      <p:ext uri="{BB962C8B-B14F-4D97-AF65-F5344CB8AC3E}">
        <p14:creationId xmlns:p14="http://schemas.microsoft.com/office/powerpoint/2010/main" val="3035702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4" descr="Background.jpg"/>
          <p:cNvPicPr>
            <a:picLocks noChangeAspect="1"/>
          </p:cNvPicPr>
          <p:nvPr userDrawn="1"/>
        </p:nvPicPr>
        <p:blipFill>
          <a:blip r:embed="rId2" cstate="print"/>
          <a:srcRect r="4399"/>
          <a:stretch>
            <a:fillRect/>
          </a:stretch>
        </p:blipFill>
        <p:spPr bwMode="auto">
          <a:xfrm>
            <a:off x="152400" y="152400"/>
            <a:ext cx="8991600" cy="61722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a:solidFill>
            <a:schemeClr val="bg1">
              <a:alpha val="40000"/>
            </a:schemeClr>
          </a:solidFill>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solidFill>
            <a:schemeClr val="bg1">
              <a:alpha val="30000"/>
            </a:schemeClr>
          </a:solidFill>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23E91286-EA9F-491A-AC7F-34DBC70B714C}" type="datetimeFigureOut">
              <a:rPr lang="en-US"/>
              <a:pPr>
                <a:defRPr/>
              </a:pPr>
              <a:t>11/6/12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88BC9B5-3B55-477A-8FF5-33D699830796}"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Date Placeholder 3"/>
          <p:cNvSpPr>
            <a:spLocks noGrp="1"/>
          </p:cNvSpPr>
          <p:nvPr>
            <p:ph type="dt" sz="half" idx="10"/>
          </p:nvPr>
        </p:nvSpPr>
        <p:spPr>
          <a:xfrm>
            <a:off x="6553200" y="6356350"/>
            <a:ext cx="990600" cy="365125"/>
          </a:xfrm>
          <a:prstGeom prst="rect">
            <a:avLst/>
          </a:prstGeom>
        </p:spPr>
        <p:txBody>
          <a:bodyPr/>
          <a:lstStyle>
            <a:lvl1pPr>
              <a:defRPr/>
            </a:lvl1pPr>
          </a:lstStyle>
          <a:p>
            <a:pPr>
              <a:defRPr/>
            </a:pPr>
            <a:fld id="{032BC982-32D4-4B9C-8D67-F7007D9F1BE7}" type="datetimeFigureOut">
              <a:rPr lang="en-US"/>
              <a:pPr>
                <a:defRPr/>
              </a:pPr>
              <a:t>11/6/12</a:t>
            </a:fld>
            <a:endParaRPr lang="en-US" dirty="0"/>
          </a:p>
        </p:txBody>
      </p:sp>
      <p:sp>
        <p:nvSpPr>
          <p:cNvPr id="5" name="Footer Placeholder 4"/>
          <p:cNvSpPr>
            <a:spLocks noGrp="1"/>
          </p:cNvSpPr>
          <p:nvPr>
            <p:ph type="ftr" sz="quarter" idx="11"/>
          </p:nvPr>
        </p:nvSpPr>
        <p:spPr>
          <a:xfrm>
            <a:off x="2514600" y="6356350"/>
            <a:ext cx="39624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7696200" y="6356350"/>
            <a:ext cx="1219200" cy="365125"/>
          </a:xfrm>
          <a:prstGeom prst="rect">
            <a:avLst/>
          </a:prstGeom>
        </p:spPr>
        <p:txBody>
          <a:bodyPr/>
          <a:lstStyle>
            <a:lvl1pPr>
              <a:defRPr/>
            </a:lvl1pPr>
          </a:lstStyle>
          <a:p>
            <a:pPr>
              <a:defRPr/>
            </a:pPr>
            <a:fld id="{3F96F010-22BD-4A76-BF59-375CF55099CB}" type="slidenum">
              <a:rPr lang="en-US"/>
              <a:pPr>
                <a:defRPr/>
              </a:pPr>
              <a:t>‹#›</a:t>
            </a:fld>
            <a:endParaRPr lang="en-US" dirty="0"/>
          </a:p>
        </p:txBody>
      </p:sp>
    </p:spTree>
    <p:extLst>
      <p:ext uri="{BB962C8B-B14F-4D97-AF65-F5344CB8AC3E}">
        <p14:creationId xmlns:p14="http://schemas.microsoft.com/office/powerpoint/2010/main" val="2503996618"/>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4" descr="Background.jpg"/>
          <p:cNvPicPr>
            <a:picLocks noChangeAspect="1"/>
          </p:cNvPicPr>
          <p:nvPr userDrawn="1"/>
        </p:nvPicPr>
        <p:blipFill>
          <a:blip r:embed="rId2" cstate="print"/>
          <a:srcRect r="4398"/>
          <a:stretch>
            <a:fillRect/>
          </a:stretch>
        </p:blipFill>
        <p:spPr bwMode="auto">
          <a:xfrm>
            <a:off x="152400" y="152400"/>
            <a:ext cx="8991600" cy="6172200"/>
          </a:xfrm>
          <a:prstGeom prst="rect">
            <a:avLst/>
          </a:prstGeom>
          <a:noFill/>
          <a:ln w="9525">
            <a:noFill/>
            <a:miter lim="800000"/>
            <a:headEnd/>
            <a:tailEnd/>
          </a:ln>
        </p:spPr>
      </p:pic>
      <p:sp>
        <p:nvSpPr>
          <p:cNvPr id="2" name="Title 1"/>
          <p:cNvSpPr>
            <a:spLocks noGrp="1"/>
          </p:cNvSpPr>
          <p:nvPr>
            <p:ph type="title"/>
          </p:nvPr>
        </p:nvSpPr>
        <p:spPr>
          <a:xfrm>
            <a:off x="457200" y="274638"/>
            <a:ext cx="7543800" cy="1143000"/>
          </a:xfrm>
          <a:solidFill>
            <a:schemeClr val="bg1">
              <a:alpha val="18000"/>
            </a:schemeClr>
          </a:solidFill>
        </p:spPr>
        <p:txBody>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5" name="Date Placeholder 3"/>
          <p:cNvSpPr>
            <a:spLocks noGrp="1"/>
          </p:cNvSpPr>
          <p:nvPr>
            <p:ph type="dt" sz="half" idx="10"/>
          </p:nvPr>
        </p:nvSpPr>
        <p:spPr/>
        <p:txBody>
          <a:bodyPr/>
          <a:lstStyle>
            <a:lvl1pPr>
              <a:defRPr/>
            </a:lvl1pPr>
          </a:lstStyle>
          <a:p>
            <a:pPr>
              <a:defRPr/>
            </a:pPr>
            <a:fld id="{19611D46-2468-471D-A1EE-C2EB19FDF4A2}" type="datetimeFigureOut">
              <a:rPr lang="en-US"/>
              <a:pPr>
                <a:defRPr/>
              </a:pPr>
              <a:t>11/6/12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3C29FB86-1F12-4FEC-80CF-CB966F1CE0D1}" type="slidenum">
              <a:rPr lang="en-US"/>
              <a:pPr>
                <a:defRPr/>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4" descr="Background.jpg"/>
          <p:cNvPicPr>
            <a:picLocks noChangeAspect="1"/>
          </p:cNvPicPr>
          <p:nvPr userDrawn="1"/>
        </p:nvPicPr>
        <p:blipFill>
          <a:blip r:embed="rId2" cstate="print"/>
          <a:srcRect r="4398"/>
          <a:stretch>
            <a:fillRect/>
          </a:stretch>
        </p:blipFill>
        <p:spPr bwMode="auto">
          <a:xfrm>
            <a:off x="152400" y="152400"/>
            <a:ext cx="8991600" cy="6172200"/>
          </a:xfrm>
          <a:prstGeom prst="rect">
            <a:avLst/>
          </a:prstGeom>
          <a:noFill/>
          <a:ln w="9525">
            <a:noFill/>
            <a:miter lim="800000"/>
            <a:headEnd/>
            <a:tailEnd/>
          </a:ln>
        </p:spPr>
      </p:pic>
      <p:sp>
        <p:nvSpPr>
          <p:cNvPr id="3" name="Date Placeholder 1"/>
          <p:cNvSpPr>
            <a:spLocks noGrp="1"/>
          </p:cNvSpPr>
          <p:nvPr>
            <p:ph type="dt" sz="half" idx="10"/>
          </p:nvPr>
        </p:nvSpPr>
        <p:spPr/>
        <p:txBody>
          <a:bodyPr/>
          <a:lstStyle>
            <a:lvl1pPr>
              <a:defRPr/>
            </a:lvl1pPr>
          </a:lstStyle>
          <a:p>
            <a:pPr>
              <a:defRPr/>
            </a:pPr>
            <a:fld id="{2BD66E9E-237F-4B2F-A443-ABA441BC876E}" type="datetimeFigureOut">
              <a:rPr lang="en-US"/>
              <a:pPr>
                <a:defRPr/>
              </a:pPr>
              <a:t>11/6/12</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dirty="0"/>
          </a:p>
        </p:txBody>
      </p:sp>
      <p:sp>
        <p:nvSpPr>
          <p:cNvPr id="5" name="Slide Number Placeholder 3"/>
          <p:cNvSpPr>
            <a:spLocks noGrp="1"/>
          </p:cNvSpPr>
          <p:nvPr>
            <p:ph type="sldNum" sz="quarter" idx="12"/>
          </p:nvPr>
        </p:nvSpPr>
        <p:spPr/>
        <p:txBody>
          <a:bodyPr/>
          <a:lstStyle>
            <a:lvl1pPr>
              <a:defRPr/>
            </a:lvl1pPr>
          </a:lstStyle>
          <a:p>
            <a:pPr>
              <a:defRPr/>
            </a:pPr>
            <a:fld id="{3905A9AD-E2C8-4C6C-B1ED-C2AF1DFC4294}"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Date Placeholder 3"/>
          <p:cNvSpPr>
            <a:spLocks noGrp="1"/>
          </p:cNvSpPr>
          <p:nvPr>
            <p:ph type="dt" sz="half" idx="10"/>
          </p:nvPr>
        </p:nvSpPr>
        <p:spPr/>
        <p:txBody>
          <a:bodyPr/>
          <a:lstStyle>
            <a:lvl1pPr>
              <a:defRPr/>
            </a:lvl1pPr>
          </a:lstStyle>
          <a:p>
            <a:pPr>
              <a:defRPr/>
            </a:pPr>
            <a:fld id="{032BC982-32D4-4B9C-8D67-F7007D9F1BE7}" type="datetimeFigureOut">
              <a:rPr lang="en-US"/>
              <a:pPr>
                <a:defRPr/>
              </a:pPr>
              <a:t>11/6/12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F96F010-22BD-4A76-BF59-375CF55099CB}" type="slidenum">
              <a:rPr lang="en-US"/>
              <a:pPr>
                <a:defRPr/>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FFA8BBF-4A4F-4C68-A25F-9BA52A85CD93}" type="datetimeFigureOut">
              <a:rPr lang="en-US"/>
              <a:pPr>
                <a:defRPr/>
              </a:pPr>
              <a:t>11/6/12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FEA69E2E-F4FF-4F45-BA71-A40DC263F1A6}"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B1FB27D-8EB2-42EA-B06C-9D60593B9CBE}" type="datetimeFigureOut">
              <a:rPr lang="en-US"/>
              <a:pPr>
                <a:defRPr/>
              </a:pPr>
              <a:t>11/6/12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23BCD6A0-ED8E-45A9-A09D-3002D832C1C9}"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400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DFF009C-C4E3-4BD0-A39B-171048ACCAB2}" type="datetimeFigureOut">
              <a:rPr lang="en-US"/>
              <a:pPr>
                <a:defRPr/>
              </a:pPr>
              <a:t>11/6/12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C65A315F-A488-4511-8CBF-69377110B3B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B248E5CB-8E8A-4F14-BDD5-C73C27D5F534}" type="datetimeFigureOut">
              <a:rPr lang="en-US"/>
              <a:pPr>
                <a:defRPr/>
              </a:pPr>
              <a:t>11/6/12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257A897B-A117-45E2-9775-E258D8AF617B}"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solidFill>
            <a:schemeClr val="bg1">
              <a:alpha val="40000"/>
            </a:schemeClr>
          </a:solidFill>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solidFill>
            <a:schemeClr val="bg1">
              <a:alpha val="30000"/>
            </a:schemeClr>
          </a:solidFill>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2.jpeg"/><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3"/>
          <p:cNvSpPr>
            <a:spLocks noGrp="1"/>
          </p:cNvSpPr>
          <p:nvPr>
            <p:ph type="dt" sz="half" idx="2"/>
          </p:nvPr>
        </p:nvSpPr>
        <p:spPr>
          <a:xfrm>
            <a:off x="6553200" y="6356350"/>
            <a:ext cx="990600" cy="365125"/>
          </a:xfrm>
          <a:prstGeom prst="rect">
            <a:avLst/>
          </a:prstGeom>
        </p:spPr>
        <p:txBody>
          <a:bodyPr vert="horz" lIns="91440" tIns="45720" rIns="91440" bIns="45720" rtlCol="0" anchor="ctr"/>
          <a:lstStyle>
            <a:lvl1pPr algn="l" eaLnBrk="0" hangingPunct="0">
              <a:defRPr sz="1200">
                <a:solidFill>
                  <a:schemeClr val="tx1"/>
                </a:solidFill>
                <a:latin typeface="Arial" charset="0"/>
                <a:ea typeface="ＭＳ Ｐゴシック" pitchFamily="96" charset="-128"/>
                <a:cs typeface="+mn-cs"/>
              </a:defRPr>
            </a:lvl1pPr>
          </a:lstStyle>
          <a:p>
            <a:pPr>
              <a:defRPr/>
            </a:pPr>
            <a:fld id="{C6D31E13-C152-4C27-89AB-F5EF08CC4903}" type="datetimeFigureOut">
              <a:rPr lang="en-US"/>
              <a:pPr>
                <a:defRPr/>
              </a:pPr>
              <a:t>11/6/12</a:t>
            </a:fld>
            <a:endParaRPr lang="en-US" dirty="0"/>
          </a:p>
        </p:txBody>
      </p:sp>
      <p:sp>
        <p:nvSpPr>
          <p:cNvPr id="5" name="Footer Placeholder 4"/>
          <p:cNvSpPr>
            <a:spLocks noGrp="1"/>
          </p:cNvSpPr>
          <p:nvPr>
            <p:ph type="ftr" sz="quarter" idx="3"/>
          </p:nvPr>
        </p:nvSpPr>
        <p:spPr>
          <a:xfrm>
            <a:off x="2514600" y="6356350"/>
            <a:ext cx="3962400" cy="365125"/>
          </a:xfrm>
          <a:prstGeom prst="rect">
            <a:avLst/>
          </a:prstGeom>
        </p:spPr>
        <p:txBody>
          <a:bodyPr vert="horz" lIns="91440" tIns="45720" rIns="91440" bIns="45720" rtlCol="0" anchor="ctr"/>
          <a:lstStyle>
            <a:lvl1pPr algn="ctr" eaLnBrk="0" hangingPunct="0">
              <a:defRPr sz="1200">
                <a:solidFill>
                  <a:schemeClr val="tx1"/>
                </a:solidFill>
                <a:latin typeface="Arial" charset="0"/>
                <a:ea typeface="ＭＳ Ｐゴシック" pitchFamily="96" charset="-128"/>
                <a:cs typeface="+mn-cs"/>
              </a:defRPr>
            </a:lvl1pPr>
          </a:lstStyle>
          <a:p>
            <a:pPr>
              <a:defRPr/>
            </a:pPr>
            <a:endParaRPr lang="en-US" dirty="0"/>
          </a:p>
        </p:txBody>
      </p:sp>
      <p:sp>
        <p:nvSpPr>
          <p:cNvPr id="6" name="Slide Number Placeholder 5"/>
          <p:cNvSpPr>
            <a:spLocks noGrp="1"/>
          </p:cNvSpPr>
          <p:nvPr>
            <p:ph type="sldNum" sz="quarter" idx="4"/>
          </p:nvPr>
        </p:nvSpPr>
        <p:spPr>
          <a:xfrm>
            <a:off x="7696200" y="6356350"/>
            <a:ext cx="1219200" cy="365125"/>
          </a:xfrm>
          <a:prstGeom prst="rect">
            <a:avLst/>
          </a:prstGeom>
        </p:spPr>
        <p:txBody>
          <a:bodyPr vert="horz" lIns="91440" tIns="45720" rIns="91440" bIns="45720" rtlCol="0" anchor="ctr"/>
          <a:lstStyle>
            <a:lvl1pPr algn="r" eaLnBrk="0" hangingPunct="0">
              <a:defRPr sz="1200">
                <a:solidFill>
                  <a:schemeClr val="tx1"/>
                </a:solidFill>
                <a:latin typeface="Arial" charset="0"/>
                <a:ea typeface="ＭＳ Ｐゴシック" pitchFamily="96" charset="-128"/>
                <a:cs typeface="+mn-cs"/>
              </a:defRPr>
            </a:lvl1pPr>
          </a:lstStyle>
          <a:p>
            <a:pPr>
              <a:defRPr/>
            </a:pPr>
            <a:fld id="{3D9C29DB-6E46-4748-B691-EB0FAB7C4CB0}" type="slidenum">
              <a:rPr lang="en-US"/>
              <a:pPr>
                <a:defRPr/>
              </a:pPr>
              <a:t>‹#›</a:t>
            </a:fld>
            <a:endParaRPr lang="en-US" dirty="0"/>
          </a:p>
        </p:txBody>
      </p:sp>
      <p:sp>
        <p:nvSpPr>
          <p:cNvPr id="13" name="Pentagon 12"/>
          <p:cNvSpPr/>
          <p:nvPr userDrawn="1"/>
        </p:nvSpPr>
        <p:spPr>
          <a:xfrm>
            <a:off x="8915400" y="0"/>
            <a:ext cx="152400" cy="152400"/>
          </a:xfrm>
          <a:prstGeom prst="homePlate">
            <a:avLst/>
          </a:prstGeom>
          <a:solidFill>
            <a:srgbClr val="F580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sp>
        <p:nvSpPr>
          <p:cNvPr id="14" name="Pentagon 13"/>
          <p:cNvSpPr/>
          <p:nvPr userDrawn="1"/>
        </p:nvSpPr>
        <p:spPr>
          <a:xfrm rot="5400000">
            <a:off x="0" y="6248400"/>
            <a:ext cx="152400" cy="152400"/>
          </a:xfrm>
          <a:prstGeom prst="homePlate">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sp>
        <p:nvSpPr>
          <p:cNvPr id="12" name="Rectangle 11"/>
          <p:cNvSpPr/>
          <p:nvPr userDrawn="1"/>
        </p:nvSpPr>
        <p:spPr>
          <a:xfrm>
            <a:off x="0" y="0"/>
            <a:ext cx="8915400" cy="152400"/>
          </a:xfrm>
          <a:prstGeom prst="rect">
            <a:avLst/>
          </a:prstGeom>
          <a:solidFill>
            <a:srgbClr val="F580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sp>
        <p:nvSpPr>
          <p:cNvPr id="10" name="Rectangle 9"/>
          <p:cNvSpPr/>
          <p:nvPr userDrawn="1"/>
        </p:nvSpPr>
        <p:spPr>
          <a:xfrm>
            <a:off x="0" y="0"/>
            <a:ext cx="152400" cy="6248400"/>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pic>
        <p:nvPicPr>
          <p:cNvPr id="1035" name="Picture 14" descr="ifp_logo_2-c-arrow"/>
          <p:cNvPicPr>
            <a:picLocks noChangeAspect="1" noChangeArrowheads="1"/>
          </p:cNvPicPr>
          <p:nvPr userDrawn="1"/>
        </p:nvPicPr>
        <p:blipFill>
          <a:blip r:embed="rId10" cstate="print"/>
          <a:srcRect/>
          <a:stretch>
            <a:fillRect/>
          </a:stretch>
        </p:blipFill>
        <p:spPr bwMode="auto">
          <a:xfrm>
            <a:off x="381000" y="6326188"/>
            <a:ext cx="1752600" cy="5318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08" r:id="rId4"/>
    <p:sldLayoutId id="2147484109" r:id="rId5"/>
    <p:sldLayoutId id="2147484110" r:id="rId6"/>
    <p:sldLayoutId id="2147484111" r:id="rId7"/>
    <p:sldLayoutId id="2147484112" r:id="rId8"/>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Calibri" pitchFamily="34" charset="0"/>
        </a:defRPr>
      </a:lvl2pPr>
      <a:lvl3pPr algn="l" rtl="0" eaLnBrk="0" fontAlgn="base" hangingPunct="0">
        <a:spcBef>
          <a:spcPct val="0"/>
        </a:spcBef>
        <a:spcAft>
          <a:spcPct val="0"/>
        </a:spcAft>
        <a:defRPr sz="4000">
          <a:solidFill>
            <a:schemeClr val="tx1"/>
          </a:solidFill>
          <a:latin typeface="Calibri" pitchFamily="34" charset="0"/>
        </a:defRPr>
      </a:lvl3pPr>
      <a:lvl4pPr algn="l" rtl="0" eaLnBrk="0" fontAlgn="base" hangingPunct="0">
        <a:spcBef>
          <a:spcPct val="0"/>
        </a:spcBef>
        <a:spcAft>
          <a:spcPct val="0"/>
        </a:spcAft>
        <a:defRPr sz="4000">
          <a:solidFill>
            <a:schemeClr val="tx1"/>
          </a:solidFill>
          <a:latin typeface="Calibri" pitchFamily="34" charset="0"/>
        </a:defRPr>
      </a:lvl4pPr>
      <a:lvl5pPr algn="l"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6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5" descr="LocationBasedBackground.jpg"/>
          <p:cNvPicPr>
            <a:picLocks noChangeAspect="1"/>
          </p:cNvPicPr>
          <p:nvPr userDrawn="1"/>
        </p:nvPicPr>
        <p:blipFill>
          <a:blip r:embed="rId4" cstate="print"/>
          <a:srcRect/>
          <a:stretch>
            <a:fillRect/>
          </a:stretch>
        </p:blipFill>
        <p:spPr bwMode="auto">
          <a:xfrm>
            <a:off x="0" y="0"/>
            <a:ext cx="10450513"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4" name="Pentagon 13"/>
          <p:cNvSpPr/>
          <p:nvPr userDrawn="1"/>
        </p:nvSpPr>
        <p:spPr>
          <a:xfrm rot="5400000">
            <a:off x="0" y="6248400"/>
            <a:ext cx="152400" cy="152400"/>
          </a:xfrm>
          <a:prstGeom prst="homePlate">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sp>
        <p:nvSpPr>
          <p:cNvPr id="10" name="Rectangle 9"/>
          <p:cNvSpPr/>
          <p:nvPr userDrawn="1"/>
        </p:nvSpPr>
        <p:spPr>
          <a:xfrm>
            <a:off x="0" y="0"/>
            <a:ext cx="152400" cy="6248400"/>
          </a:xfrm>
          <a:prstGeom prst="rect">
            <a:avLst/>
          </a:prstGeom>
          <a:solidFill>
            <a:srgbClr val="2857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dirty="0"/>
          </a:p>
        </p:txBody>
      </p:sp>
    </p:spTree>
  </p:cSld>
  <p:clrMap bg1="lt1" tx1="dk1" bg2="lt2" tx2="dk2" accent1="accent1" accent2="accent2" accent3="accent3" accent4="accent4" accent5="accent5" accent6="accent6" hlink="hlink" folHlink="folHlink"/>
  <p:sldLayoutIdLst>
    <p:sldLayoutId id="2147484113" r:id="rId1"/>
    <p:sldLayoutId id="2147484117" r:id="rId2"/>
  </p:sldLayoutIdLst>
  <p:txStyles>
    <p:title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Calibri" pitchFamily="34" charset="0"/>
        </a:defRPr>
      </a:lvl2pPr>
      <a:lvl3pPr algn="l" rtl="0" eaLnBrk="0" fontAlgn="base" hangingPunct="0">
        <a:spcBef>
          <a:spcPct val="0"/>
        </a:spcBef>
        <a:spcAft>
          <a:spcPct val="0"/>
        </a:spcAft>
        <a:defRPr sz="4000">
          <a:solidFill>
            <a:schemeClr val="tx1"/>
          </a:solidFill>
          <a:latin typeface="Calibri" pitchFamily="34" charset="0"/>
        </a:defRPr>
      </a:lvl3pPr>
      <a:lvl4pPr algn="l" rtl="0" eaLnBrk="0" fontAlgn="base" hangingPunct="0">
        <a:spcBef>
          <a:spcPct val="0"/>
        </a:spcBef>
        <a:spcAft>
          <a:spcPct val="0"/>
        </a:spcAft>
        <a:defRPr sz="4000">
          <a:solidFill>
            <a:schemeClr val="tx1"/>
          </a:solidFill>
          <a:latin typeface="Calibri" pitchFamily="34" charset="0"/>
        </a:defRPr>
      </a:lvl4pPr>
      <a:lvl5pPr algn="l" rtl="0" eaLnBrk="0" fontAlgn="base" hangingPunct="0">
        <a:spcBef>
          <a:spcPct val="0"/>
        </a:spcBef>
        <a:spcAft>
          <a:spcPct val="0"/>
        </a:spcAft>
        <a:defRPr sz="40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rt@bellcow.com?subject=InfoPeople%20-%20Library%20Marketing%20via%20Social%20Media" TargetMode="External"/><Relationship Id="rId4" Type="http://schemas.openxmlformats.org/officeDocument/2006/relationships/image" Target="../media/image4.png"/><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hyperlink" Target="http://worldpneumoniaday.org/infographic/" TargetMode="External"/><Relationship Id="rId5"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www.imls.gov/research/public_libraries_in_the_united_states_survey.aspx" TargetMode="External"/><Relationship Id="rId4" Type="http://schemas.openxmlformats.org/officeDocument/2006/relationships/image" Target="../media/image18.png"/><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hyperlink" Target="http://pewinternet.org/Data-Tools/Get-The-Latest-Statistics.aspx" TargetMode="External"/><Relationship Id="rId4" Type="http://schemas.openxmlformats.org/officeDocument/2006/relationships/image" Target="../media/image19.png"/><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http://2010.census.gov/2010census/popmap/" TargetMode="External"/><Relationship Id="rId4" Type="http://schemas.openxmlformats.org/officeDocument/2006/relationships/image" Target="../media/image20.png"/><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hyperlink" Target="http://www.wordle.net/" TargetMode="External"/><Relationship Id="rId1" Type="http://schemas.openxmlformats.org/officeDocument/2006/relationships/slideLayout" Target="../slideLayouts/slideLayout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5.png"/><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hyperlink" Target="mailto:drt@bellcow.com" TargetMode="External"/><Relationship Id="rId4" Type="http://schemas.openxmlformats.org/officeDocument/2006/relationships/hyperlink" Target="http://twitter.com/" TargetMode="External"/><Relationship Id="rId5" Type="http://schemas.openxmlformats.org/officeDocument/2006/relationships/hyperlink" Target="http://www.linkedin.com/in/dawnetortorella" TargetMode="External"/><Relationship Id="rId6" Type="http://schemas.openxmlformats.org/officeDocument/2006/relationships/hyperlink" Target="http://pinterest.com/dtortore/infographics/" TargetMode="External"/><Relationship Id="rId7" Type="http://schemas.openxmlformats.org/officeDocument/2006/relationships/hyperlink" Target="http://www.scoop.it/t/creating-infographics" TargetMode="External"/><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urvey.qualtrics.com/SE/?SID=SV_56cweQvElL0B8DX"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304800" y="990600"/>
            <a:ext cx="8839200" cy="1470025"/>
          </a:xfrm>
        </p:spPr>
        <p:txBody>
          <a:bodyPr rtlCol="0">
            <a:normAutofit/>
          </a:bodyPr>
          <a:lstStyle/>
          <a:p>
            <a:pPr eaLnBrk="1" fontAlgn="auto" hangingPunct="1">
              <a:lnSpc>
                <a:spcPct val="90000"/>
              </a:lnSpc>
              <a:spcAft>
                <a:spcPts val="0"/>
              </a:spcAft>
              <a:defRPr/>
            </a:pPr>
            <a:r>
              <a:rPr lang="en-US" sz="4400" dirty="0" smtClean="0">
                <a:solidFill>
                  <a:srgbClr val="333399"/>
                </a:solidFill>
                <a:ea typeface="ＭＳ Ｐゴシック" pitchFamily="96" charset="-128"/>
              </a:rPr>
              <a:t>Communicating Through Infographics</a:t>
            </a:r>
            <a:r>
              <a:rPr lang="en-US" sz="4400" dirty="0" smtClean="0">
                <a:ea typeface="ＭＳ Ｐゴシック" pitchFamily="96" charset="-128"/>
              </a:rPr>
              <a:t/>
            </a:r>
            <a:br>
              <a:rPr lang="en-US" sz="4400" dirty="0" smtClean="0">
                <a:ea typeface="ＭＳ Ｐゴシック" pitchFamily="96" charset="-128"/>
              </a:rPr>
            </a:br>
            <a:endParaRPr lang="en-US" sz="4400" dirty="0" smtClean="0">
              <a:ea typeface="ＭＳ Ｐゴシック" pitchFamily="96" charset="-128"/>
            </a:endParaRPr>
          </a:p>
        </p:txBody>
      </p:sp>
      <p:sp>
        <p:nvSpPr>
          <p:cNvPr id="6147" name="Rectangle 5"/>
          <p:cNvSpPr>
            <a:spLocks noGrp="1" noChangeArrowheads="1"/>
          </p:cNvSpPr>
          <p:nvPr>
            <p:ph type="subTitle" idx="1"/>
          </p:nvPr>
        </p:nvSpPr>
        <p:spPr>
          <a:xfrm>
            <a:off x="4724400" y="4114800"/>
            <a:ext cx="4038600" cy="1143000"/>
          </a:xfrm>
          <a:solidFill>
            <a:schemeClr val="bg1">
              <a:alpha val="30196"/>
            </a:schemeClr>
          </a:solidFill>
        </p:spPr>
        <p:txBody>
          <a:bodyPr/>
          <a:lstStyle/>
          <a:p>
            <a:pPr algn="r" eaLnBrk="1" hangingPunct="1">
              <a:buFont typeface="Wingdings" pitchFamily="2" charset="2"/>
              <a:buNone/>
            </a:pPr>
            <a:r>
              <a:rPr lang="en-US" sz="2600" dirty="0" smtClean="0">
                <a:solidFill>
                  <a:srgbClr val="285780"/>
                </a:solidFill>
                <a:ea typeface="ＭＳ Ｐゴシック" pitchFamily="34" charset="-128"/>
              </a:rPr>
              <a:t>Presenter: Dawne Tortorella</a:t>
            </a:r>
          </a:p>
          <a:p>
            <a:pPr algn="r" eaLnBrk="1" hangingPunct="1">
              <a:buFont typeface="Wingdings" pitchFamily="2" charset="2"/>
              <a:buNone/>
            </a:pPr>
            <a:r>
              <a:rPr lang="en-US" sz="2600" dirty="0" smtClean="0">
                <a:solidFill>
                  <a:srgbClr val="285780"/>
                </a:solidFill>
                <a:ea typeface="ＭＳ Ｐゴシック" pitchFamily="34" charset="-128"/>
                <a:hlinkClick r:id="rId3"/>
              </a:rPr>
              <a:t>drt@bellcow.com</a:t>
            </a:r>
            <a:endParaRPr lang="en-US" sz="2600" dirty="0" smtClean="0">
              <a:solidFill>
                <a:srgbClr val="285780"/>
              </a:solidFill>
              <a:ea typeface="ＭＳ Ｐゴシック" pitchFamily="34" charset="-128"/>
            </a:endParaRPr>
          </a:p>
        </p:txBody>
      </p:sp>
      <p:sp>
        <p:nvSpPr>
          <p:cNvPr id="6148" name="Rectangle 10"/>
          <p:cNvSpPr>
            <a:spLocks noChangeArrowheads="1"/>
          </p:cNvSpPr>
          <p:nvPr/>
        </p:nvSpPr>
        <p:spPr bwMode="auto">
          <a:xfrm>
            <a:off x="762000" y="3263900"/>
            <a:ext cx="5029200" cy="830263"/>
          </a:xfrm>
          <a:prstGeom prst="rect">
            <a:avLst/>
          </a:prstGeom>
          <a:solidFill>
            <a:schemeClr val="bg1">
              <a:alpha val="45882"/>
            </a:schemeClr>
          </a:solidFill>
          <a:ln w="9525">
            <a:noFill/>
            <a:miter lim="800000"/>
            <a:headEnd/>
            <a:tailEnd/>
          </a:ln>
        </p:spPr>
        <p:txBody>
          <a:bodyPr anchor="ctr">
            <a:spAutoFit/>
          </a:bodyPr>
          <a:lstStyle/>
          <a:p>
            <a:r>
              <a:rPr lang="en-US" sz="2400" dirty="0">
                <a:solidFill>
                  <a:srgbClr val="285780"/>
                </a:solidFill>
                <a:cs typeface="Times New Roman" pitchFamily="18" charset="0"/>
              </a:rPr>
              <a:t>Wednesday, </a:t>
            </a:r>
            <a:r>
              <a:rPr lang="en-US" sz="2400" dirty="0" smtClean="0">
                <a:solidFill>
                  <a:srgbClr val="285780"/>
                </a:solidFill>
                <a:cs typeface="Times New Roman" pitchFamily="18" charset="0"/>
              </a:rPr>
              <a:t>November </a:t>
            </a:r>
            <a:r>
              <a:rPr lang="en-US" sz="2400" dirty="0">
                <a:solidFill>
                  <a:srgbClr val="285780"/>
                </a:solidFill>
                <a:cs typeface="Times New Roman" pitchFamily="18" charset="0"/>
              </a:rPr>
              <a:t>14, 2011</a:t>
            </a:r>
          </a:p>
          <a:p>
            <a:r>
              <a:rPr lang="en-US" sz="2400" dirty="0">
                <a:solidFill>
                  <a:srgbClr val="285780"/>
                </a:solidFill>
                <a:cs typeface="Times New Roman" pitchFamily="18" charset="0"/>
              </a:rPr>
              <a:t>12:00 Noon – 1:00 p.m. PST</a:t>
            </a:r>
            <a:endParaRPr lang="en-US" sz="1400" dirty="0">
              <a:solidFill>
                <a:srgbClr val="285780"/>
              </a:solidFill>
              <a:latin typeface="Verdana" pitchFamily="34" charset="0"/>
            </a:endParaRPr>
          </a:p>
        </p:txBody>
      </p:sp>
      <p:sp>
        <p:nvSpPr>
          <p:cNvPr id="6149" name="Text Box 16"/>
          <p:cNvSpPr txBox="1">
            <a:spLocks noChangeArrowheads="1"/>
          </p:cNvSpPr>
          <p:nvPr/>
        </p:nvSpPr>
        <p:spPr bwMode="auto">
          <a:xfrm>
            <a:off x="533400" y="5715000"/>
            <a:ext cx="8305800" cy="931863"/>
          </a:xfrm>
          <a:prstGeom prst="rect">
            <a:avLst/>
          </a:prstGeom>
          <a:noFill/>
          <a:ln w="15875">
            <a:solidFill>
              <a:srgbClr val="808080"/>
            </a:solidFill>
            <a:miter lim="800000"/>
            <a:headEnd/>
            <a:tailEnd/>
          </a:ln>
        </p:spPr>
        <p:txBody>
          <a:bodyPr>
            <a:spAutoFit/>
          </a:bodyPr>
          <a:lstStyle/>
          <a:p>
            <a:r>
              <a:rPr lang="en-US" dirty="0"/>
              <a:t>Infopeople webinars are supported by the U.S. Institute of Museum and Library Services under the provisions of the Library Services and Technology Act, administered in California by the State Librarian.</a:t>
            </a:r>
          </a:p>
        </p:txBody>
      </p:sp>
      <p:sp>
        <p:nvSpPr>
          <p:cNvPr id="6150" name="TextBox 7"/>
          <p:cNvSpPr txBox="1">
            <a:spLocks noChangeArrowheads="1"/>
          </p:cNvSpPr>
          <p:nvPr/>
        </p:nvSpPr>
        <p:spPr bwMode="auto">
          <a:xfrm>
            <a:off x="838200" y="1828800"/>
            <a:ext cx="6629400" cy="646113"/>
          </a:xfrm>
          <a:prstGeom prst="rect">
            <a:avLst/>
          </a:prstGeom>
          <a:noFill/>
          <a:ln w="9525">
            <a:noFill/>
            <a:miter lim="800000"/>
            <a:headEnd/>
            <a:tailEnd/>
          </a:ln>
        </p:spPr>
        <p:txBody>
          <a:bodyPr>
            <a:spAutoFit/>
          </a:bodyPr>
          <a:lstStyle/>
          <a:p>
            <a:r>
              <a:rPr lang="en-US" sz="3600" dirty="0">
                <a:solidFill>
                  <a:srgbClr val="333399"/>
                </a:solidFill>
              </a:rPr>
              <a:t>An                  Webinar</a:t>
            </a:r>
          </a:p>
        </p:txBody>
      </p:sp>
      <p:pic>
        <p:nvPicPr>
          <p:cNvPr id="6151" name="Picture 14" descr="ifp_logo_2-c-arrow"/>
          <p:cNvPicPr>
            <a:picLocks noChangeAspect="1" noChangeArrowheads="1"/>
          </p:cNvPicPr>
          <p:nvPr/>
        </p:nvPicPr>
        <p:blipFill>
          <a:blip r:embed="rId4" cstate="print"/>
          <a:srcRect/>
          <a:stretch>
            <a:fillRect/>
          </a:stretch>
        </p:blipFill>
        <p:spPr bwMode="auto">
          <a:xfrm>
            <a:off x="1600200" y="1981200"/>
            <a:ext cx="2057400" cy="62388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Infographic Signature</a:t>
            </a:r>
            <a:endParaRPr lang="en-US" dirty="0"/>
          </a:p>
        </p:txBody>
      </p:sp>
      <p:sp>
        <p:nvSpPr>
          <p:cNvPr id="3" name="Content Placeholder 2"/>
          <p:cNvSpPr>
            <a:spLocks noGrp="1"/>
          </p:cNvSpPr>
          <p:nvPr>
            <p:ph idx="1"/>
          </p:nvPr>
        </p:nvSpPr>
        <p:spPr>
          <a:xfrm>
            <a:off x="457200" y="1600200"/>
            <a:ext cx="4343400" cy="4572000"/>
          </a:xfrm>
        </p:spPr>
        <p:txBody>
          <a:bodyPr/>
          <a:lstStyle/>
          <a:p>
            <a:r>
              <a:rPr lang="en-US" dirty="0" smtClean="0"/>
              <a:t>Vertical presentation</a:t>
            </a:r>
          </a:p>
          <a:p>
            <a:r>
              <a:rPr lang="en-US" dirty="0" smtClean="0"/>
              <a:t>Tells a story</a:t>
            </a:r>
          </a:p>
          <a:p>
            <a:r>
              <a:rPr lang="en-US" dirty="0" smtClean="0"/>
              <a:t>Uses metaphor</a:t>
            </a:r>
          </a:p>
          <a:p>
            <a:r>
              <a:rPr lang="en-US" dirty="0" smtClean="0"/>
              <a:t>Summarizes data</a:t>
            </a:r>
          </a:p>
          <a:p>
            <a:r>
              <a:rPr lang="en-US" dirty="0" smtClean="0"/>
              <a:t>Cites data source(s)</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8475" y="1225550"/>
            <a:ext cx="4395525"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848485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543800" cy="759044"/>
          </a:xfrm>
        </p:spPr>
        <p:txBody>
          <a:bodyPr/>
          <a:lstStyle/>
          <a:p>
            <a:r>
              <a:rPr lang="en-US" dirty="0" smtClean="0"/>
              <a:t>Poster Art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339" y="204772"/>
            <a:ext cx="8850661" cy="6729428"/>
          </a:xfrm>
          <a:prstGeom prst="rect">
            <a:avLst/>
          </a:prstGeom>
        </p:spPr>
      </p:pic>
    </p:spTree>
    <p:extLst>
      <p:ext uri="{BB962C8B-B14F-4D97-AF65-F5344CB8AC3E}">
        <p14:creationId xmlns:p14="http://schemas.microsoft.com/office/powerpoint/2010/main" val="376475007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Does this graphic?</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4406" y="4514850"/>
            <a:ext cx="8229600" cy="1428750"/>
          </a:xfrm>
        </p:spPr>
      </p:pic>
      <p:sp>
        <p:nvSpPr>
          <p:cNvPr id="6" name="TextBox 5"/>
          <p:cNvSpPr txBox="1"/>
          <p:nvPr/>
        </p:nvSpPr>
        <p:spPr>
          <a:xfrm>
            <a:off x="4589206" y="5867400"/>
            <a:ext cx="4554794" cy="646331"/>
          </a:xfrm>
          <a:prstGeom prst="rect">
            <a:avLst/>
          </a:prstGeom>
          <a:noFill/>
        </p:spPr>
        <p:txBody>
          <a:bodyPr wrap="square" rtlCol="0">
            <a:spAutoFit/>
          </a:bodyPr>
          <a:lstStyle/>
          <a:p>
            <a:r>
              <a:rPr lang="en-US" u="sng" dirty="0">
                <a:hlinkClick r:id="rId4"/>
              </a:rPr>
              <a:t>http://worldpneumoniaday.org/infographic/</a:t>
            </a:r>
            <a:r>
              <a:rPr lang="en-US" dirty="0"/>
              <a:t> </a:t>
            </a:r>
          </a:p>
          <a:p>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7370" y="304800"/>
            <a:ext cx="3306630" cy="4032475"/>
          </a:xfrm>
          <a:prstGeom prst="rect">
            <a:avLst/>
          </a:prstGeom>
        </p:spPr>
      </p:pic>
      <p:sp>
        <p:nvSpPr>
          <p:cNvPr id="10" name="Content Placeholder 4"/>
          <p:cNvSpPr txBox="1">
            <a:spLocks/>
          </p:cNvSpPr>
          <p:nvPr/>
        </p:nvSpPr>
        <p:spPr bwMode="auto">
          <a:xfrm>
            <a:off x="434926" y="1371600"/>
            <a:ext cx="5638800" cy="312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6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Tell a story</a:t>
            </a:r>
          </a:p>
          <a:p>
            <a:r>
              <a:rPr lang="en-US" dirty="0" smtClean="0"/>
              <a:t>Provide a metaphor</a:t>
            </a:r>
          </a:p>
          <a:p>
            <a:r>
              <a:rPr lang="en-US" dirty="0" smtClean="0"/>
              <a:t>Reflect data accurately</a:t>
            </a:r>
          </a:p>
          <a:p>
            <a:r>
              <a:rPr lang="en-US" dirty="0" smtClean="0"/>
              <a:t>Reinforce the intended message</a:t>
            </a:r>
          </a:p>
          <a:p>
            <a:endParaRPr lang="en-US" dirty="0" smtClean="0"/>
          </a:p>
        </p:txBody>
      </p:sp>
    </p:spTree>
    <p:extLst>
      <p:ext uri="{BB962C8B-B14F-4D97-AF65-F5344CB8AC3E}">
        <p14:creationId xmlns:p14="http://schemas.microsoft.com/office/powerpoint/2010/main" val="16748704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Big Data, Local Meaning</a:t>
            </a:r>
            <a:endParaRPr lang="en-US" dirty="0"/>
          </a:p>
        </p:txBody>
      </p:sp>
      <p:sp>
        <p:nvSpPr>
          <p:cNvPr id="5" name="Content Placeholder 4"/>
          <p:cNvSpPr>
            <a:spLocks noGrp="1"/>
          </p:cNvSpPr>
          <p:nvPr>
            <p:ph idx="1"/>
          </p:nvPr>
        </p:nvSpPr>
        <p:spPr/>
        <p:txBody>
          <a:bodyPr/>
          <a:lstStyle/>
          <a:p>
            <a:r>
              <a:rPr lang="en-US" dirty="0" smtClean="0"/>
              <a:t>Public datasets</a:t>
            </a:r>
          </a:p>
          <a:p>
            <a:r>
              <a:rPr lang="en-US" dirty="0" smtClean="0"/>
              <a:t>APIs and access to big data</a:t>
            </a:r>
          </a:p>
          <a:p>
            <a:r>
              <a:rPr lang="en-US" dirty="0" smtClean="0"/>
              <a:t>Tracking local data</a:t>
            </a:r>
            <a:endParaRPr lang="en-US" dirty="0"/>
          </a:p>
        </p:txBody>
      </p:sp>
    </p:spTree>
    <p:extLst>
      <p:ext uri="{BB962C8B-B14F-4D97-AF65-F5344CB8AC3E}">
        <p14:creationId xmlns:p14="http://schemas.microsoft.com/office/powerpoint/2010/main" val="133417612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IMLS Public Library Comparison</a:t>
            </a:r>
            <a:endParaRPr lang="en-US" dirty="0"/>
          </a:p>
        </p:txBody>
      </p:sp>
      <p:sp>
        <p:nvSpPr>
          <p:cNvPr id="5" name="TextBox 4"/>
          <p:cNvSpPr txBox="1"/>
          <p:nvPr/>
        </p:nvSpPr>
        <p:spPr>
          <a:xfrm>
            <a:off x="914400" y="5867400"/>
            <a:ext cx="8382000" cy="646331"/>
          </a:xfrm>
          <a:prstGeom prst="rect">
            <a:avLst/>
          </a:prstGeom>
          <a:noFill/>
        </p:spPr>
        <p:txBody>
          <a:bodyPr wrap="square" rtlCol="0">
            <a:spAutoFit/>
          </a:bodyPr>
          <a:lstStyle/>
          <a:p>
            <a:r>
              <a:rPr lang="en-US" u="sng" dirty="0">
                <a:hlinkClick r:id="rId3"/>
              </a:rPr>
              <a:t>http://</a:t>
            </a:r>
            <a:r>
              <a:rPr lang="en-US" u="sng" dirty="0" smtClean="0">
                <a:hlinkClick r:id="rId3"/>
              </a:rPr>
              <a:t>www.imls.gov/research/public_libraries_in_the_united_states_survey.aspx</a:t>
            </a:r>
            <a:r>
              <a:rPr lang="en-US" dirty="0"/>
              <a:t> </a:t>
            </a: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683" y="1243764"/>
            <a:ext cx="8210634" cy="4370471"/>
          </a:xfrm>
          <a:prstGeom prst="rect">
            <a:avLst/>
          </a:prstGeom>
        </p:spPr>
      </p:pic>
    </p:spTree>
    <p:extLst>
      <p:ext uri="{BB962C8B-B14F-4D97-AF65-F5344CB8AC3E}">
        <p14:creationId xmlns:p14="http://schemas.microsoft.com/office/powerpoint/2010/main" val="265001552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Pew Internet Data Sets</a:t>
            </a:r>
            <a:endParaRPr lang="en-US" dirty="0"/>
          </a:p>
        </p:txBody>
      </p:sp>
      <p:sp>
        <p:nvSpPr>
          <p:cNvPr id="5" name="TextBox 4"/>
          <p:cNvSpPr txBox="1"/>
          <p:nvPr/>
        </p:nvSpPr>
        <p:spPr>
          <a:xfrm>
            <a:off x="2438400" y="5867400"/>
            <a:ext cx="6858000" cy="369332"/>
          </a:xfrm>
          <a:prstGeom prst="rect">
            <a:avLst/>
          </a:prstGeom>
          <a:noFill/>
        </p:spPr>
        <p:txBody>
          <a:bodyPr wrap="square" rtlCol="0">
            <a:spAutoFit/>
          </a:bodyPr>
          <a:lstStyle/>
          <a:p>
            <a:r>
              <a:rPr lang="en-US" u="sng" dirty="0">
                <a:hlinkClick r:id="rId3"/>
              </a:rPr>
              <a:t>http://</a:t>
            </a:r>
            <a:r>
              <a:rPr lang="en-US" u="sng" dirty="0" smtClean="0">
                <a:hlinkClick r:id="rId3"/>
              </a:rPr>
              <a:t>pewinternet.org/Data-Tools/Get-The-Latest-Statistics.aspx</a:t>
            </a:r>
            <a:r>
              <a:rPr lang="en-US" u="sng" dirty="0" smtClean="0"/>
              <a:t> </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057" y="1265098"/>
            <a:ext cx="8545886" cy="4327803"/>
          </a:xfrm>
          <a:prstGeom prst="rect">
            <a:avLst/>
          </a:prstGeom>
        </p:spPr>
      </p:pic>
    </p:spTree>
    <p:extLst>
      <p:ext uri="{BB962C8B-B14F-4D97-AF65-F5344CB8AC3E}">
        <p14:creationId xmlns:p14="http://schemas.microsoft.com/office/powerpoint/2010/main" val="274345502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Census Data – Local Scoping</a:t>
            </a:r>
            <a:endParaRPr lang="en-US" dirty="0"/>
          </a:p>
        </p:txBody>
      </p:sp>
      <p:sp>
        <p:nvSpPr>
          <p:cNvPr id="6" name="TextBox 5"/>
          <p:cNvSpPr txBox="1"/>
          <p:nvPr/>
        </p:nvSpPr>
        <p:spPr>
          <a:xfrm>
            <a:off x="4267200" y="5791200"/>
            <a:ext cx="4876800" cy="369332"/>
          </a:xfrm>
          <a:prstGeom prst="rect">
            <a:avLst/>
          </a:prstGeom>
          <a:noFill/>
        </p:spPr>
        <p:txBody>
          <a:bodyPr wrap="square" rtlCol="0">
            <a:spAutoFit/>
          </a:bodyPr>
          <a:lstStyle/>
          <a:p>
            <a:pPr eaLnBrk="0" hangingPunct="0">
              <a:spcBef>
                <a:spcPct val="30000"/>
              </a:spcBef>
              <a:defRPr/>
            </a:pPr>
            <a:r>
              <a:rPr lang="en-US" u="sng" dirty="0">
                <a:hlinkClick r:id="rId3"/>
              </a:rPr>
              <a:t>http://2010.census.gov/2010census/popmap</a:t>
            </a:r>
            <a:r>
              <a:rPr kumimoji="1" lang="en-US" u="sng" dirty="0">
                <a:latin typeface="Times New Roman" charset="0"/>
                <a:ea typeface="ＭＳ Ｐゴシック" charset="-128"/>
                <a:cs typeface="ＭＳ Ｐゴシック" charset="-128"/>
                <a:hlinkClick r:id="rId3"/>
              </a:rPr>
              <a:t>/</a:t>
            </a:r>
            <a:r>
              <a:rPr kumimoji="1" lang="en-US" dirty="0">
                <a:latin typeface="Times New Roman" charset="0"/>
                <a:ea typeface="ＭＳ Ｐゴシック" charset="-128"/>
                <a:cs typeface="ＭＳ Ｐゴシック" charset="-128"/>
              </a:rPr>
              <a:t>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579" y="1246812"/>
            <a:ext cx="8606841" cy="4364375"/>
          </a:xfrm>
          <a:prstGeom prst="rect">
            <a:avLst/>
          </a:prstGeom>
        </p:spPr>
      </p:pic>
    </p:spTree>
    <p:extLst>
      <p:ext uri="{BB962C8B-B14F-4D97-AF65-F5344CB8AC3E}">
        <p14:creationId xmlns:p14="http://schemas.microsoft.com/office/powerpoint/2010/main" val="107093196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 &amp; APIs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67" y="1131275"/>
            <a:ext cx="8710465" cy="5650525"/>
          </a:xfrm>
          <a:prstGeom prst="rect">
            <a:avLst/>
          </a:prstGeom>
        </p:spPr>
      </p:pic>
    </p:spTree>
    <p:extLst>
      <p:ext uri="{BB962C8B-B14F-4D97-AF65-F5344CB8AC3E}">
        <p14:creationId xmlns:p14="http://schemas.microsoft.com/office/powerpoint/2010/main" val="87842246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533400"/>
            <a:ext cx="8375199" cy="6324600"/>
          </a:xfrm>
          <a:prstGeom prst="rect">
            <a:avLst/>
          </a:prstGeom>
        </p:spPr>
      </p:pic>
      <p:sp>
        <p:nvSpPr>
          <p:cNvPr id="2" name="Title 1"/>
          <p:cNvSpPr>
            <a:spLocks noGrp="1"/>
          </p:cNvSpPr>
          <p:nvPr>
            <p:ph type="title"/>
          </p:nvPr>
        </p:nvSpPr>
        <p:spPr>
          <a:xfrm>
            <a:off x="304800" y="-1150034"/>
            <a:ext cx="8229600" cy="1143000"/>
          </a:xfrm>
        </p:spPr>
        <p:txBody>
          <a:bodyPr/>
          <a:lstStyle/>
          <a:p>
            <a:r>
              <a:rPr lang="en-US" dirty="0" smtClean="0"/>
              <a:t>Does it leave you feeling informed or delighted?</a:t>
            </a:r>
            <a:endParaRPr lang="en-US" dirty="0"/>
          </a:p>
        </p:txBody>
      </p:sp>
      <p:sp>
        <p:nvSpPr>
          <p:cNvPr id="4" name="Rectangle 3"/>
          <p:cNvSpPr/>
          <p:nvPr/>
        </p:nvSpPr>
        <p:spPr>
          <a:xfrm>
            <a:off x="304800" y="369700"/>
            <a:ext cx="3203551" cy="830997"/>
          </a:xfrm>
          <a:prstGeom prst="rect">
            <a:avLst/>
          </a:prstGeom>
        </p:spPr>
        <p:txBody>
          <a:bodyPr wrap="square">
            <a:spAutoFit/>
          </a:bodyPr>
          <a:lstStyle/>
          <a:p>
            <a:pPr lvl="0"/>
            <a:r>
              <a:rPr lang="en-US" sz="4800" dirty="0">
                <a:solidFill>
                  <a:prstClr val="black"/>
                </a:solidFill>
              </a:rPr>
              <a:t>Inspired?</a:t>
            </a:r>
          </a:p>
        </p:txBody>
      </p:sp>
    </p:spTree>
    <p:extLst>
      <p:ext uri="{BB962C8B-B14F-4D97-AF65-F5344CB8AC3E}">
        <p14:creationId xmlns:p14="http://schemas.microsoft.com/office/powerpoint/2010/main" val="365519040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Circulation Data</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28600"/>
            <a:ext cx="8897040" cy="5638800"/>
          </a:xfrm>
          <a:prstGeom prst="rect">
            <a:avLst/>
          </a:prstGeom>
        </p:spPr>
      </p:pic>
    </p:spTree>
    <p:extLst>
      <p:ext uri="{BB962C8B-B14F-4D97-AF65-F5344CB8AC3E}">
        <p14:creationId xmlns:p14="http://schemas.microsoft.com/office/powerpoint/2010/main" val="126972464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79" y="0"/>
            <a:ext cx="777057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5312" y="2606926"/>
            <a:ext cx="2073888" cy="2727074"/>
          </a:xfrm>
          <a:prstGeom prst="rect">
            <a:avLst/>
          </a:prstGeom>
          <a:noFill/>
          <a:ln w="9525">
            <a:solidFill>
              <a:srgbClr val="2857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rved Right Arrow 5"/>
          <p:cNvSpPr/>
          <p:nvPr/>
        </p:nvSpPr>
        <p:spPr>
          <a:xfrm rot="13020335">
            <a:off x="8328211" y="4547073"/>
            <a:ext cx="600344" cy="160622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itle 2"/>
          <p:cNvSpPr>
            <a:spLocks noGrp="1"/>
          </p:cNvSpPr>
          <p:nvPr>
            <p:ph type="ctrTitle"/>
          </p:nvPr>
        </p:nvSpPr>
        <p:spPr>
          <a:xfrm>
            <a:off x="304800" y="-1676400"/>
            <a:ext cx="7772400" cy="1470025"/>
          </a:xfrm>
        </p:spPr>
        <p:txBody>
          <a:bodyPr/>
          <a:lstStyle/>
          <a:p>
            <a:r>
              <a:rPr lang="en-US" dirty="0" smtClean="0"/>
              <a:t>Interpret or experience</a:t>
            </a:r>
            <a:endParaRPr lang="en-US" dirty="0"/>
          </a:p>
        </p:txBody>
      </p:sp>
      <p:sp>
        <p:nvSpPr>
          <p:cNvPr id="5" name="Oval 4"/>
          <p:cNvSpPr/>
          <p:nvPr/>
        </p:nvSpPr>
        <p:spPr>
          <a:xfrm>
            <a:off x="6610625" y="5528023"/>
            <a:ext cx="2290574" cy="1251820"/>
          </a:xfrm>
          <a:prstGeom prst="ellipse">
            <a:avLst/>
          </a:prstGeom>
          <a:gradFill flip="none" rotWithShape="1">
            <a:gsLst>
              <a:gs pos="0">
                <a:srgbClr val="F58026">
                  <a:tint val="66000"/>
                  <a:satMod val="160000"/>
                </a:srgbClr>
              </a:gs>
              <a:gs pos="50000">
                <a:srgbClr val="F58026">
                  <a:tint val="44500"/>
                  <a:satMod val="160000"/>
                </a:srgbClr>
              </a:gs>
              <a:gs pos="100000">
                <a:srgbClr val="F58026">
                  <a:tint val="23500"/>
                  <a:satMod val="160000"/>
                </a:srgbClr>
              </a:gs>
            </a:gsLst>
            <a:lin ang="16200000" scaled="1"/>
            <a:tileRect/>
          </a:gra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More than 60% of people are visual learners</a:t>
            </a:r>
            <a:endParaRPr lang="en-US" dirty="0">
              <a:solidFill>
                <a:schemeClr val="tx1"/>
              </a:solidFill>
            </a:endParaRPr>
          </a:p>
        </p:txBody>
      </p:sp>
    </p:spTree>
    <p:extLst>
      <p:ext uri="{BB962C8B-B14F-4D97-AF65-F5344CB8AC3E}">
        <p14:creationId xmlns:p14="http://schemas.microsoft.com/office/powerpoint/2010/main" val="10609326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&amp; Funding</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877" y="284001"/>
            <a:ext cx="8058246" cy="6497799"/>
          </a:xfrm>
          <a:prstGeom prst="rect">
            <a:avLst/>
          </a:prstGeom>
        </p:spPr>
      </p:pic>
    </p:spTree>
    <p:extLst>
      <p:ext uri="{BB962C8B-B14F-4D97-AF65-F5344CB8AC3E}">
        <p14:creationId xmlns:p14="http://schemas.microsoft.com/office/powerpoint/2010/main" val="354679852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Visualization Tools</a:t>
            </a:r>
            <a:endParaRPr lang="en-US" dirty="0"/>
          </a:p>
        </p:txBody>
      </p:sp>
      <p:sp>
        <p:nvSpPr>
          <p:cNvPr id="4" name="Content Placeholder 3"/>
          <p:cNvSpPr>
            <a:spLocks noGrp="1"/>
          </p:cNvSpPr>
          <p:nvPr>
            <p:ph idx="1"/>
          </p:nvPr>
        </p:nvSpPr>
        <p:spPr/>
        <p:txBody>
          <a:bodyPr/>
          <a:lstStyle/>
          <a:p>
            <a:r>
              <a:rPr lang="en-US" dirty="0" smtClean="0"/>
              <a:t>Free tools for analyzing data</a:t>
            </a:r>
          </a:p>
          <a:p>
            <a:r>
              <a:rPr lang="en-US" dirty="0" smtClean="0"/>
              <a:t>Free design tools</a:t>
            </a:r>
          </a:p>
          <a:p>
            <a:r>
              <a:rPr lang="en-US" dirty="0" smtClean="0"/>
              <a:t>Visualization services</a:t>
            </a:r>
          </a:p>
          <a:p>
            <a:r>
              <a:rPr lang="en-US" dirty="0" smtClean="0"/>
              <a:t>Daily tools – Excel, Photoshop, Illustrator</a:t>
            </a:r>
            <a:endParaRPr lang="en-US" dirty="0"/>
          </a:p>
        </p:txBody>
      </p:sp>
    </p:spTree>
    <p:extLst>
      <p:ext uri="{BB962C8B-B14F-4D97-AF65-F5344CB8AC3E}">
        <p14:creationId xmlns:p14="http://schemas.microsoft.com/office/powerpoint/2010/main" val="182329161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95"/>
            <a:ext cx="7543800" cy="1143000"/>
          </a:xfrm>
        </p:spPr>
        <p:txBody>
          <a:bodyPr/>
          <a:lstStyle/>
          <a:p>
            <a:r>
              <a:rPr lang="en-US" dirty="0" smtClean="0"/>
              <a:t>Easel.ly</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90600"/>
            <a:ext cx="7772400" cy="5220945"/>
          </a:xfrm>
          <a:prstGeom prst="rect">
            <a:avLst/>
          </a:prstGeom>
          <a:noFill/>
          <a:ln w="9525">
            <a:solidFill>
              <a:srgbClr val="2857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373975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Pikto</a:t>
            </a:r>
            <a:r>
              <a:rPr lang="en-US" dirty="0" err="1" smtClean="0"/>
              <a:t>chart</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8093066" cy="487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279493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can be visual</a:t>
            </a:r>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05263"/>
            <a:ext cx="8658320" cy="4207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24600" y="5791200"/>
            <a:ext cx="2819400" cy="369332"/>
          </a:xfrm>
          <a:prstGeom prst="rect">
            <a:avLst/>
          </a:prstGeom>
          <a:noFill/>
        </p:spPr>
        <p:txBody>
          <a:bodyPr wrap="square" rtlCol="0">
            <a:spAutoFit/>
          </a:bodyPr>
          <a:lstStyle/>
          <a:p>
            <a:pPr eaLnBrk="0" hangingPunct="0">
              <a:spcBef>
                <a:spcPct val="30000"/>
              </a:spcBef>
              <a:defRPr/>
            </a:pPr>
            <a:r>
              <a:rPr lang="en-US" u="sng" dirty="0">
                <a:hlinkClick r:id="rId4"/>
              </a:rPr>
              <a:t>http</a:t>
            </a:r>
            <a:r>
              <a:rPr lang="en-US" u="sng" dirty="0" smtClean="0">
                <a:hlinkClick r:id="rId4"/>
              </a:rPr>
              <a:t>://www.wordle.net</a:t>
            </a:r>
            <a:r>
              <a:rPr lang="en-US" u="sng" dirty="0" smtClean="0"/>
              <a:t> </a:t>
            </a:r>
            <a:r>
              <a:rPr kumimoji="1" lang="en-US" dirty="0" smtClean="0">
                <a:latin typeface="Times New Roman" charset="0"/>
                <a:ea typeface="ＭＳ Ｐゴシック" charset="-128"/>
                <a:cs typeface="ＭＳ Ｐゴシック" charset="-128"/>
              </a:rPr>
              <a:t> </a:t>
            </a:r>
            <a:endParaRPr kumimoji="1"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10780962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Traps: Accuracy/Critique</a:t>
            </a:r>
            <a:endParaRPr lang="en-US" dirty="0"/>
          </a:p>
        </p:txBody>
      </p:sp>
      <p:sp>
        <p:nvSpPr>
          <p:cNvPr id="3" name="Content Placeholder 2"/>
          <p:cNvSpPr>
            <a:spLocks noGrp="1"/>
          </p:cNvSpPr>
          <p:nvPr>
            <p:ph idx="1"/>
          </p:nvPr>
        </p:nvSpPr>
        <p:spPr/>
        <p:txBody>
          <a:bodyPr/>
          <a:lstStyle/>
          <a:p>
            <a:r>
              <a:rPr lang="en-US" dirty="0" smtClean="0"/>
              <a:t>Properly cite your data</a:t>
            </a:r>
          </a:p>
          <a:p>
            <a:r>
              <a:rPr lang="en-US" dirty="0" smtClean="0"/>
              <a:t>Include methodology for data collection and reporting</a:t>
            </a:r>
          </a:p>
          <a:p>
            <a:r>
              <a:rPr lang="en-US" dirty="0" smtClean="0"/>
              <a:t>Use supplemental data that relate to the service area</a:t>
            </a:r>
          </a:p>
          <a:p>
            <a:r>
              <a:rPr lang="en-US" dirty="0" smtClean="0"/>
              <a:t>CHECK YOUR MATH</a:t>
            </a:r>
            <a:endParaRPr lang="en-US" dirty="0"/>
          </a:p>
        </p:txBody>
      </p:sp>
    </p:spTree>
    <p:extLst>
      <p:ext uri="{BB962C8B-B14F-4D97-AF65-F5344CB8AC3E}">
        <p14:creationId xmlns:p14="http://schemas.microsoft.com/office/powerpoint/2010/main" val="345560568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049" y="-1158240"/>
            <a:ext cx="8229600" cy="1143000"/>
          </a:xfrm>
        </p:spPr>
        <p:txBody>
          <a:bodyPr/>
          <a:lstStyle/>
          <a:p>
            <a:r>
              <a:rPr lang="en-US" dirty="0" smtClean="0"/>
              <a:t>Best choice?</a:t>
            </a:r>
            <a:endParaRPr lang="en-US" dirty="0"/>
          </a:p>
        </p:txBody>
      </p:sp>
      <p:sp>
        <p:nvSpPr>
          <p:cNvPr id="8" name="Content Placeholder 7"/>
          <p:cNvSpPr>
            <a:spLocks noGrp="1"/>
          </p:cNvSpPr>
          <p:nvPr>
            <p:ph idx="1"/>
          </p:nvPr>
        </p:nvSpPr>
        <p:spPr>
          <a:xfrm>
            <a:off x="457200" y="304801"/>
            <a:ext cx="6001088" cy="5715000"/>
          </a:xfrm>
        </p:spPr>
        <p:txBody>
          <a:bodyPr/>
          <a:lstStyle/>
          <a:p>
            <a:pPr marL="0" indent="0">
              <a:buNone/>
            </a:pPr>
            <a:r>
              <a:rPr lang="en-US" dirty="0"/>
              <a:t>Childhood obesity rates have nearly tripled since 1980</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27" y="582403"/>
            <a:ext cx="8600746" cy="5693194"/>
          </a:xfrm>
          <a:prstGeom prst="rect">
            <a:avLst/>
          </a:prstGeom>
        </p:spPr>
      </p:pic>
    </p:spTree>
    <p:extLst>
      <p:ext uri="{BB962C8B-B14F-4D97-AF65-F5344CB8AC3E}">
        <p14:creationId xmlns:p14="http://schemas.microsoft.com/office/powerpoint/2010/main" val="311074746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99753"/>
            <a:ext cx="7848600" cy="1143000"/>
          </a:xfrm>
        </p:spPr>
        <p:txBody>
          <a:bodyPr/>
          <a:lstStyle/>
          <a:p>
            <a:pPr algn="ctr"/>
            <a:r>
              <a:rPr lang="en-US" sz="3600" dirty="0" smtClean="0"/>
              <a:t>Creating an Infographic – Step-by-step</a:t>
            </a:r>
            <a:endParaRPr lang="en-US" sz="3600" dirty="0"/>
          </a:p>
        </p:txBody>
      </p:sp>
      <p:grpSp>
        <p:nvGrpSpPr>
          <p:cNvPr id="6" name="Group 5"/>
          <p:cNvGrpSpPr/>
          <p:nvPr/>
        </p:nvGrpSpPr>
        <p:grpSpPr>
          <a:xfrm rot="243487">
            <a:off x="4017354" y="1701163"/>
            <a:ext cx="3495250" cy="3158994"/>
            <a:chOff x="5486399" y="1066800"/>
            <a:chExt cx="3895725" cy="3378200"/>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56222">
              <a:off x="5486399" y="1066800"/>
              <a:ext cx="3895725"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rot="20093525">
              <a:off x="5950137" y="2008678"/>
              <a:ext cx="2487667" cy="584775"/>
            </a:xfrm>
            <a:prstGeom prst="rect">
              <a:avLst/>
            </a:prstGeom>
            <a:noFill/>
          </p:spPr>
          <p:txBody>
            <a:bodyPr wrap="square" rtlCol="0">
              <a:spAutoFit/>
            </a:bodyPr>
            <a:lstStyle/>
            <a:p>
              <a:r>
                <a:rPr lang="en-US" sz="3200" dirty="0" smtClean="0">
                  <a:solidFill>
                    <a:schemeClr val="bg1">
                      <a:lumMod val="95000"/>
                    </a:schemeClr>
                  </a:solidFill>
                </a:rPr>
                <a:t>Tell a story</a:t>
              </a:r>
              <a:endParaRPr lang="en-US" sz="3200" dirty="0">
                <a:solidFill>
                  <a:schemeClr val="bg1">
                    <a:lumMod val="95000"/>
                  </a:schemeClr>
                </a:solidFill>
              </a:endParaRPr>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2362200"/>
            <a:ext cx="8153400" cy="3886200"/>
          </a:xfrm>
          <a:prstGeom prst="rect">
            <a:avLst/>
          </a:prstGeom>
        </p:spPr>
      </p:pic>
    </p:spTree>
    <p:extLst>
      <p:ext uri="{BB962C8B-B14F-4D97-AF65-F5344CB8AC3E}">
        <p14:creationId xmlns:p14="http://schemas.microsoft.com/office/powerpoint/2010/main" val="166791586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143000"/>
          </a:xfrm>
        </p:spPr>
        <p:txBody>
          <a:bodyPr/>
          <a:lstStyle/>
          <a:p>
            <a:r>
              <a:rPr lang="en-US" dirty="0" smtClean="0"/>
              <a:t>Case Study – ALA “Weather the Storm”</a:t>
            </a:r>
            <a:endParaRPr lang="en-US" dirty="0"/>
          </a:p>
        </p:txBody>
      </p:sp>
      <p:sp>
        <p:nvSpPr>
          <p:cNvPr id="3" name="Content Placeholder 2"/>
          <p:cNvSpPr>
            <a:spLocks noGrp="1"/>
          </p:cNvSpPr>
          <p:nvPr>
            <p:ph idx="1"/>
          </p:nvPr>
        </p:nvSpPr>
        <p:spPr>
          <a:xfrm>
            <a:off x="457200" y="1600200"/>
            <a:ext cx="3886200" cy="4525963"/>
          </a:xfrm>
        </p:spPr>
        <p:txBody>
          <a:bodyPr/>
          <a:lstStyle/>
          <a:p>
            <a:r>
              <a:rPr lang="en-US" dirty="0" smtClean="0"/>
              <a:t>Based on 2 years of research</a:t>
            </a:r>
          </a:p>
          <a:p>
            <a:r>
              <a:rPr lang="en-US" dirty="0" smtClean="0"/>
              <a:t>Executive summary, detailed data findings, methodology cited &amp; online</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181212"/>
            <a:ext cx="4648200" cy="5322677"/>
          </a:xfrm>
          <a:prstGeom prst="rect">
            <a:avLst/>
          </a:prstGeom>
          <a:noFill/>
          <a:ln w="9525">
            <a:solidFill>
              <a:srgbClr val="2857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118203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143000"/>
          </a:xfrm>
        </p:spPr>
        <p:txBody>
          <a:bodyPr/>
          <a:lstStyle/>
          <a:p>
            <a:r>
              <a:rPr lang="en-US" dirty="0" smtClean="0"/>
              <a:t>Does it tell a story? </a:t>
            </a:r>
            <a:endParaRPr lang="en-US" dirty="0"/>
          </a:p>
        </p:txBody>
      </p:sp>
      <p:sp>
        <p:nvSpPr>
          <p:cNvPr id="3" name="Content Placeholder 2"/>
          <p:cNvSpPr>
            <a:spLocks noGrp="1"/>
          </p:cNvSpPr>
          <p:nvPr>
            <p:ph idx="1"/>
          </p:nvPr>
        </p:nvSpPr>
        <p:spPr>
          <a:xfrm>
            <a:off x="457200" y="1600201"/>
            <a:ext cx="3962400" cy="4419599"/>
          </a:xfrm>
        </p:spPr>
        <p:txBody>
          <a:bodyPr/>
          <a:lstStyle/>
          <a:p>
            <a:r>
              <a:rPr lang="en-US" dirty="0" smtClean="0"/>
              <a:t>Incorporates metaphor</a:t>
            </a:r>
          </a:p>
          <a:p>
            <a:r>
              <a:rPr lang="en-US" dirty="0" smtClean="0"/>
              <a:t>Leads the viewer on a journey</a:t>
            </a:r>
          </a:p>
          <a:p>
            <a:r>
              <a:rPr lang="en-US" dirty="0" smtClean="0"/>
              <a:t>Targets message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295" y="609600"/>
            <a:ext cx="5022689" cy="6010160"/>
          </a:xfrm>
          <a:prstGeom prst="rect">
            <a:avLst/>
          </a:prstGeom>
        </p:spPr>
      </p:pic>
    </p:spTree>
    <p:extLst>
      <p:ext uri="{BB962C8B-B14F-4D97-AF65-F5344CB8AC3E}">
        <p14:creationId xmlns:p14="http://schemas.microsoft.com/office/powerpoint/2010/main" val="9423927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solidFill>
            <a:schemeClr val="bg1">
              <a:alpha val="18039"/>
            </a:schemeClr>
          </a:solidFill>
        </p:spPr>
        <p:txBody>
          <a:bodyPr/>
          <a:lstStyle/>
          <a:p>
            <a:r>
              <a:rPr lang="en-US" dirty="0" smtClean="0"/>
              <a:t>Agenda</a:t>
            </a:r>
          </a:p>
        </p:txBody>
      </p:sp>
      <p:sp>
        <p:nvSpPr>
          <p:cNvPr id="7171" name="Content Placeholder 4"/>
          <p:cNvSpPr>
            <a:spLocks noGrp="1"/>
          </p:cNvSpPr>
          <p:nvPr>
            <p:ph idx="1"/>
          </p:nvPr>
        </p:nvSpPr>
        <p:spPr/>
        <p:txBody>
          <a:bodyPr/>
          <a:lstStyle/>
          <a:p>
            <a:r>
              <a:rPr lang="en-US" dirty="0" smtClean="0"/>
              <a:t>Infographics, Origins and Species</a:t>
            </a:r>
          </a:p>
          <a:p>
            <a:r>
              <a:rPr lang="en-US" dirty="0" smtClean="0"/>
              <a:t>Big Data, Local Meaning</a:t>
            </a:r>
          </a:p>
          <a:p>
            <a:r>
              <a:rPr lang="en-US" dirty="0" smtClean="0"/>
              <a:t>Visualization Tools</a:t>
            </a:r>
            <a:endParaRPr lang="en-US" dirty="0"/>
          </a:p>
          <a:p>
            <a:r>
              <a:rPr lang="en-US" dirty="0" smtClean="0"/>
              <a:t>Creating an Infographic</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a:t>
            </a:r>
            <a:endParaRPr lang="en-US" dirty="0"/>
          </a:p>
        </p:txBody>
      </p:sp>
      <p:sp>
        <p:nvSpPr>
          <p:cNvPr id="3" name="Content Placeholder 2"/>
          <p:cNvSpPr>
            <a:spLocks noGrp="1"/>
          </p:cNvSpPr>
          <p:nvPr>
            <p:ph idx="1"/>
          </p:nvPr>
        </p:nvSpPr>
        <p:spPr>
          <a:xfrm>
            <a:off x="457200" y="1600200"/>
            <a:ext cx="8305800" cy="4648200"/>
          </a:xfrm>
        </p:spPr>
        <p:txBody>
          <a:bodyPr/>
          <a:lstStyle/>
          <a:p>
            <a:pPr marL="0" indent="0">
              <a:buNone/>
            </a:pPr>
            <a:r>
              <a:rPr lang="en-US" sz="2800" dirty="0"/>
              <a:t>“Strategic vision and careful management have helped U.S. public libraries weather the storm of the Great Recession, supporting their role as a lifeline to the technology resources and digital skills essential to full participation in civic life and in the nation’s economy. Libraries continue to transform lives by providing critical services and innovative solutions to technology access, in spite of years’ worth of consecutive and cumulative budget cuts.”</a:t>
            </a:r>
          </a:p>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81000"/>
            <a:ext cx="2493963"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406448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74567"/>
            <a:ext cx="7543800" cy="1143000"/>
          </a:xfrm>
        </p:spPr>
        <p:txBody>
          <a:bodyPr/>
          <a:lstStyle/>
          <a:p>
            <a:r>
              <a:rPr lang="en-US" dirty="0" smtClean="0"/>
              <a:t>Or this?</a:t>
            </a:r>
            <a:endParaRPr lang="en-US" dirty="0"/>
          </a:p>
        </p:txBody>
      </p:sp>
      <p:sp>
        <p:nvSpPr>
          <p:cNvPr id="3" name="Content Placeholder 2"/>
          <p:cNvSpPr>
            <a:spLocks noGrp="1"/>
          </p:cNvSpPr>
          <p:nvPr>
            <p:ph idx="1"/>
          </p:nvPr>
        </p:nvSpPr>
        <p:spPr>
          <a:xfrm>
            <a:off x="457200" y="1600200"/>
            <a:ext cx="3886200" cy="4525963"/>
          </a:xfrm>
        </p:spPr>
        <p:txBody>
          <a:bodyPr/>
          <a:lstStyle/>
          <a:p>
            <a:r>
              <a:rPr lang="en-US" dirty="0" smtClean="0"/>
              <a:t>Consider design, stormy to sunny</a:t>
            </a:r>
          </a:p>
          <a:p>
            <a:r>
              <a:rPr lang="en-US" dirty="0" smtClean="0"/>
              <a:t>Transition from bad to good</a:t>
            </a:r>
          </a:p>
          <a:p>
            <a:r>
              <a:rPr lang="en-US" dirty="0" smtClean="0"/>
              <a:t>Call to action at the end</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304800"/>
            <a:ext cx="4596004" cy="6052828"/>
          </a:xfrm>
          <a:prstGeom prst="rect">
            <a:avLst/>
          </a:prstGeom>
        </p:spPr>
      </p:pic>
    </p:spTree>
    <p:extLst>
      <p:ext uri="{BB962C8B-B14F-4D97-AF65-F5344CB8AC3E}">
        <p14:creationId xmlns:p14="http://schemas.microsoft.com/office/powerpoint/2010/main" val="367532758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67" y="0"/>
            <a:ext cx="9196868" cy="6858000"/>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685735"/>
            <a:ext cx="2790825"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960" y="4535269"/>
            <a:ext cx="5468164" cy="646331"/>
          </a:xfrm>
          <a:prstGeom prst="rect">
            <a:avLst/>
          </a:prstGeom>
          <a:solidFill>
            <a:schemeClr val="bg1">
              <a:alpha val="56000"/>
            </a:schemeClr>
          </a:solidFill>
        </p:spPr>
        <p:txBody>
          <a:bodyPr wrap="none" rtlCol="0">
            <a:spAutoFit/>
          </a:bodyPr>
          <a:lstStyle/>
          <a:p>
            <a:r>
              <a:rPr lang="en-US" dirty="0" smtClean="0"/>
              <a:t>Fine Print:</a:t>
            </a:r>
          </a:p>
          <a:p>
            <a:r>
              <a:rPr lang="en-US" dirty="0" smtClean="0"/>
              <a:t>SOURCE: data compiled from e-readers by </a:t>
            </a:r>
            <a:r>
              <a:rPr lang="en-US" dirty="0" err="1" smtClean="0"/>
              <a:t>Hiptype</a:t>
            </a:r>
            <a:endParaRPr lang="en-US" dirty="0"/>
          </a:p>
        </p:txBody>
      </p:sp>
      <p:sp>
        <p:nvSpPr>
          <p:cNvPr id="6" name="Right Arrow 5"/>
          <p:cNvSpPr/>
          <p:nvPr/>
        </p:nvSpPr>
        <p:spPr>
          <a:xfrm rot="18685135">
            <a:off x="110704" y="3946215"/>
            <a:ext cx="855997" cy="4966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56411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76200"/>
            <a:ext cx="7543800" cy="914400"/>
          </a:xfrm>
          <a:solidFill>
            <a:schemeClr val="bg1">
              <a:alpha val="18039"/>
            </a:schemeClr>
          </a:solidFill>
        </p:spPr>
        <p:txBody>
          <a:bodyPr/>
          <a:lstStyle/>
          <a:p>
            <a:r>
              <a:rPr lang="en-US" dirty="0" smtClean="0"/>
              <a:t>Thank You!</a:t>
            </a:r>
          </a:p>
        </p:txBody>
      </p:sp>
      <p:sp>
        <p:nvSpPr>
          <p:cNvPr id="11267" name="Content Placeholder 2"/>
          <p:cNvSpPr>
            <a:spLocks noGrp="1"/>
          </p:cNvSpPr>
          <p:nvPr>
            <p:ph idx="1"/>
          </p:nvPr>
        </p:nvSpPr>
        <p:spPr>
          <a:xfrm>
            <a:off x="457200" y="1066800"/>
            <a:ext cx="8229600" cy="5059363"/>
          </a:xfrm>
        </p:spPr>
        <p:txBody>
          <a:bodyPr/>
          <a:lstStyle/>
          <a:p>
            <a:pPr>
              <a:buFont typeface="Arial" charset="0"/>
              <a:buNone/>
            </a:pPr>
            <a:r>
              <a:rPr lang="en-US" dirty="0" smtClean="0"/>
              <a:t>Contact Info for Dawne</a:t>
            </a:r>
          </a:p>
          <a:p>
            <a:pPr lvl="1">
              <a:buFont typeface="Arial" charset="0"/>
              <a:buNone/>
            </a:pPr>
            <a:r>
              <a:rPr lang="en-US" dirty="0" smtClean="0"/>
              <a:t>Email: </a:t>
            </a:r>
            <a:r>
              <a:rPr lang="en-US" dirty="0" smtClean="0">
                <a:ea typeface="ＭＳ Ｐゴシック" pitchFamily="34" charset="-128"/>
                <a:hlinkClick r:id="rId3"/>
              </a:rPr>
              <a:t>drt@bellcow.com</a:t>
            </a:r>
            <a:endParaRPr lang="en-US" dirty="0" smtClean="0">
              <a:ea typeface="ＭＳ Ｐゴシック" pitchFamily="34" charset="-128"/>
            </a:endParaRPr>
          </a:p>
          <a:p>
            <a:pPr lvl="1" eaLnBrk="1" hangingPunct="1">
              <a:buFont typeface="Arial" charset="0"/>
              <a:buNone/>
            </a:pPr>
            <a:r>
              <a:rPr lang="en-US" dirty="0" smtClean="0">
                <a:ea typeface="ＭＳ Ｐゴシック" pitchFamily="34" charset="-128"/>
              </a:rPr>
              <a:t>Twitter: </a:t>
            </a:r>
            <a:r>
              <a:rPr lang="en-US" dirty="0" smtClean="0">
                <a:ea typeface="ＭＳ Ｐゴシック" pitchFamily="34" charset="-128"/>
                <a:hlinkClick r:id="rId4"/>
              </a:rPr>
              <a:t>dawne</a:t>
            </a:r>
            <a:endParaRPr lang="en-US" dirty="0" smtClean="0">
              <a:ea typeface="ＭＳ Ｐゴシック" pitchFamily="34" charset="-128"/>
            </a:endParaRPr>
          </a:p>
          <a:p>
            <a:pPr lvl="1" eaLnBrk="1" hangingPunct="1">
              <a:buFont typeface="Arial" charset="0"/>
              <a:buNone/>
            </a:pPr>
            <a:r>
              <a:rPr lang="en-US" dirty="0" smtClean="0">
                <a:ea typeface="ＭＳ Ｐゴシック" pitchFamily="34" charset="-128"/>
              </a:rPr>
              <a:t>LinkedIn: </a:t>
            </a:r>
            <a:r>
              <a:rPr lang="en-US" dirty="0" smtClean="0">
                <a:ea typeface="ＭＳ Ｐゴシック" pitchFamily="34" charset="-128"/>
                <a:hlinkClick r:id="rId5"/>
              </a:rPr>
              <a:t>www.linkedin.com/in/dawnetortorella</a:t>
            </a:r>
            <a:r>
              <a:rPr lang="en-US" dirty="0" smtClean="0">
                <a:ea typeface="ＭＳ Ｐゴシック" pitchFamily="34" charset="-128"/>
              </a:rPr>
              <a:t> </a:t>
            </a:r>
          </a:p>
          <a:p>
            <a:pPr lvl="1" eaLnBrk="1" hangingPunct="1">
              <a:buNone/>
            </a:pPr>
            <a:r>
              <a:rPr lang="en-US" dirty="0" smtClean="0">
                <a:ea typeface="ＭＳ Ｐゴシック" pitchFamily="34" charset="-128"/>
              </a:rPr>
              <a:t>Pinterest Infographics</a:t>
            </a:r>
            <a:r>
              <a:rPr lang="en-US" dirty="0">
                <a:ea typeface="ＭＳ Ｐゴシック" pitchFamily="34" charset="-128"/>
              </a:rPr>
              <a:t> Board - </a:t>
            </a:r>
            <a:r>
              <a:rPr lang="en-US" dirty="0" smtClean="0">
                <a:ea typeface="ＭＳ Ｐゴシック" pitchFamily="34" charset="-128"/>
                <a:hlinkClick r:id="rId6"/>
              </a:rPr>
              <a:t>pinterest.com/dtortore/infographics/</a:t>
            </a:r>
            <a:endParaRPr lang="en-US" dirty="0" smtClean="0">
              <a:ea typeface="ＭＳ Ｐゴシック" pitchFamily="34" charset="-128"/>
            </a:endParaRPr>
          </a:p>
          <a:p>
            <a:pPr lvl="1" eaLnBrk="1" hangingPunct="1">
              <a:buNone/>
            </a:pPr>
            <a:r>
              <a:rPr lang="en-US" dirty="0">
                <a:ea typeface="ＭＳ Ｐゴシック" pitchFamily="34" charset="-128"/>
              </a:rPr>
              <a:t>Scoop.it Infographics Creation Curation Thread - </a:t>
            </a:r>
            <a:r>
              <a:rPr lang="en-US" dirty="0">
                <a:ea typeface="ＭＳ Ｐゴシック" pitchFamily="34" charset="-128"/>
                <a:hlinkClick r:id="rId7"/>
              </a:rPr>
              <a:t>scoop.it/t/creating-infographics</a:t>
            </a:r>
            <a:r>
              <a:rPr lang="en-US" dirty="0">
                <a:ea typeface="ＭＳ Ｐゴシック" pitchFamily="34" charset="-128"/>
              </a:rPr>
              <a:t> </a:t>
            </a:r>
          </a:p>
          <a:p>
            <a:pPr lvl="1" eaLnBrk="1" hangingPunct="1">
              <a:buNone/>
            </a:pPr>
            <a:endParaRPr lang="en-US" dirty="0" smtClean="0">
              <a:ea typeface="ＭＳ Ｐゴシック" pitchFamily="34" charset="-128"/>
            </a:endParaRPr>
          </a:p>
          <a:p>
            <a:pPr>
              <a:buFont typeface="Arial" charset="0"/>
              <a:buNone/>
            </a:pPr>
            <a:endParaRPr lang="en-US" dirty="0" smtClean="0"/>
          </a:p>
          <a:p>
            <a:pPr lvl="1"/>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cs typeface="+mj-cs"/>
              </a:rPr>
              <a:t>Survey and Certificate of Attendance</a:t>
            </a:r>
            <a:endParaRPr lang="en-US" dirty="0">
              <a:cs typeface="+mj-cs"/>
            </a:endParaRPr>
          </a:p>
        </p:txBody>
      </p:sp>
      <p:sp>
        <p:nvSpPr>
          <p:cNvPr id="103426" name="Content Placeholder 2"/>
          <p:cNvSpPr>
            <a:spLocks noGrp="1"/>
          </p:cNvSpPr>
          <p:nvPr>
            <p:ph idx="1"/>
          </p:nvPr>
        </p:nvSpPr>
        <p:spPr/>
        <p:txBody>
          <a:bodyPr/>
          <a:lstStyle/>
          <a:p>
            <a:pPr marL="0" indent="0">
              <a:buFont typeface="Arial" charset="0"/>
              <a:buNone/>
            </a:pPr>
            <a:r>
              <a:rPr lang="en-US" dirty="0">
                <a:latin typeface="Century Gothic" charset="0"/>
              </a:rPr>
              <a:t>Please take a minute and fill out our webinar survey.  You will find in at:</a:t>
            </a:r>
          </a:p>
          <a:p>
            <a:pPr marL="0" indent="0">
              <a:buFont typeface="Arial" charset="0"/>
              <a:buNone/>
            </a:pPr>
            <a:r>
              <a:rPr lang="en-US" u="sng" dirty="0">
                <a:latin typeface="Century Gothic" charset="0"/>
                <a:hlinkClick r:id="rId2"/>
              </a:rPr>
              <a:t>https://survey.qualtrics.com/SE/?SID=SV_56cweQvElL0B8DX</a:t>
            </a:r>
            <a:endParaRPr lang="en-US" u="sng" dirty="0">
              <a:latin typeface="Century Gothic" charset="0"/>
            </a:endParaRPr>
          </a:p>
          <a:p>
            <a:pPr marL="0" indent="0">
              <a:buFont typeface="Arial" charset="0"/>
              <a:buNone/>
            </a:pPr>
            <a:endParaRPr lang="en-US" u="sng" dirty="0">
              <a:latin typeface="Century Gothic" charset="0"/>
            </a:endParaRPr>
          </a:p>
          <a:p>
            <a:pPr marL="0" indent="0">
              <a:buFont typeface="Arial" charset="0"/>
              <a:buNone/>
            </a:pPr>
            <a:r>
              <a:rPr lang="en-US" dirty="0">
                <a:latin typeface="Century Gothic" charset="0"/>
              </a:rPr>
              <a:t>Thank you!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67" y="0"/>
            <a:ext cx="9196868" cy="6858000"/>
          </a:xfrm>
          <a:prstGeom prst="rect">
            <a:avLst/>
          </a:prstGeom>
        </p:spPr>
      </p:pic>
    </p:spTree>
    <p:extLst>
      <p:ext uri="{BB962C8B-B14F-4D97-AF65-F5344CB8AC3E}">
        <p14:creationId xmlns:p14="http://schemas.microsoft.com/office/powerpoint/2010/main" val="120812423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a:t>
            </a:r>
            <a:endParaRPr lang="en-US" dirty="0"/>
          </a:p>
        </p:txBody>
      </p:sp>
      <p:sp>
        <p:nvSpPr>
          <p:cNvPr id="3" name="Content Placeholder 2"/>
          <p:cNvSpPr>
            <a:spLocks noGrp="1"/>
          </p:cNvSpPr>
          <p:nvPr>
            <p:ph idx="1"/>
          </p:nvPr>
        </p:nvSpPr>
        <p:spPr/>
        <p:txBody>
          <a:bodyPr/>
          <a:lstStyle/>
          <a:p>
            <a:pPr marL="0" indent="0">
              <a:buNone/>
            </a:pPr>
            <a:r>
              <a:rPr lang="en-US" i="1" dirty="0" smtClean="0"/>
              <a:t>“Infographics provide a format that utilizes </a:t>
            </a:r>
            <a:r>
              <a:rPr lang="en-US" b="1" i="1" dirty="0" smtClean="0"/>
              <a:t>engaging</a:t>
            </a:r>
            <a:r>
              <a:rPr lang="en-US" i="1" dirty="0" smtClean="0"/>
              <a:t> visuals that not only appeal to an audience hungry for information, but also aid in the </a:t>
            </a:r>
            <a:r>
              <a:rPr lang="en-US" b="1" i="1" dirty="0" smtClean="0"/>
              <a:t>comprehension</a:t>
            </a:r>
            <a:r>
              <a:rPr lang="en-US" i="1" dirty="0" smtClean="0"/>
              <a:t> and </a:t>
            </a:r>
            <a:r>
              <a:rPr lang="en-US" b="1" i="1" dirty="0" smtClean="0"/>
              <a:t>retention</a:t>
            </a:r>
            <a:r>
              <a:rPr lang="en-US" i="1" dirty="0" smtClean="0"/>
              <a:t> of that material.”</a:t>
            </a:r>
          </a:p>
          <a:p>
            <a:pPr marL="0" indent="0" algn="r">
              <a:buNone/>
            </a:pPr>
            <a:r>
              <a:rPr lang="en-US" sz="2400" dirty="0" smtClean="0"/>
              <a:t>Infographics: The power of visual storytelling</a:t>
            </a:r>
            <a:br>
              <a:rPr lang="en-US" sz="2400" dirty="0" smtClean="0"/>
            </a:br>
            <a:r>
              <a:rPr lang="en-US" sz="2400" dirty="0" err="1" smtClean="0"/>
              <a:t>Lankow</a:t>
            </a:r>
            <a:r>
              <a:rPr lang="en-US" sz="2400" dirty="0" smtClean="0"/>
              <a:t>, Ritchie, &amp; Crooks</a:t>
            </a:r>
            <a:endParaRPr lang="en-US" sz="2400" dirty="0"/>
          </a:p>
        </p:txBody>
      </p:sp>
    </p:spTree>
    <p:extLst>
      <p:ext uri="{BB962C8B-B14F-4D97-AF65-F5344CB8AC3E}">
        <p14:creationId xmlns:p14="http://schemas.microsoft.com/office/powerpoint/2010/main" val="284168634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Clash of the Titans: </a:t>
            </a:r>
            <a:r>
              <a:rPr lang="en-US" dirty="0" err="1" smtClean="0"/>
              <a:t>Tufte</a:t>
            </a:r>
            <a:r>
              <a:rPr lang="en-US" dirty="0" smtClean="0"/>
              <a:t> vs. Holmes</a:t>
            </a:r>
            <a:endParaRPr lang="en-US" dirty="0"/>
          </a:p>
        </p:txBody>
      </p:sp>
      <p:sp>
        <p:nvSpPr>
          <p:cNvPr id="3" name="Content Placeholder 2"/>
          <p:cNvSpPr>
            <a:spLocks noGrp="1"/>
          </p:cNvSpPr>
          <p:nvPr>
            <p:ph idx="1"/>
          </p:nvPr>
        </p:nvSpPr>
        <p:spPr>
          <a:xfrm>
            <a:off x="457200" y="1371600"/>
            <a:ext cx="4419600" cy="4525963"/>
          </a:xfrm>
        </p:spPr>
        <p:txBody>
          <a:bodyPr/>
          <a:lstStyle/>
          <a:p>
            <a:pPr marL="0" indent="0">
              <a:buNone/>
            </a:pPr>
            <a:r>
              <a:rPr lang="en-US" dirty="0" err="1" smtClean="0"/>
              <a:t>Tufte</a:t>
            </a:r>
            <a:endParaRPr lang="en-US" dirty="0" smtClean="0"/>
          </a:p>
          <a:p>
            <a:r>
              <a:rPr lang="en-US" sz="2400" dirty="0" smtClean="0"/>
              <a:t>Pioneer of data visualization, information design</a:t>
            </a:r>
          </a:p>
          <a:p>
            <a:r>
              <a:rPr lang="en-US" sz="2400" dirty="0" smtClean="0"/>
              <a:t>Academic (Yale) – statistician </a:t>
            </a:r>
          </a:p>
          <a:p>
            <a:r>
              <a:rPr lang="en-US" sz="2400" dirty="0" smtClean="0"/>
              <a:t>Believes you should omit graphic elements of the design that do not communicate specific information </a:t>
            </a:r>
          </a:p>
          <a:p>
            <a:r>
              <a:rPr lang="en-US" sz="2400" dirty="0" smtClean="0"/>
              <a:t>Avoid “</a:t>
            </a:r>
            <a:r>
              <a:rPr lang="en-US" sz="2400" dirty="0" err="1" smtClean="0"/>
              <a:t>chartjunk</a:t>
            </a:r>
            <a:r>
              <a:rPr lang="en-US" sz="2400" dirty="0" smtClean="0"/>
              <a:t>” and Powerpoint</a:t>
            </a:r>
            <a:endParaRPr lang="en-US" sz="2400" dirty="0"/>
          </a:p>
        </p:txBody>
      </p:sp>
      <p:pic>
        <p:nvPicPr>
          <p:cNvPr id="7"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9600" y="4114800"/>
            <a:ext cx="4661103" cy="2657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9200"/>
            <a:ext cx="3405742"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quot;No&quot; Symbol 5"/>
          <p:cNvSpPr/>
          <p:nvPr/>
        </p:nvSpPr>
        <p:spPr>
          <a:xfrm>
            <a:off x="5562600" y="1219200"/>
            <a:ext cx="2514600" cy="2581275"/>
          </a:xfrm>
          <a:prstGeom prst="noSmoking">
            <a:avLst/>
          </a:prstGeom>
          <a:solidFill>
            <a:srgbClr val="FF0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6944634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Clash of the Titans: </a:t>
            </a:r>
            <a:r>
              <a:rPr lang="en-US" dirty="0" err="1" smtClean="0"/>
              <a:t>Tufte</a:t>
            </a:r>
            <a:r>
              <a:rPr lang="en-US" dirty="0" smtClean="0"/>
              <a:t> vs. Holmes</a:t>
            </a:r>
            <a:endParaRPr lang="en-US" dirty="0"/>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89768" y="1723460"/>
            <a:ext cx="4334632" cy="424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bwMode="auto">
          <a:xfrm>
            <a:off x="4724400" y="1600200"/>
            <a:ext cx="441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6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t>Holmes</a:t>
            </a:r>
          </a:p>
          <a:p>
            <a:r>
              <a:rPr lang="en-US" sz="2400" dirty="0" smtClean="0"/>
              <a:t>Created “explanation graphics”</a:t>
            </a:r>
          </a:p>
          <a:p>
            <a:r>
              <a:rPr lang="en-US" sz="2400" dirty="0" smtClean="0"/>
              <a:t>Publishing – </a:t>
            </a:r>
            <a:r>
              <a:rPr lang="en-US" sz="2400" i="1" dirty="0" smtClean="0"/>
              <a:t>Time</a:t>
            </a:r>
          </a:p>
          <a:p>
            <a:r>
              <a:rPr lang="en-US" sz="2400" dirty="0" smtClean="0"/>
              <a:t>Believes stories can be more memorable and impactful</a:t>
            </a:r>
          </a:p>
          <a:p>
            <a:r>
              <a:rPr lang="en-US" sz="2400" dirty="0" smtClean="0"/>
              <a:t>Importance of appeal through visual metaphor</a:t>
            </a:r>
          </a:p>
          <a:p>
            <a:r>
              <a:rPr lang="en-US" sz="2400" dirty="0" smtClean="0"/>
              <a:t>Recent studies have shown his explanation graphics aid in retention</a:t>
            </a:r>
            <a:endParaRPr lang="en-US" sz="2400" dirty="0"/>
          </a:p>
        </p:txBody>
      </p:sp>
    </p:spTree>
    <p:extLst>
      <p:ext uri="{BB962C8B-B14F-4D97-AF65-F5344CB8AC3E}">
        <p14:creationId xmlns:p14="http://schemas.microsoft.com/office/powerpoint/2010/main" val="5734301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both right?</a:t>
            </a:r>
            <a:endParaRPr lang="en-US" dirty="0"/>
          </a:p>
        </p:txBody>
      </p:sp>
      <p:sp>
        <p:nvSpPr>
          <p:cNvPr id="4" name="Content Placeholder 3"/>
          <p:cNvSpPr>
            <a:spLocks noGrp="1"/>
          </p:cNvSpPr>
          <p:nvPr>
            <p:ph idx="1"/>
          </p:nvPr>
        </p:nvSpPr>
        <p:spPr/>
        <p:txBody>
          <a:bodyPr/>
          <a:lstStyle/>
          <a:p>
            <a:r>
              <a:rPr lang="en-US" dirty="0" smtClean="0"/>
              <a:t>Objectives drive design</a:t>
            </a:r>
          </a:p>
          <a:p>
            <a:r>
              <a:rPr lang="en-US" dirty="0" smtClean="0"/>
              <a:t>Vary based on agenda</a:t>
            </a:r>
          </a:p>
        </p:txBody>
      </p:sp>
      <p:pic>
        <p:nvPicPr>
          <p:cNvPr id="102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3200" y="576262"/>
            <a:ext cx="62007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460652"/>
            <a:ext cx="2162175"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228976" y="6226127"/>
            <a:ext cx="5691554" cy="861774"/>
          </a:xfrm>
          <a:prstGeom prst="rect">
            <a:avLst/>
          </a:prstGeom>
          <a:noFill/>
        </p:spPr>
        <p:txBody>
          <a:bodyPr wrap="square" rtlCol="0">
            <a:spAutoFit/>
          </a:bodyPr>
          <a:lstStyle/>
          <a:p>
            <a:r>
              <a:rPr lang="en-US" sz="1600" dirty="0" smtClean="0"/>
              <a:t>Figure 1.6 Infographic priorities by application. p. 38 </a:t>
            </a:r>
            <a:r>
              <a:rPr lang="en-US" sz="1600" i="1" dirty="0" smtClean="0"/>
              <a:t>Infographics: The power of visual storytelling </a:t>
            </a:r>
            <a:endParaRPr lang="en-US" sz="1600" i="1" dirty="0"/>
          </a:p>
          <a:p>
            <a:endParaRPr lang="en-US" dirty="0"/>
          </a:p>
        </p:txBody>
      </p:sp>
    </p:spTree>
    <p:extLst>
      <p:ext uri="{BB962C8B-B14F-4D97-AF65-F5344CB8AC3E}">
        <p14:creationId xmlns:p14="http://schemas.microsoft.com/office/powerpoint/2010/main" val="263079130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 Today, NY Times</a:t>
            </a:r>
            <a:endParaRPr lang="en-US" dirty="0"/>
          </a:p>
        </p:txBody>
      </p:sp>
      <p:sp>
        <p:nvSpPr>
          <p:cNvPr id="4" name="TextBox 3"/>
          <p:cNvSpPr txBox="1"/>
          <p:nvPr/>
        </p:nvSpPr>
        <p:spPr>
          <a:xfrm>
            <a:off x="533400" y="1156027"/>
            <a:ext cx="1620957" cy="369332"/>
          </a:xfrm>
          <a:prstGeom prst="rect">
            <a:avLst/>
          </a:prstGeom>
          <a:noFill/>
        </p:spPr>
        <p:txBody>
          <a:bodyPr wrap="none" rtlCol="0">
            <a:spAutoFit/>
          </a:bodyPr>
          <a:lstStyle/>
          <a:p>
            <a:r>
              <a:rPr lang="en-US" dirty="0" smtClean="0"/>
              <a:t>Sept.15, 1982</a:t>
            </a:r>
            <a:endParaRPr lang="en-US" dirty="0"/>
          </a:p>
        </p:txBody>
      </p:sp>
      <p:sp>
        <p:nvSpPr>
          <p:cNvPr id="9" name="TextBox 8"/>
          <p:cNvSpPr txBox="1"/>
          <p:nvPr/>
        </p:nvSpPr>
        <p:spPr>
          <a:xfrm>
            <a:off x="337876" y="5927740"/>
            <a:ext cx="2121093" cy="369332"/>
          </a:xfrm>
          <a:prstGeom prst="rect">
            <a:avLst/>
          </a:prstGeom>
          <a:noFill/>
        </p:spPr>
        <p:txBody>
          <a:bodyPr wrap="none" rtlCol="0">
            <a:spAutoFit/>
          </a:bodyPr>
          <a:lstStyle/>
          <a:p>
            <a:r>
              <a:rPr lang="en-US" dirty="0" smtClean="0"/>
              <a:t>Nov Election, 2000</a:t>
            </a:r>
            <a:endParaRPr lang="en-US" dirty="0"/>
          </a:p>
        </p:txBody>
      </p:sp>
      <p:sp>
        <p:nvSpPr>
          <p:cNvPr id="12" name="TextBox 11"/>
          <p:cNvSpPr txBox="1"/>
          <p:nvPr/>
        </p:nvSpPr>
        <p:spPr>
          <a:xfrm>
            <a:off x="5298750" y="4567857"/>
            <a:ext cx="3938001" cy="369332"/>
          </a:xfrm>
          <a:prstGeom prst="rect">
            <a:avLst/>
          </a:prstGeom>
          <a:noFill/>
        </p:spPr>
        <p:txBody>
          <a:bodyPr wrap="none" rtlCol="0">
            <a:spAutoFit/>
          </a:bodyPr>
          <a:lstStyle/>
          <a:p>
            <a:r>
              <a:rPr lang="en-US" dirty="0" smtClean="0"/>
              <a:t>NY Times Olympic 100 meters, 2012</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76" y="1141002"/>
            <a:ext cx="8308483" cy="4838504"/>
          </a:xfrm>
          <a:prstGeom prst="rect">
            <a:avLst/>
          </a:prstGeom>
        </p:spPr>
      </p:pic>
    </p:spTree>
    <p:extLst>
      <p:ext uri="{BB962C8B-B14F-4D97-AF65-F5344CB8AC3E}">
        <p14:creationId xmlns:p14="http://schemas.microsoft.com/office/powerpoint/2010/main" val="3397389833"/>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InfoPeopl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58026"/>
      </a:hlink>
      <a:folHlink>
        <a:srgbClr val="F7964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3929</TotalTime>
  <Words>3857</Words>
  <Application>Microsoft Macintosh PowerPoint</Application>
  <PresentationFormat>On-screen Show (4:3)</PresentationFormat>
  <Paragraphs>330</Paragraphs>
  <Slides>34</Slides>
  <Notes>33</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Office Theme</vt:lpstr>
      <vt:lpstr>1_Office Theme</vt:lpstr>
      <vt:lpstr>Communicating Through Infographics </vt:lpstr>
      <vt:lpstr>Interpret or experience</vt:lpstr>
      <vt:lpstr>Agenda</vt:lpstr>
      <vt:lpstr>PowerPoint Presentation</vt:lpstr>
      <vt:lpstr>Definition</vt:lpstr>
      <vt:lpstr>Clash of the Titans: Tufte vs. Holmes</vt:lpstr>
      <vt:lpstr>Clash of the Titans: Tufte vs. Holmes</vt:lpstr>
      <vt:lpstr>Are both right?</vt:lpstr>
      <vt:lpstr>USA Today, NY Times</vt:lpstr>
      <vt:lpstr>Typical Infographic Signature</vt:lpstr>
      <vt:lpstr>Poster Art</vt:lpstr>
      <vt:lpstr>Does this graphic?</vt:lpstr>
      <vt:lpstr>Big Data, Local Meaning</vt:lpstr>
      <vt:lpstr>IMLS Public Library Comparison</vt:lpstr>
      <vt:lpstr>Pew Internet Data Sets</vt:lpstr>
      <vt:lpstr>Census Data – Local Scoping</vt:lpstr>
      <vt:lpstr>Big Data &amp; APIs</vt:lpstr>
      <vt:lpstr>Does it leave you feeling informed or delighted?</vt:lpstr>
      <vt:lpstr>Circulation Data</vt:lpstr>
      <vt:lpstr>Budget &amp; Funding</vt:lpstr>
      <vt:lpstr>Visualization Tools</vt:lpstr>
      <vt:lpstr>Easel.ly</vt:lpstr>
      <vt:lpstr>Piktochart</vt:lpstr>
      <vt:lpstr>Text can be visual</vt:lpstr>
      <vt:lpstr>Common Traps: Accuracy/Critique</vt:lpstr>
      <vt:lpstr>Best choice?</vt:lpstr>
      <vt:lpstr>Creating an Infographic – Step-by-step</vt:lpstr>
      <vt:lpstr>Case Study – ALA “Weather the Storm”</vt:lpstr>
      <vt:lpstr>Does it tell a story? </vt:lpstr>
      <vt:lpstr>This?</vt:lpstr>
      <vt:lpstr>Or this?</vt:lpstr>
      <vt:lpstr>PowerPoint Presentation</vt:lpstr>
      <vt:lpstr>Thank You!</vt:lpstr>
      <vt:lpstr>Survey and Certificate of Attendance</vt:lpstr>
    </vt:vector>
  </TitlesOfParts>
  <Company>CEO Consuliting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Before you begin with your content, the DEMOGRAPHICS SURVEY will be displayed on this slide. It looks like this:</dc:title>
  <dc:creator>Dawne</dc:creator>
  <cp:lastModifiedBy>Charles O'Shea</cp:lastModifiedBy>
  <cp:revision>320</cp:revision>
  <dcterms:created xsi:type="dcterms:W3CDTF">2009-08-05T16:54:32Z</dcterms:created>
  <dcterms:modified xsi:type="dcterms:W3CDTF">2012-11-06T16:15:20Z</dcterms:modified>
</cp:coreProperties>
</file>