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70" r:id="rId3"/>
    <p:sldId id="271" r:id="rId4"/>
    <p:sldId id="272" r:id="rId5"/>
    <p:sldId id="273" r:id="rId6"/>
    <p:sldId id="259" r:id="rId7"/>
    <p:sldId id="258" r:id="rId8"/>
    <p:sldId id="261" r:id="rId9"/>
    <p:sldId id="263" r:id="rId10"/>
    <p:sldId id="264" r:id="rId11"/>
    <p:sldId id="269" r:id="rId12"/>
    <p:sldId id="262" r:id="rId13"/>
    <p:sldId id="268" r:id="rId14"/>
    <p:sldId id="265" r:id="rId15"/>
    <p:sldId id="260" r:id="rId16"/>
    <p:sldId id="267" r:id="rId17"/>
    <p:sldId id="274" r:id="rId18"/>
    <p:sldId id="278" r:id="rId19"/>
    <p:sldId id="275" r:id="rId20"/>
    <p:sldId id="276" r:id="rId21"/>
    <p:sldId id="257" r:id="rId22"/>
    <p:sldId id="266" r:id="rId23"/>
    <p:sldId id="277"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65" d="100"/>
          <a:sy n="165" d="100"/>
        </p:scale>
        <p:origin x="-1008"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988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282F0D-F35B-B34D-BFE1-C9D2F0227825}" type="datetimeFigureOut">
              <a:rPr lang="en-US" smtClean="0"/>
              <a:t>4/4/14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BCB5CB-A32F-5541-A899-3EFEAB39123B}" type="slidenum">
              <a:rPr lang="en-US" smtClean="0"/>
              <a:t>‹#›</a:t>
            </a:fld>
            <a:endParaRPr lang="en-US"/>
          </a:p>
        </p:txBody>
      </p:sp>
    </p:spTree>
    <p:extLst>
      <p:ext uri="{BB962C8B-B14F-4D97-AF65-F5344CB8AC3E}">
        <p14:creationId xmlns:p14="http://schemas.microsoft.com/office/powerpoint/2010/main" val="37963112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type in the chat one graphic novel title you think is highly suited to teen readership in particular</a:t>
            </a:r>
            <a:r>
              <a:rPr lang="en-US" dirty="0" smtClean="0"/>
              <a:t> </a:t>
            </a:r>
            <a:endParaRPr lang="en-US" dirty="0"/>
          </a:p>
        </p:txBody>
      </p:sp>
      <p:sp>
        <p:nvSpPr>
          <p:cNvPr id="4" name="Slide Number Placeholder 3"/>
          <p:cNvSpPr>
            <a:spLocks noGrp="1"/>
          </p:cNvSpPr>
          <p:nvPr>
            <p:ph type="sldNum" sz="quarter" idx="10"/>
          </p:nvPr>
        </p:nvSpPr>
        <p:spPr/>
        <p:txBody>
          <a:bodyPr/>
          <a:lstStyle/>
          <a:p>
            <a:fld id="{A9BCB5CB-A32F-5541-A899-3EFEAB39123B}"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type in the chat a topic of high teen interest in their own social or emotional lives (not a reading taste) </a:t>
            </a:r>
          </a:p>
          <a:p>
            <a:r>
              <a:rPr lang="en-US" sz="1200" kern="1200" dirty="0" smtClean="0">
                <a:solidFill>
                  <a:schemeClr val="tx1"/>
                </a:solidFill>
                <a:latin typeface="+mn-lt"/>
                <a:ea typeface="+mn-ea"/>
                <a:cs typeface="+mn-cs"/>
              </a:rPr>
              <a:t>Genre</a:t>
            </a:r>
            <a:r>
              <a:rPr lang="en-US" sz="1200" kern="1200" baseline="0" dirty="0" smtClean="0">
                <a:solidFill>
                  <a:schemeClr val="tx1"/>
                </a:solidFill>
                <a:latin typeface="+mn-lt"/>
                <a:ea typeface="+mn-ea"/>
                <a:cs typeface="+mn-cs"/>
              </a:rPr>
              <a:t> interest in</a:t>
            </a:r>
            <a:r>
              <a:rPr lang="en-US" sz="1200" kern="1200" dirty="0" smtClean="0">
                <a:solidFill>
                  <a:schemeClr val="tx1"/>
                </a:solidFill>
                <a:latin typeface="+mn-lt"/>
                <a:ea typeface="+mn-ea"/>
                <a:cs typeface="+mn-cs"/>
              </a:rPr>
              <a:t> fantasy, contemporary realism, politics and history, religion, and affinity group identification</a:t>
            </a:r>
            <a:r>
              <a:rPr lang="en-US" dirty="0" smtClean="0"/>
              <a:t> </a:t>
            </a:r>
          </a:p>
          <a:p>
            <a:pPr marL="0" marR="0" lvl="3" indent="0" algn="l" defTabSz="4572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Format capacity to relate complex ideas and feelings</a:t>
            </a:r>
          </a:p>
          <a:p>
            <a:pPr marL="0" marR="0" lvl="3"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Teen interest in art and in self-expression</a:t>
            </a:r>
            <a:r>
              <a:rPr lang="en-US" dirty="0" smtClean="0"/>
              <a:t> </a:t>
            </a:r>
            <a:endParaRPr lang="en-US" sz="12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9BCB5CB-A32F-5541-A899-3EFEAB39123B}"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3" indent="0" algn="l" defTabSz="457200" rtl="0" eaLnBrk="1" fontAlgn="auto" latinLnBrk="0" hangingPunct="1">
              <a:lnSpc>
                <a:spcPct val="100000"/>
              </a:lnSpc>
              <a:spcBef>
                <a:spcPts val="0"/>
              </a:spcBef>
              <a:spcAft>
                <a:spcPts val="0"/>
              </a:spcAft>
              <a:buClrTx/>
              <a:buSzTx/>
              <a:buFontTx/>
              <a:buNone/>
              <a:tabLst/>
              <a:defRPr/>
            </a:pPr>
            <a:r>
              <a:rPr lang="en-US" dirty="0" smtClean="0"/>
              <a:t>Poll: How are you building your teen graphic novel collection now? (a) published library literature reviews; (</a:t>
            </a:r>
            <a:r>
              <a:rPr lang="en-US" dirty="0" err="1" smtClean="0"/>
              <a:t>b</a:t>
            </a:r>
            <a:r>
              <a:rPr lang="en-US" dirty="0" smtClean="0"/>
              <a:t>) local staff expertise and/or special interest in the area; (</a:t>
            </a:r>
            <a:r>
              <a:rPr lang="en-US" dirty="0" err="1" smtClean="0"/>
              <a:t>c</a:t>
            </a:r>
            <a:r>
              <a:rPr lang="en-US" dirty="0" smtClean="0"/>
              <a:t>) responding to teen reader requests for specific materials; (</a:t>
            </a:r>
            <a:r>
              <a:rPr lang="en-US" dirty="0" err="1" smtClean="0"/>
              <a:t>d</a:t>
            </a:r>
            <a:r>
              <a:rPr lang="en-US" dirty="0" smtClean="0"/>
              <a:t>) donations; (</a:t>
            </a:r>
            <a:r>
              <a:rPr lang="en-US" dirty="0" err="1" smtClean="0"/>
              <a:t>e</a:t>
            </a:r>
            <a:r>
              <a:rPr lang="en-US" dirty="0" smtClean="0"/>
              <a:t>) gathering input from non-library sources, including community members, industry and fan blogs, non-library-oriented professional publications, etc. </a:t>
            </a:r>
          </a:p>
          <a:p>
            <a:endParaRPr lang="en-US" dirty="0"/>
          </a:p>
        </p:txBody>
      </p:sp>
      <p:sp>
        <p:nvSpPr>
          <p:cNvPr id="4" name="Slide Number Placeholder 3"/>
          <p:cNvSpPr>
            <a:spLocks noGrp="1"/>
          </p:cNvSpPr>
          <p:nvPr>
            <p:ph type="sldNum" sz="quarter" idx="10"/>
          </p:nvPr>
        </p:nvSpPr>
        <p:spPr/>
        <p:txBody>
          <a:bodyPr/>
          <a:lstStyle/>
          <a:p>
            <a:fld id="{A9BCB5CB-A32F-5541-A899-3EFEAB39123B}"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type in the chat a resource available you use to keep aware of forthcoming graphic novels of local high teen appeal</a:t>
            </a:r>
            <a:r>
              <a:rPr lang="en-US" dirty="0" smtClean="0"/>
              <a:t> </a:t>
            </a:r>
            <a:endParaRPr lang="en-US" dirty="0"/>
          </a:p>
        </p:txBody>
      </p:sp>
      <p:sp>
        <p:nvSpPr>
          <p:cNvPr id="4" name="Slide Number Placeholder 3"/>
          <p:cNvSpPr>
            <a:spLocks noGrp="1"/>
          </p:cNvSpPr>
          <p:nvPr>
            <p:ph type="sldNum" sz="quarter" idx="10"/>
          </p:nvPr>
        </p:nvSpPr>
        <p:spPr/>
        <p:txBody>
          <a:bodyPr/>
          <a:lstStyle/>
          <a:p>
            <a:fld id="{A9BCB5CB-A32F-5541-A899-3EFEAB39123B}" type="slidenum">
              <a:rPr lang="en-US" smtClean="0"/>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Reading promotion through programming</a:t>
            </a:r>
            <a:r>
              <a:rPr lang="en-US" dirty="0" smtClean="0"/>
              <a:t> </a:t>
            </a:r>
            <a:endParaRPr lang="en-US" dirty="0"/>
          </a:p>
        </p:txBody>
      </p:sp>
      <p:sp>
        <p:nvSpPr>
          <p:cNvPr id="4" name="Slide Number Placeholder 3"/>
          <p:cNvSpPr>
            <a:spLocks noGrp="1"/>
          </p:cNvSpPr>
          <p:nvPr>
            <p:ph type="sldNum" sz="quarter" idx="10"/>
          </p:nvPr>
        </p:nvSpPr>
        <p:spPr/>
        <p:txBody>
          <a:bodyPr/>
          <a:lstStyle/>
          <a:p>
            <a:fld id="{A9BCB5CB-A32F-5541-A899-3EFEAB39123B}" type="slidenum">
              <a:rPr lang="en-US" smtClean="0"/>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type in the chat a graphic novel and material of another format you have used as, or think would make, a good advisory pairing</a:t>
            </a:r>
            <a:r>
              <a:rPr lang="en-US" dirty="0" smtClean="0"/>
              <a:t> </a:t>
            </a:r>
            <a:endParaRPr lang="en-US" dirty="0"/>
          </a:p>
        </p:txBody>
      </p:sp>
      <p:sp>
        <p:nvSpPr>
          <p:cNvPr id="4" name="Slide Number Placeholder 3"/>
          <p:cNvSpPr>
            <a:spLocks noGrp="1"/>
          </p:cNvSpPr>
          <p:nvPr>
            <p:ph type="sldNum" sz="quarter" idx="10"/>
          </p:nvPr>
        </p:nvSpPr>
        <p:spPr/>
        <p:txBody>
          <a:bodyPr/>
          <a:lstStyle/>
          <a:p>
            <a:fld id="{A9BCB5CB-A32F-5541-A899-3EFEAB39123B}" type="slidenum">
              <a:rPr lang="en-US" smtClean="0"/>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6132C1-B994-8D4C-8889-D1CBF1628F8A}" type="datetimeFigureOut">
              <a:rPr lang="en-US" smtClean="0"/>
              <a:pPr/>
              <a:t>4/4/14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BF5FE-DE5F-6642-A2DF-870521687AD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6132C1-B994-8D4C-8889-D1CBF1628F8A}" type="datetimeFigureOut">
              <a:rPr lang="en-US" smtClean="0"/>
              <a:pPr/>
              <a:t>4/4/14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BF5FE-DE5F-6642-A2DF-870521687A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6132C1-B994-8D4C-8889-D1CBF1628F8A}" type="datetimeFigureOut">
              <a:rPr lang="en-US" smtClean="0"/>
              <a:pPr/>
              <a:t>4/4/14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BF5FE-DE5F-6642-A2DF-870521687AD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90F066-0113-FD40-9F75-02D1EE2099F5}" type="slidenum">
              <a:rPr lang="en-US"/>
              <a:pPr>
                <a:defRPr/>
              </a:pPr>
              <a:t>‹#›</a:t>
            </a:fld>
            <a:endParaRPr lang="en-US"/>
          </a:p>
        </p:txBody>
      </p:sp>
    </p:spTree>
    <p:extLst>
      <p:ext uri="{BB962C8B-B14F-4D97-AF65-F5344CB8AC3E}">
        <p14:creationId xmlns:p14="http://schemas.microsoft.com/office/powerpoint/2010/main" val="3647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6132C1-B994-8D4C-8889-D1CBF1628F8A}" type="datetimeFigureOut">
              <a:rPr lang="en-US" smtClean="0"/>
              <a:pPr/>
              <a:t>4/4/14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BF5FE-DE5F-6642-A2DF-870521687A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6132C1-B994-8D4C-8889-D1CBF1628F8A}" type="datetimeFigureOut">
              <a:rPr lang="en-US" smtClean="0"/>
              <a:pPr/>
              <a:t>4/4/14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BF5FE-DE5F-6642-A2DF-870521687A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6132C1-B994-8D4C-8889-D1CBF1628F8A}" type="datetimeFigureOut">
              <a:rPr lang="en-US" smtClean="0"/>
              <a:pPr/>
              <a:t>4/4/14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BF5FE-DE5F-6642-A2DF-870521687A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6132C1-B994-8D4C-8889-D1CBF1628F8A}" type="datetimeFigureOut">
              <a:rPr lang="en-US" smtClean="0"/>
              <a:pPr/>
              <a:t>4/4/14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EBF5FE-DE5F-6642-A2DF-870521687A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6132C1-B994-8D4C-8889-D1CBF1628F8A}" type="datetimeFigureOut">
              <a:rPr lang="en-US" smtClean="0"/>
              <a:pPr/>
              <a:t>4/4/14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EBF5FE-DE5F-6642-A2DF-870521687A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6132C1-B994-8D4C-8889-D1CBF1628F8A}" type="datetimeFigureOut">
              <a:rPr lang="en-US" smtClean="0"/>
              <a:pPr/>
              <a:t>4/4/14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EBF5FE-DE5F-6642-A2DF-870521687A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6132C1-B994-8D4C-8889-D1CBF1628F8A}" type="datetimeFigureOut">
              <a:rPr lang="en-US" smtClean="0"/>
              <a:pPr/>
              <a:t>4/4/14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BF5FE-DE5F-6642-A2DF-870521687A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6132C1-B994-8D4C-8889-D1CBF1628F8A}" type="datetimeFigureOut">
              <a:rPr lang="en-US" smtClean="0"/>
              <a:pPr/>
              <a:t>4/4/14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BF5FE-DE5F-6642-A2DF-870521687A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132C1-B994-8D4C-8889-D1CBF1628F8A}" type="datetimeFigureOut">
              <a:rPr lang="en-US" smtClean="0"/>
              <a:pPr/>
              <a:t>4/4/14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BF5FE-DE5F-6642-A2DF-870521687A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hyperlink" Target="http://www.scarygoround.com/ar.php"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hyperlink" Target="http://botchedspot.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exircus.com/Strip_Designer/manual.html" TargetMode="Externa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_gZxD6FtzTY" TargetMode="External"/><Relationship Id="rId4" Type="http://schemas.openxmlformats.org/officeDocument/2006/relationships/hyperlink" Target="https://www.youtube.com/watch?v=7IYa8QWeE8M" TargetMode="External"/><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1" Type="http://schemas.openxmlformats.org/officeDocument/2006/relationships/hyperlink" Target="http://en.wikipedia.org/wiki/Ronnie_Taylor" TargetMode="External"/><Relationship Id="rId12" Type="http://schemas.openxmlformats.org/officeDocument/2006/relationships/hyperlink" Target="http://en.wikipedia.org/wiki/John_Bloom_(film_editor)" TargetMode="External"/><Relationship Id="rId13" Type="http://schemas.openxmlformats.org/officeDocument/2006/relationships/hyperlink" Target="http://en.wikipedia.org/wiki/Goldcrest_Films" TargetMode="External"/><Relationship Id="rId14" Type="http://schemas.openxmlformats.org/officeDocument/2006/relationships/hyperlink" Target="http://en.wikipedia.org/wiki/Columbia_Pictures" TargetMode="External"/><Relationship Id="rId15" Type="http://schemas.openxmlformats.org/officeDocument/2006/relationships/hyperlink" Target="http://en.wikipedia.org/wiki/Gandhi_(film)%23cite_note-1" TargetMode="External"/><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http://www.campfire.co.in/products/gandhi-my-life-is-my-message" TargetMode="External"/><Relationship Id="rId4" Type="http://schemas.openxmlformats.org/officeDocument/2006/relationships/image" Target="../media/image22.png"/><Relationship Id="rId5" Type="http://schemas.openxmlformats.org/officeDocument/2006/relationships/hyperlink" Target="http://en.wikipedia.org/wiki/Richard_Attenborough" TargetMode="External"/><Relationship Id="rId6" Type="http://schemas.openxmlformats.org/officeDocument/2006/relationships/hyperlink" Target="http://en.wikipedia.org/wiki/John_Briley" TargetMode="External"/><Relationship Id="rId7" Type="http://schemas.openxmlformats.org/officeDocument/2006/relationships/hyperlink" Target="http://en.wikipedia.org/wiki/Ben_Kingsley" TargetMode="External"/><Relationship Id="rId8" Type="http://schemas.openxmlformats.org/officeDocument/2006/relationships/hyperlink" Target="http://en.wikipedia.org/wiki/Ravi_Shankar" TargetMode="External"/><Relationship Id="rId9" Type="http://schemas.openxmlformats.org/officeDocument/2006/relationships/hyperlink" Target="http://en.wikipedia.org/wiki/George_Fenton" TargetMode="External"/><Relationship Id="rId10" Type="http://schemas.openxmlformats.org/officeDocument/2006/relationships/hyperlink" Target="http://en.wikipedia.org/wiki/Billy_Williams_(cinematographer)"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myjetpack.tumblr.com/" TargetMode="External"/><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us.macmillan.com/diabetesandme/NickBertozzi" TargetMode="Externa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99399"/>
            <a:ext cx="7772400" cy="1801052"/>
          </a:xfrm>
        </p:spPr>
        <p:txBody>
          <a:bodyPr/>
          <a:lstStyle/>
          <a:p>
            <a:r>
              <a:rPr lang="en-US" dirty="0" smtClean="0"/>
              <a:t>Comics, Graphic Novels, </a:t>
            </a:r>
            <a:br>
              <a:rPr lang="en-US" dirty="0" smtClean="0"/>
            </a:br>
            <a:r>
              <a:rPr lang="en-US" dirty="0" smtClean="0"/>
              <a:t>and Teens</a:t>
            </a:r>
            <a:endParaRPr lang="en-US" dirty="0"/>
          </a:p>
        </p:txBody>
      </p:sp>
      <p:sp>
        <p:nvSpPr>
          <p:cNvPr id="3" name="Subtitle 2"/>
          <p:cNvSpPr>
            <a:spLocks noGrp="1"/>
          </p:cNvSpPr>
          <p:nvPr>
            <p:ph type="subTitle" idx="1"/>
          </p:nvPr>
        </p:nvSpPr>
        <p:spPr/>
        <p:txBody>
          <a:bodyPr>
            <a:normAutofit fontScale="85000" lnSpcReduction="20000"/>
          </a:bodyPr>
          <a:lstStyle/>
          <a:p>
            <a:pPr algn="r"/>
            <a:r>
              <a:rPr lang="en-US" dirty="0" smtClean="0">
                <a:solidFill>
                  <a:schemeClr val="tx2"/>
                </a:solidFill>
              </a:rPr>
              <a:t>An </a:t>
            </a:r>
            <a:r>
              <a:rPr lang="en-US" dirty="0" err="1" smtClean="0">
                <a:solidFill>
                  <a:schemeClr val="tx2"/>
                </a:solidFill>
              </a:rPr>
              <a:t>Infopeople</a:t>
            </a:r>
            <a:r>
              <a:rPr lang="en-US" dirty="0" smtClean="0">
                <a:solidFill>
                  <a:schemeClr val="tx2"/>
                </a:solidFill>
              </a:rPr>
              <a:t> Webinar with</a:t>
            </a:r>
          </a:p>
          <a:p>
            <a:pPr algn="r"/>
            <a:r>
              <a:rPr lang="en-US" dirty="0" smtClean="0">
                <a:solidFill>
                  <a:schemeClr val="tx2"/>
                </a:solidFill>
              </a:rPr>
              <a:t>Francisca Goldsmith</a:t>
            </a:r>
          </a:p>
          <a:p>
            <a:pPr algn="r"/>
            <a:r>
              <a:rPr lang="en-US" dirty="0" smtClean="0">
                <a:solidFill>
                  <a:schemeClr val="tx2"/>
                </a:solidFill>
              </a:rPr>
              <a:t>Wednesday, April 9, 2014</a:t>
            </a:r>
          </a:p>
          <a:p>
            <a:pPr algn="r"/>
            <a:r>
              <a:rPr lang="en-US" dirty="0" smtClean="0">
                <a:solidFill>
                  <a:schemeClr val="tx2"/>
                </a:solidFill>
              </a:rPr>
              <a:t>Noon – 1 pm</a:t>
            </a:r>
            <a:endParaRPr lang="en-US" dirty="0">
              <a:solidFill>
                <a:schemeClr val="tx2"/>
              </a:solidFill>
            </a:endParaRPr>
          </a:p>
        </p:txBody>
      </p:sp>
      <p:sp>
        <p:nvSpPr>
          <p:cNvPr id="4" name="TextBox 3"/>
          <p:cNvSpPr txBox="1"/>
          <p:nvPr/>
        </p:nvSpPr>
        <p:spPr>
          <a:xfrm>
            <a:off x="685801" y="5769648"/>
            <a:ext cx="7086599" cy="707886"/>
          </a:xfrm>
          <a:prstGeom prst="rect">
            <a:avLst/>
          </a:prstGeom>
          <a:noFill/>
        </p:spPr>
        <p:txBody>
          <a:bodyPr wrap="square" rtlCol="0">
            <a:spAutoFit/>
          </a:bodyPr>
          <a:lstStyle/>
          <a:p>
            <a:pPr algn="ctr"/>
            <a:r>
              <a:rPr lang="en-US" sz="1000" dirty="0">
                <a:latin typeface="Arial" charset="0"/>
              </a:rPr>
              <a:t>Infopeople webinars are supported in part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algn="ctr"/>
            <a:endParaRPr lang="en-US" sz="1000" dirty="0">
              <a:latin typeface="Arial" charset="0"/>
            </a:endParaRPr>
          </a:p>
        </p:txBody>
      </p:sp>
      <p:pic>
        <p:nvPicPr>
          <p:cNvPr id="5" name="Picture 4" descr="IFP logo 2012_outline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21" y="657324"/>
            <a:ext cx="7365944" cy="8720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nsters_meet_ad-e137605278184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8787" y="1516688"/>
            <a:ext cx="5949757" cy="36695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7"/>
            <a:ext cx="9144000" cy="1811963"/>
          </a:xfrm>
        </p:spPr>
        <p:txBody>
          <a:bodyPr>
            <a:normAutofit fontScale="90000"/>
          </a:bodyPr>
          <a:lstStyle/>
          <a:p>
            <a:r>
              <a:rPr lang="en-US" dirty="0" smtClean="0"/>
              <a:t>Web Comics: John Allison’s</a:t>
            </a:r>
            <a:br>
              <a:rPr lang="en-US" dirty="0" smtClean="0"/>
            </a:br>
            <a:r>
              <a:rPr lang="en-US" dirty="0" smtClean="0"/>
              <a:t> </a:t>
            </a:r>
            <a:r>
              <a:rPr lang="en-US" dirty="0" smtClean="0">
                <a:hlinkClick r:id="rId2"/>
              </a:rPr>
              <a:t>Bad Machinery</a:t>
            </a:r>
            <a:r>
              <a:rPr lang="en-US" dirty="0" smtClean="0"/>
              <a:t> – </a:t>
            </a:r>
            <a:r>
              <a:rPr lang="en-US" sz="3556" dirty="0" smtClean="0"/>
              <a:t>a series of detective stories </a:t>
            </a:r>
            <a:r>
              <a:rPr lang="en-US" sz="3556" dirty="0" err="1" smtClean="0"/>
              <a:t>www.scarygoround.com/ar.php</a:t>
            </a:r>
            <a:endParaRPr lang="en-US" sz="3556" dirty="0"/>
          </a:p>
        </p:txBody>
      </p:sp>
      <p:pic>
        <p:nvPicPr>
          <p:cNvPr id="4" name="Picture 3" descr="Screen Shot 2014-04-03 at 2.46.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244" y="2824787"/>
            <a:ext cx="2477335" cy="3355879"/>
          </a:xfrm>
          <a:prstGeom prst="rect">
            <a:avLst/>
          </a:prstGeom>
        </p:spPr>
      </p:pic>
      <p:pic>
        <p:nvPicPr>
          <p:cNvPr id="8" name="Picture 7" descr="Screen Shot 2014-04-03 at 2.46.3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5810" y="3294303"/>
            <a:ext cx="5097236" cy="206278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aneFoxM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0120" y="880533"/>
            <a:ext cx="3975485" cy="516813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 Comics: James Hornsby’s </a:t>
            </a:r>
            <a:br>
              <a:rPr lang="en-US" dirty="0" smtClean="0"/>
            </a:br>
            <a:r>
              <a:rPr lang="en-US" dirty="0" smtClean="0">
                <a:hlinkClick r:id="rId2"/>
              </a:rPr>
              <a:t>Botched Spot </a:t>
            </a:r>
            <a:endParaRPr lang="en-US" dirty="0"/>
          </a:p>
        </p:txBody>
      </p:sp>
      <p:pic>
        <p:nvPicPr>
          <p:cNvPr id="4" name="Picture 3" descr="Screen Shot 2014-04-03 at 2.53.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705" y="3448242"/>
            <a:ext cx="3866597" cy="1615786"/>
          </a:xfrm>
          <a:prstGeom prst="rect">
            <a:avLst/>
          </a:prstGeom>
        </p:spPr>
      </p:pic>
      <p:pic>
        <p:nvPicPr>
          <p:cNvPr id="8" name="Picture 7" descr="Screen Shot 2014-04-03 at 2.53.1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644" y="2718320"/>
            <a:ext cx="3727258" cy="29670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view-nevsky-hero-of-the-people-hc-idw-L-g4toa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0394" y="507999"/>
            <a:ext cx="4358363" cy="583430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la_Quintero_Wea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606" y="685621"/>
            <a:ext cx="3589835" cy="55228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2"/>
                </a:solidFill>
              </a:rPr>
              <a:t>Apps for Comics Creation</a:t>
            </a:r>
            <a:endParaRPr lang="en-US" dirty="0">
              <a:solidFill>
                <a:schemeClr val="tx2"/>
              </a:solidFill>
            </a:endParaRPr>
          </a:p>
        </p:txBody>
      </p:sp>
      <p:sp>
        <p:nvSpPr>
          <p:cNvPr id="6" name="Content Placeholder 5"/>
          <p:cNvSpPr>
            <a:spLocks noGrp="1"/>
          </p:cNvSpPr>
          <p:nvPr>
            <p:ph idx="1"/>
          </p:nvPr>
        </p:nvSpPr>
        <p:spPr>
          <a:xfrm>
            <a:off x="457200" y="1600200"/>
            <a:ext cx="8229600" cy="4525963"/>
          </a:xfrm>
        </p:spPr>
        <p:txBody>
          <a:bodyPr/>
          <a:lstStyle/>
          <a:p>
            <a:r>
              <a:rPr lang="en-US" dirty="0" smtClean="0"/>
              <a:t>Strip Designer – </a:t>
            </a:r>
            <a:r>
              <a:rPr lang="en-US" dirty="0" err="1" smtClean="0"/>
              <a:t>iPad</a:t>
            </a:r>
            <a:r>
              <a:rPr lang="en-US" dirty="0" smtClean="0"/>
              <a:t> app costs $2.99</a:t>
            </a:r>
          </a:p>
          <a:p>
            <a:pPr>
              <a:buNone/>
            </a:pPr>
            <a:r>
              <a:rPr lang="en-US" dirty="0" smtClean="0"/>
              <a:t>Sample – </a:t>
            </a:r>
            <a:r>
              <a:rPr lang="en-US" i="1" dirty="0" smtClean="0"/>
              <a:t>Strand</a:t>
            </a:r>
            <a:r>
              <a:rPr lang="en-US" dirty="0" smtClean="0"/>
              <a:t>, by Greg Turner-</a:t>
            </a:r>
            <a:r>
              <a:rPr lang="en-US" dirty="0" err="1" smtClean="0"/>
              <a:t>Rahman</a:t>
            </a:r>
            <a:endParaRPr lang="en-US" dirty="0" smtClean="0"/>
          </a:p>
          <a:p>
            <a:pPr>
              <a:buNone/>
            </a:pPr>
            <a:r>
              <a:rPr lang="en-US" dirty="0" smtClean="0">
                <a:hlinkClick r:id="rId2"/>
              </a:rPr>
              <a:t>Tutorial</a:t>
            </a:r>
            <a:r>
              <a:rPr lang="en-US" dirty="0" smtClean="0"/>
              <a:t> - </a:t>
            </a:r>
            <a:r>
              <a:rPr lang="en-US" sz="2400" dirty="0" smtClean="0"/>
              <a:t>www.mexircus.com/Strip_Designer/manual.html</a:t>
            </a:r>
          </a:p>
          <a:p>
            <a:pPr>
              <a:buNone/>
            </a:pPr>
            <a:endParaRPr lang="en-US" sz="2400" dirty="0"/>
          </a:p>
        </p:txBody>
      </p:sp>
      <p:pic>
        <p:nvPicPr>
          <p:cNvPr id="7" name="Picture 6" descr="Picture 13.png"/>
          <p:cNvPicPr>
            <a:picLocks noChangeAspect="1"/>
          </p:cNvPicPr>
          <p:nvPr/>
        </p:nvPicPr>
        <p:blipFill>
          <a:blip r:embed="rId3"/>
          <a:stretch>
            <a:fillRect/>
          </a:stretch>
        </p:blipFill>
        <p:spPr>
          <a:xfrm>
            <a:off x="457200" y="3750531"/>
            <a:ext cx="8229600" cy="266828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648200" y="476290"/>
            <a:ext cx="4495800" cy="2233043"/>
          </a:xfrm>
        </p:spPr>
        <p:txBody>
          <a:bodyPr/>
          <a:lstStyle/>
          <a:p>
            <a:r>
              <a:rPr lang="en-US" dirty="0" err="1" smtClean="0"/>
              <a:t>ArtStudio</a:t>
            </a:r>
            <a:r>
              <a:rPr lang="en-US" dirty="0" smtClean="0"/>
              <a:t> – </a:t>
            </a:r>
            <a:r>
              <a:rPr lang="en-US" dirty="0" err="1" smtClean="0"/>
              <a:t>iPad</a:t>
            </a:r>
            <a:r>
              <a:rPr lang="en-US" dirty="0" smtClean="0"/>
              <a:t> $4.99</a:t>
            </a:r>
          </a:p>
          <a:p>
            <a:pPr>
              <a:buNone/>
            </a:pPr>
            <a:r>
              <a:rPr lang="en-US" dirty="0" smtClean="0"/>
              <a:t>Sample – </a:t>
            </a:r>
            <a:r>
              <a:rPr lang="en-US" dirty="0" err="1" smtClean="0"/>
              <a:t>LuckyClan</a:t>
            </a:r>
            <a:endParaRPr lang="en-US" dirty="0" smtClean="0"/>
          </a:p>
          <a:p>
            <a:pPr>
              <a:buNone/>
            </a:pPr>
            <a:r>
              <a:rPr lang="en-US" dirty="0" smtClean="0">
                <a:hlinkClick r:id="rId3"/>
              </a:rPr>
              <a:t>Tutorial</a:t>
            </a:r>
            <a:r>
              <a:rPr lang="en-US" dirty="0" smtClean="0"/>
              <a:t> - </a:t>
            </a:r>
            <a:r>
              <a:rPr lang="en-US" sz="1800" dirty="0" err="1" smtClean="0"/>
              <a:t>www.youtube.com/watch?v</a:t>
            </a:r>
            <a:r>
              <a:rPr lang="en-US" sz="1800" dirty="0" smtClean="0"/>
              <a:t>=_gZxD6FtzTY</a:t>
            </a:r>
          </a:p>
          <a:p>
            <a:pPr>
              <a:buNone/>
            </a:pPr>
            <a:r>
              <a:rPr lang="en-US" sz="2000" dirty="0" smtClean="0"/>
              <a:t> </a:t>
            </a:r>
            <a:endParaRPr lang="en-US" sz="2000" dirty="0"/>
          </a:p>
        </p:txBody>
      </p:sp>
      <p:sp>
        <p:nvSpPr>
          <p:cNvPr id="12" name="TextBox 11"/>
          <p:cNvSpPr txBox="1"/>
          <p:nvPr/>
        </p:nvSpPr>
        <p:spPr>
          <a:xfrm>
            <a:off x="317461" y="476289"/>
            <a:ext cx="4160113" cy="1692771"/>
          </a:xfrm>
          <a:prstGeom prst="rect">
            <a:avLst/>
          </a:prstGeom>
          <a:noFill/>
        </p:spPr>
        <p:txBody>
          <a:bodyPr wrap="square" rtlCol="0">
            <a:spAutoFit/>
          </a:bodyPr>
          <a:lstStyle/>
          <a:p>
            <a:pPr>
              <a:buFont typeface="Arial"/>
              <a:buChar char="•"/>
            </a:pPr>
            <a:r>
              <a:rPr lang="en-US" sz="2800" dirty="0" smtClean="0"/>
              <a:t>   </a:t>
            </a:r>
            <a:r>
              <a:rPr lang="en-US" sz="2800" dirty="0" err="1" smtClean="0"/>
              <a:t>ComicBook</a:t>
            </a:r>
            <a:r>
              <a:rPr lang="en-US" sz="2800" dirty="0" smtClean="0"/>
              <a:t>! – </a:t>
            </a:r>
            <a:r>
              <a:rPr lang="en-US" sz="2800" dirty="0" err="1" smtClean="0"/>
              <a:t>iPad</a:t>
            </a:r>
            <a:r>
              <a:rPr lang="en-US" sz="2800" dirty="0" smtClean="0"/>
              <a:t> $2.99</a:t>
            </a:r>
          </a:p>
          <a:p>
            <a:r>
              <a:rPr lang="en-US" sz="2800" dirty="0" smtClean="0"/>
              <a:t>Sample –  </a:t>
            </a:r>
            <a:r>
              <a:rPr lang="en-US" sz="2800" dirty="0" err="1" smtClean="0"/>
              <a:t>iPad</a:t>
            </a:r>
            <a:r>
              <a:rPr lang="en-US" sz="2800" dirty="0" smtClean="0"/>
              <a:t> </a:t>
            </a:r>
            <a:r>
              <a:rPr lang="en-US" sz="2800" dirty="0" err="1" smtClean="0"/>
              <a:t>ArtRoom</a:t>
            </a:r>
            <a:endParaRPr lang="en-US" sz="2800" dirty="0" smtClean="0"/>
          </a:p>
          <a:p>
            <a:r>
              <a:rPr lang="en-US" sz="2800" dirty="0" smtClean="0">
                <a:hlinkClick r:id="rId4"/>
              </a:rPr>
              <a:t>Tutorial</a:t>
            </a:r>
            <a:r>
              <a:rPr lang="en-US" sz="2800" dirty="0" smtClean="0"/>
              <a:t> - </a:t>
            </a:r>
            <a:r>
              <a:rPr lang="en-US" dirty="0" err="1" smtClean="0"/>
              <a:t>www.youtube.com/watch?v</a:t>
            </a:r>
            <a:r>
              <a:rPr lang="en-US" dirty="0" smtClean="0"/>
              <a:t>=7IYa8QWeE8M</a:t>
            </a:r>
            <a:endParaRPr lang="en-US" dirty="0"/>
          </a:p>
        </p:txBody>
      </p:sp>
      <p:pic>
        <p:nvPicPr>
          <p:cNvPr id="13" name="Picture 12" descr="Picture 16.png"/>
          <p:cNvPicPr>
            <a:picLocks noChangeAspect="1"/>
          </p:cNvPicPr>
          <p:nvPr/>
        </p:nvPicPr>
        <p:blipFill>
          <a:blip r:embed="rId5"/>
          <a:stretch>
            <a:fillRect/>
          </a:stretch>
        </p:blipFill>
        <p:spPr>
          <a:xfrm>
            <a:off x="1275801" y="3001819"/>
            <a:ext cx="2805835" cy="3610056"/>
          </a:xfrm>
          <a:prstGeom prst="rect">
            <a:avLst/>
          </a:prstGeom>
        </p:spPr>
      </p:pic>
      <p:pic>
        <p:nvPicPr>
          <p:cNvPr id="3" name="Picture 2" descr="Screen Shot 2014-04-03 at 2.59.25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1637" y="3001819"/>
            <a:ext cx="2954060" cy="31407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Resources for Collection Building</a:t>
            </a:r>
            <a:endParaRPr lang="en-US" dirty="0">
              <a:solidFill>
                <a:schemeClr val="tx2"/>
              </a:solidFill>
            </a:endParaRPr>
          </a:p>
        </p:txBody>
      </p:sp>
      <p:sp>
        <p:nvSpPr>
          <p:cNvPr id="3" name="Content Placeholder 2"/>
          <p:cNvSpPr>
            <a:spLocks noGrp="1"/>
          </p:cNvSpPr>
          <p:nvPr>
            <p:ph sz="half" idx="1"/>
          </p:nvPr>
        </p:nvSpPr>
        <p:spPr>
          <a:xfrm>
            <a:off x="457199" y="1600200"/>
            <a:ext cx="4168679" cy="4525963"/>
          </a:xfrm>
        </p:spPr>
        <p:txBody>
          <a:bodyPr>
            <a:normAutofit/>
          </a:bodyPr>
          <a:lstStyle/>
          <a:p>
            <a:r>
              <a:rPr lang="en-US" dirty="0" smtClean="0"/>
              <a:t>Multicultural Graphic Novels for Teens – </a:t>
            </a:r>
            <a:r>
              <a:rPr lang="en-US" sz="2000" dirty="0" err="1" smtClean="0"/>
              <a:t>Pinterest</a:t>
            </a:r>
            <a:r>
              <a:rPr lang="en-US" sz="2000" dirty="0" smtClean="0"/>
              <a:t> </a:t>
            </a:r>
            <a:r>
              <a:rPr lang="en-US" sz="2000" dirty="0" err="1" smtClean="0"/>
              <a:t>pinterest.com/adangelolib/multicultural-fantasy-graphic-novels-for-teens/</a:t>
            </a:r>
            <a:endParaRPr lang="en-US" sz="2000" dirty="0" smtClean="0"/>
          </a:p>
          <a:p>
            <a:r>
              <a:rPr lang="en-US" dirty="0" smtClean="0"/>
              <a:t>Great Graphic Novels for Teens – </a:t>
            </a:r>
            <a:r>
              <a:rPr lang="en-US" sz="2000" dirty="0" smtClean="0"/>
              <a:t>Young Adult Library Services Association ala.org/yalsa/great-graphic-novels-2014</a:t>
            </a:r>
            <a:endParaRPr lang="en-US" sz="2000" dirty="0"/>
          </a:p>
        </p:txBody>
      </p:sp>
      <p:pic>
        <p:nvPicPr>
          <p:cNvPr id="7" name="Picture 6" descr="Picture 21.png"/>
          <p:cNvPicPr>
            <a:picLocks noChangeAspect="1"/>
          </p:cNvPicPr>
          <p:nvPr/>
        </p:nvPicPr>
        <p:blipFill>
          <a:blip r:embed="rId2"/>
          <a:stretch>
            <a:fillRect/>
          </a:stretch>
        </p:blipFill>
        <p:spPr>
          <a:xfrm>
            <a:off x="6957497" y="4234689"/>
            <a:ext cx="1904805" cy="2278109"/>
          </a:xfrm>
          <a:prstGeom prst="rect">
            <a:avLst/>
          </a:prstGeom>
        </p:spPr>
      </p:pic>
      <p:pic>
        <p:nvPicPr>
          <p:cNvPr id="6" name="Picture 5" descr="GNteach cover bigg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9405" y="1531697"/>
            <a:ext cx="1949503" cy="252460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2"/>
                </a:solidFill>
              </a:rPr>
              <a:t>Diversify!</a:t>
            </a:r>
            <a:endParaRPr lang="en-US" dirty="0">
              <a:solidFill>
                <a:schemeClr val="tx2"/>
              </a:solidFill>
            </a:endParaRPr>
          </a:p>
        </p:txBody>
      </p:sp>
      <p:sp>
        <p:nvSpPr>
          <p:cNvPr id="6" name="Content Placeholder 5"/>
          <p:cNvSpPr>
            <a:spLocks noGrp="1"/>
          </p:cNvSpPr>
          <p:nvPr>
            <p:ph idx="1"/>
          </p:nvPr>
        </p:nvSpPr>
        <p:spPr/>
        <p:txBody>
          <a:bodyPr/>
          <a:lstStyle/>
          <a:p>
            <a:r>
              <a:rPr lang="en-US" dirty="0" smtClean="0"/>
              <a:t>Connect interests across formats and media</a:t>
            </a:r>
          </a:p>
          <a:p>
            <a:r>
              <a:rPr lang="en-US" dirty="0" smtClean="0"/>
              <a:t>Some topics assigned for research make more sense visually than in traditional narrative text</a:t>
            </a:r>
          </a:p>
          <a:p>
            <a:r>
              <a:rPr lang="en-US" dirty="0" smtClean="0"/>
              <a:t>Encourage </a:t>
            </a:r>
            <a:r>
              <a:rPr lang="en-US" dirty="0" err="1" smtClean="0"/>
              <a:t>transmedia</a:t>
            </a:r>
            <a:r>
              <a:rPr lang="en-US" dirty="0" smtClean="0"/>
              <a:t> literacy</a:t>
            </a:r>
          </a:p>
          <a:p>
            <a:r>
              <a:rPr lang="en-US" dirty="0" smtClean="0"/>
              <a:t>Respect the reader</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Agenda</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t>Formats</a:t>
            </a:r>
          </a:p>
          <a:p>
            <a:r>
              <a:rPr lang="en-US" dirty="0" smtClean="0"/>
              <a:t>Teen interests and developmental concerns</a:t>
            </a:r>
          </a:p>
          <a:p>
            <a:r>
              <a:rPr lang="en-US" dirty="0" smtClean="0"/>
              <a:t>Growing the teen collection to grow teen assets</a:t>
            </a:r>
          </a:p>
          <a:p>
            <a:r>
              <a:rPr lang="en-US" dirty="0" smtClean="0"/>
              <a:t>Resources on- and offline</a:t>
            </a:r>
          </a:p>
          <a:p>
            <a:r>
              <a:rPr lang="en-US" dirty="0" smtClean="0"/>
              <a:t>Diversifying options for teen needs</a:t>
            </a:r>
          </a:p>
          <a:p>
            <a:r>
              <a:rPr lang="en-US" dirty="0" smtClean="0"/>
              <a:t>Q &amp; A</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0273" y="657733"/>
            <a:ext cx="8173294" cy="646331"/>
          </a:xfrm>
          <a:prstGeom prst="rect">
            <a:avLst/>
          </a:prstGeom>
          <a:noFill/>
        </p:spPr>
        <p:txBody>
          <a:bodyPr wrap="square" rtlCol="0">
            <a:spAutoFit/>
          </a:bodyPr>
          <a:lstStyle/>
          <a:p>
            <a:r>
              <a:rPr lang="en-US" dirty="0" smtClean="0"/>
              <a:t>From Library of Congress American Memory </a:t>
            </a:r>
            <a:r>
              <a:rPr lang="en-US" dirty="0" err="1" smtClean="0"/>
              <a:t>Project:Chinese</a:t>
            </a:r>
            <a:r>
              <a:rPr lang="en-US" dirty="0" smtClean="0"/>
              <a:t> and Westward </a:t>
            </a:r>
            <a:r>
              <a:rPr lang="en-US" dirty="0" err="1" smtClean="0"/>
              <a:t>Expasiion</a:t>
            </a:r>
            <a:endParaRPr lang="en-US" dirty="0" smtClean="0"/>
          </a:p>
          <a:p>
            <a:r>
              <a:rPr lang="en-US" dirty="0" smtClean="0"/>
              <a:t>memory.loc.gov/ammem/award99/cubhtml/theme1.html</a:t>
            </a:r>
            <a:endParaRPr lang="en-US" dirty="0"/>
          </a:p>
        </p:txBody>
      </p:sp>
      <p:pic>
        <p:nvPicPr>
          <p:cNvPr id="6" name="Picture 5" descr="Picture 19.png"/>
          <p:cNvPicPr>
            <a:picLocks noChangeAspect="1"/>
          </p:cNvPicPr>
          <p:nvPr/>
        </p:nvPicPr>
        <p:blipFill>
          <a:blip r:embed="rId2"/>
          <a:stretch>
            <a:fillRect/>
          </a:stretch>
        </p:blipFill>
        <p:spPr>
          <a:xfrm>
            <a:off x="680273" y="1720267"/>
            <a:ext cx="8173294" cy="672634"/>
          </a:xfrm>
          <a:prstGeom prst="rect">
            <a:avLst/>
          </a:prstGeom>
        </p:spPr>
      </p:pic>
      <p:pic>
        <p:nvPicPr>
          <p:cNvPr id="8" name="Picture 7" descr="Picture 18.png"/>
          <p:cNvPicPr>
            <a:picLocks noChangeAspect="1"/>
          </p:cNvPicPr>
          <p:nvPr/>
        </p:nvPicPr>
        <p:blipFill>
          <a:blip r:embed="rId3"/>
          <a:stretch>
            <a:fillRect/>
          </a:stretch>
        </p:blipFill>
        <p:spPr>
          <a:xfrm>
            <a:off x="1395295" y="3055697"/>
            <a:ext cx="1966063" cy="3069932"/>
          </a:xfrm>
          <a:prstGeom prst="rect">
            <a:avLst/>
          </a:prstGeom>
        </p:spPr>
      </p:pic>
      <p:pic>
        <p:nvPicPr>
          <p:cNvPr id="10" name="Picture 9" descr="Picture 17.png"/>
          <p:cNvPicPr>
            <a:picLocks noChangeAspect="1"/>
          </p:cNvPicPr>
          <p:nvPr/>
        </p:nvPicPr>
        <p:blipFill>
          <a:blip r:embed="rId4"/>
          <a:stretch>
            <a:fillRect/>
          </a:stretch>
        </p:blipFill>
        <p:spPr>
          <a:xfrm>
            <a:off x="5539909" y="3370074"/>
            <a:ext cx="2577778" cy="2755555"/>
          </a:xfrm>
          <a:prstGeom prst="rect">
            <a:avLst/>
          </a:prstGeom>
        </p:spPr>
      </p:pic>
      <p:sp>
        <p:nvSpPr>
          <p:cNvPr id="11" name="TextBox 10"/>
          <p:cNvSpPr txBox="1"/>
          <p:nvPr/>
        </p:nvSpPr>
        <p:spPr>
          <a:xfrm>
            <a:off x="4433455" y="2779137"/>
            <a:ext cx="4656665" cy="369332"/>
          </a:xfrm>
          <a:prstGeom prst="rect">
            <a:avLst/>
          </a:prstGeom>
          <a:noFill/>
        </p:spPr>
        <p:txBody>
          <a:bodyPr wrap="square" rtlCol="0">
            <a:spAutoFit/>
          </a:bodyPr>
          <a:lstStyle/>
          <a:p>
            <a:r>
              <a:rPr lang="en-US" dirty="0" smtClean="0"/>
              <a:t>Gene </a:t>
            </a:r>
            <a:r>
              <a:rPr lang="en-US" dirty="0" err="1" smtClean="0"/>
              <a:t>Luen</a:t>
            </a:r>
            <a:r>
              <a:rPr lang="en-US" dirty="0" smtClean="0"/>
              <a:t> Yang’s </a:t>
            </a:r>
            <a:r>
              <a:rPr lang="en-US" i="1" dirty="0" smtClean="0"/>
              <a:t>American Born Chinese</a:t>
            </a:r>
            <a:endParaRPr lang="en-US"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1.png">
            <a:hlinkClick r:id="rId3"/>
          </p:cNvPr>
          <p:cNvPicPr>
            <a:picLocks noChangeAspect="1"/>
          </p:cNvPicPr>
          <p:nvPr/>
        </p:nvPicPr>
        <p:blipFill>
          <a:blip r:embed="rId4"/>
          <a:stretch>
            <a:fillRect/>
          </a:stretch>
        </p:blipFill>
        <p:spPr>
          <a:xfrm>
            <a:off x="603463" y="264188"/>
            <a:ext cx="3167013" cy="5839509"/>
          </a:xfrm>
          <a:prstGeom prst="rect">
            <a:avLst/>
          </a:prstGeom>
        </p:spPr>
      </p:pic>
      <p:sp>
        <p:nvSpPr>
          <p:cNvPr id="3" name="TextBox 2"/>
          <p:cNvSpPr txBox="1"/>
          <p:nvPr/>
        </p:nvSpPr>
        <p:spPr>
          <a:xfrm>
            <a:off x="4572000" y="889843"/>
            <a:ext cx="4053850" cy="4524316"/>
          </a:xfrm>
          <a:prstGeom prst="rect">
            <a:avLst/>
          </a:prstGeom>
          <a:noFill/>
        </p:spPr>
        <p:txBody>
          <a:bodyPr wrap="square" rtlCol="0">
            <a:spAutoFit/>
          </a:bodyPr>
          <a:lstStyle/>
          <a:p>
            <a:r>
              <a:rPr lang="en-US" sz="1600" dirty="0" smtClean="0"/>
              <a:t>From Wikipedia, the free encyclopedia </a:t>
            </a:r>
            <a:r>
              <a:rPr lang="en-US" sz="1600" b="1" i="1" dirty="0" smtClean="0"/>
              <a:t>Gandhi		</a:t>
            </a:r>
          </a:p>
          <a:p>
            <a:r>
              <a:rPr lang="en-US" sz="1600" b="1" dirty="0" smtClean="0"/>
              <a:t>Directed by	</a:t>
            </a:r>
            <a:r>
              <a:rPr lang="en-US" sz="1600" b="1" dirty="0" smtClean="0">
                <a:hlinkClick r:id="rId5"/>
              </a:rPr>
              <a:t>Richard Attenborough	</a:t>
            </a:r>
          </a:p>
          <a:p>
            <a:r>
              <a:rPr lang="en-US" sz="1600" b="1" dirty="0" smtClean="0"/>
              <a:t>Produced by	Richard Attenborough	</a:t>
            </a:r>
          </a:p>
          <a:p>
            <a:r>
              <a:rPr lang="en-US" sz="1600" b="1" dirty="0" smtClean="0"/>
              <a:t>Screenplay by	</a:t>
            </a:r>
            <a:r>
              <a:rPr lang="en-US" sz="1600" b="1" dirty="0" smtClean="0">
                <a:hlinkClick r:id="rId6"/>
              </a:rPr>
              <a:t>John Briley	</a:t>
            </a:r>
          </a:p>
          <a:p>
            <a:r>
              <a:rPr lang="en-US" sz="1600" b="1" dirty="0" smtClean="0"/>
              <a:t>Starring	</a:t>
            </a:r>
            <a:r>
              <a:rPr lang="en-US" sz="1600" b="1" dirty="0" smtClean="0"/>
              <a:t>	</a:t>
            </a:r>
            <a:r>
              <a:rPr lang="en-US" sz="1600" b="1" dirty="0" smtClean="0">
                <a:hlinkClick r:id="rId7"/>
              </a:rPr>
              <a:t>Ben </a:t>
            </a:r>
            <a:r>
              <a:rPr lang="en-US" sz="1600" b="1" dirty="0" smtClean="0">
                <a:hlinkClick r:id="rId7"/>
              </a:rPr>
              <a:t>Kingsley	</a:t>
            </a:r>
          </a:p>
          <a:p>
            <a:r>
              <a:rPr lang="en-US" sz="1600" b="1" dirty="0" smtClean="0"/>
              <a:t>Music by	</a:t>
            </a:r>
            <a:r>
              <a:rPr lang="en-US" sz="1600" b="1" dirty="0" smtClean="0"/>
              <a:t>	</a:t>
            </a:r>
            <a:r>
              <a:rPr lang="en-US" sz="1600" b="1" dirty="0" smtClean="0">
                <a:hlinkClick r:id="rId8"/>
              </a:rPr>
              <a:t>Ravi </a:t>
            </a:r>
            <a:r>
              <a:rPr lang="en-US" sz="1600" b="1" dirty="0" err="1" smtClean="0">
                <a:hlinkClick r:id="rId8"/>
              </a:rPr>
              <a:t>Shankar</a:t>
            </a:r>
            <a:r>
              <a:rPr lang="en-US" sz="1600" b="1" dirty="0" err="1" smtClean="0">
                <a:hlinkClick r:id="rId9"/>
              </a:rPr>
              <a:t>George</a:t>
            </a:r>
            <a:r>
              <a:rPr lang="en-US" sz="1600" b="1" dirty="0" smtClean="0">
                <a:hlinkClick r:id="rId9"/>
              </a:rPr>
              <a:t> </a:t>
            </a:r>
            <a:r>
              <a:rPr lang="en-US" sz="1600" b="1" dirty="0" smtClean="0">
                <a:hlinkClick r:id="rId9"/>
              </a:rPr>
              <a:t>Fenton</a:t>
            </a:r>
            <a:endParaRPr lang="en-US" sz="1600" b="1" dirty="0" smtClean="0">
              <a:hlinkClick r:id="rId9"/>
            </a:endParaRPr>
          </a:p>
          <a:p>
            <a:r>
              <a:rPr lang="en-US" sz="1600" b="1" dirty="0" smtClean="0"/>
              <a:t>Cinematography	</a:t>
            </a:r>
            <a:r>
              <a:rPr lang="en-US" sz="1600" b="1" dirty="0" smtClean="0">
                <a:hlinkClick r:id="rId10"/>
              </a:rPr>
              <a:t>Billy </a:t>
            </a:r>
            <a:r>
              <a:rPr lang="en-US" sz="1600" b="1" dirty="0" smtClean="0">
                <a:hlinkClick r:id="rId10"/>
              </a:rPr>
              <a:t>Williams</a:t>
            </a:r>
            <a:r>
              <a:rPr lang="en-US" sz="1600" b="1" dirty="0" smtClean="0"/>
              <a:t> </a:t>
            </a:r>
            <a:r>
              <a:rPr lang="en-US" sz="1600" b="1" dirty="0" smtClean="0">
                <a:hlinkClick r:id="rId11"/>
              </a:rPr>
              <a:t>Ronnie </a:t>
            </a:r>
            <a:r>
              <a:rPr lang="en-US" sz="1600" b="1" dirty="0" smtClean="0">
                <a:hlinkClick r:id="rId11"/>
              </a:rPr>
              <a:t>Taylor	</a:t>
            </a:r>
          </a:p>
          <a:p>
            <a:r>
              <a:rPr lang="en-US" sz="1600" b="1" dirty="0" smtClean="0"/>
              <a:t>Editing </a:t>
            </a:r>
            <a:r>
              <a:rPr lang="en-US" sz="1600" b="1" dirty="0" smtClean="0"/>
              <a:t>by	</a:t>
            </a:r>
            <a:r>
              <a:rPr lang="en-US" sz="1600" b="1" dirty="0" smtClean="0">
                <a:hlinkClick r:id="rId12"/>
              </a:rPr>
              <a:t>John </a:t>
            </a:r>
            <a:r>
              <a:rPr lang="en-US" sz="1600" b="1" dirty="0" smtClean="0">
                <a:hlinkClick r:id="rId12"/>
              </a:rPr>
              <a:t>Bloom	</a:t>
            </a:r>
          </a:p>
          <a:p>
            <a:r>
              <a:rPr lang="en-US" sz="1600" b="1" dirty="0" smtClean="0"/>
              <a:t>Studio	</a:t>
            </a:r>
            <a:r>
              <a:rPr lang="en-US" sz="1600" b="1" dirty="0" smtClean="0">
                <a:hlinkClick r:id="rId13"/>
              </a:rPr>
              <a:t>Goldcrest Films	</a:t>
            </a:r>
          </a:p>
          <a:p>
            <a:r>
              <a:rPr lang="en-US" sz="1600" b="1" dirty="0" smtClean="0"/>
              <a:t>Distributed by	</a:t>
            </a:r>
            <a:r>
              <a:rPr lang="en-US" sz="1600" b="1" dirty="0" smtClean="0">
                <a:hlinkClick r:id="rId14"/>
              </a:rPr>
              <a:t>Columbia Pictures	</a:t>
            </a:r>
          </a:p>
          <a:p>
            <a:r>
              <a:rPr lang="en-US" sz="1600" b="1" dirty="0" smtClean="0"/>
              <a:t>Release dates	30 November 1982 (India)2 December 1982 (UK)	</a:t>
            </a:r>
          </a:p>
          <a:p>
            <a:r>
              <a:rPr lang="en-US" sz="1600" b="1" dirty="0" smtClean="0"/>
              <a:t>Running time	183 minutes	</a:t>
            </a:r>
          </a:p>
          <a:p>
            <a:r>
              <a:rPr lang="en-US" sz="1600" b="1" dirty="0" smtClean="0"/>
              <a:t>Country	</a:t>
            </a:r>
            <a:r>
              <a:rPr lang="en-US" sz="1600" b="1" dirty="0" err="1" smtClean="0"/>
              <a:t>IndiaUnited</a:t>
            </a:r>
            <a:r>
              <a:rPr lang="en-US" sz="1600" b="1" dirty="0" smtClean="0"/>
              <a:t> Kingdom	</a:t>
            </a:r>
          </a:p>
          <a:p>
            <a:r>
              <a:rPr lang="en-US" sz="1600" b="1" dirty="0" smtClean="0"/>
              <a:t>Language	English	</a:t>
            </a:r>
          </a:p>
          <a:p>
            <a:r>
              <a:rPr lang="en-US" sz="1600" b="1" dirty="0" smtClean="0"/>
              <a:t>Budget	£13 million</a:t>
            </a:r>
            <a:r>
              <a:rPr lang="en-US" sz="1600" b="1" dirty="0" smtClean="0">
                <a:hlinkClick r:id="rId15"/>
              </a:rPr>
              <a:t>[1]	</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562478"/>
          </a:xfrm>
        </p:spPr>
        <p:txBody>
          <a:bodyPr>
            <a:normAutofit fontScale="90000"/>
          </a:bodyPr>
          <a:lstStyle/>
          <a:p>
            <a:r>
              <a:rPr lang="en-US" dirty="0" smtClean="0"/>
              <a:t>Web Comics: </a:t>
            </a:r>
            <a:r>
              <a:rPr lang="en-US" dirty="0" smtClean="0">
                <a:hlinkClick r:id="rId3"/>
              </a:rPr>
              <a:t>Tom Gauld on Tumblr</a:t>
            </a:r>
            <a:r>
              <a:rPr lang="en-US" dirty="0" smtClean="0"/>
              <a:t/>
            </a:r>
            <a:br>
              <a:rPr lang="en-US" dirty="0" smtClean="0"/>
            </a:br>
            <a:r>
              <a:rPr lang="en-US" dirty="0" err="1" smtClean="0"/>
              <a:t>myjetpack.tumblr.com</a:t>
            </a:r>
            <a:r>
              <a:rPr lang="en-US" dirty="0" smtClean="0"/>
              <a:t>/</a:t>
            </a:r>
            <a:br>
              <a:rPr lang="en-US" dirty="0" smtClean="0"/>
            </a:br>
            <a:endParaRPr lang="en-US" dirty="0"/>
          </a:p>
        </p:txBody>
      </p:sp>
      <p:pic>
        <p:nvPicPr>
          <p:cNvPr id="3" name="Picture 2" descr="Screen Shot 2014-04-03 at 3.02.2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272" y="2254346"/>
            <a:ext cx="3563055" cy="2911186"/>
          </a:xfrm>
          <a:prstGeom prst="rect">
            <a:avLst/>
          </a:prstGeom>
        </p:spPr>
      </p:pic>
      <p:pic>
        <p:nvPicPr>
          <p:cNvPr id="6" name="Picture 5" descr="Screen Shot 2014-04-03 at 3.03.2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5877" y="2589090"/>
            <a:ext cx="3925455" cy="338375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For further discussion: Q &amp; A</a:t>
            </a:r>
            <a:endParaRPr lang="en-US" dirty="0"/>
          </a:p>
        </p:txBody>
      </p:sp>
      <p:sp>
        <p:nvSpPr>
          <p:cNvPr id="6" name="Subtitle 5"/>
          <p:cNvSpPr>
            <a:spLocks noGrp="1"/>
          </p:cNvSpPr>
          <p:nvPr>
            <p:ph type="subTitle" idx="1"/>
          </p:nvPr>
        </p:nvSpPr>
        <p:spPr/>
        <p:txBody>
          <a:bodyPr/>
          <a:lstStyle/>
          <a:p>
            <a:r>
              <a:rPr lang="en-US" dirty="0" smtClean="0">
                <a:solidFill>
                  <a:schemeClr val="tx2"/>
                </a:solidFill>
              </a:rPr>
              <a:t>Francisca Goldsmith</a:t>
            </a:r>
          </a:p>
          <a:p>
            <a:r>
              <a:rPr lang="en-US" dirty="0" err="1" smtClean="0">
                <a:solidFill>
                  <a:schemeClr val="tx2"/>
                </a:solidFill>
              </a:rPr>
              <a:t>francisca@infopeople.org</a:t>
            </a:r>
            <a:endParaRPr lang="en-US" dirty="0">
              <a:solidFill>
                <a:schemeClr val="tx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idx="1"/>
          </p:nvPr>
        </p:nvSpPr>
        <p:spPr>
          <a:xfrm>
            <a:off x="1447800" y="4419600"/>
            <a:ext cx="6324600" cy="1866900"/>
          </a:xfrm>
        </p:spPr>
        <p:txBody>
          <a:bodyPr/>
          <a:lstStyle/>
          <a:p>
            <a:pPr marL="0" indent="0" algn="ctr">
              <a:buFontTx/>
              <a:buNone/>
            </a:pPr>
            <a:r>
              <a:rPr lang="en-US" sz="1400" dirty="0">
                <a:latin typeface="Arial" charset="0"/>
              </a:rPr>
              <a:t>Infopeople webinars are supported </a:t>
            </a:r>
            <a:r>
              <a:rPr lang="en-US" sz="1400" smtClean="0">
                <a:latin typeface="Arial" charset="0"/>
              </a:rPr>
              <a:t>in part by </a:t>
            </a:r>
            <a:r>
              <a:rPr lang="en-US" sz="1400" dirty="0">
                <a:latin typeface="Arial" charset="0"/>
              </a:rPr>
              <a:t>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marL="0" indent="0" algn="ctr">
              <a:buFontTx/>
              <a:buNone/>
            </a:pPr>
            <a:endParaRPr lang="en-US" sz="1400" dirty="0">
              <a:latin typeface="Arial" charset="0"/>
            </a:endParaRPr>
          </a:p>
        </p:txBody>
      </p:sp>
      <p:pic>
        <p:nvPicPr>
          <p:cNvPr id="2" name="Picture 1" descr="IFP logo 2012_outline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49" y="2154756"/>
            <a:ext cx="7365944" cy="872078"/>
          </a:xfrm>
          <a:prstGeom prst="rect">
            <a:avLst/>
          </a:prstGeom>
        </p:spPr>
      </p:pic>
    </p:spTree>
    <p:extLst>
      <p:ext uri="{BB962C8B-B14F-4D97-AF65-F5344CB8AC3E}">
        <p14:creationId xmlns:p14="http://schemas.microsoft.com/office/powerpoint/2010/main" val="4107229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Format: The Big Picture</a:t>
            </a:r>
          </a:p>
        </p:txBody>
      </p:sp>
      <p:sp>
        <p:nvSpPr>
          <p:cNvPr id="3" name="Content Placeholder 2"/>
          <p:cNvSpPr>
            <a:spLocks noGrp="1"/>
          </p:cNvSpPr>
          <p:nvPr>
            <p:ph idx="1"/>
          </p:nvPr>
        </p:nvSpPr>
        <p:spPr/>
        <p:txBody>
          <a:bodyPr/>
          <a:lstStyle/>
          <a:p>
            <a:r>
              <a:rPr lang="en-US" dirty="0" smtClean="0"/>
              <a:t>Comics as medium</a:t>
            </a:r>
          </a:p>
          <a:p>
            <a:r>
              <a:rPr lang="en-US" dirty="0" smtClean="0"/>
              <a:t>Narrative mechanics</a:t>
            </a:r>
          </a:p>
          <a:p>
            <a:r>
              <a:rPr lang="en-US" dirty="0" smtClean="0"/>
              <a:t>Analog and digital possibilities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Supporting Teens with Comics</a:t>
            </a:r>
          </a:p>
        </p:txBody>
      </p:sp>
      <p:sp>
        <p:nvSpPr>
          <p:cNvPr id="3" name="Content Placeholder 2"/>
          <p:cNvSpPr>
            <a:spLocks noGrp="1"/>
          </p:cNvSpPr>
          <p:nvPr>
            <p:ph idx="1"/>
          </p:nvPr>
        </p:nvSpPr>
        <p:spPr/>
        <p:txBody>
          <a:bodyPr/>
          <a:lstStyle/>
          <a:p>
            <a:r>
              <a:rPr lang="en-US" dirty="0" smtClean="0"/>
              <a:t>As readers</a:t>
            </a:r>
          </a:p>
          <a:p>
            <a:r>
              <a:rPr lang="en-US" dirty="0" smtClean="0"/>
              <a:t>As students</a:t>
            </a:r>
          </a:p>
          <a:p>
            <a:r>
              <a:rPr lang="en-US" dirty="0" smtClean="0"/>
              <a:t>As seekers of identity formulation support:</a:t>
            </a:r>
          </a:p>
          <a:p>
            <a:pPr lvl="1"/>
            <a:r>
              <a:rPr lang="en-US" dirty="0" smtClean="0"/>
              <a:t>Self discovery</a:t>
            </a:r>
          </a:p>
          <a:p>
            <a:pPr lvl="1"/>
            <a:r>
              <a:rPr lang="en-US" dirty="0" smtClean="0"/>
              <a:t>Possibility discovery</a:t>
            </a:r>
          </a:p>
          <a:p>
            <a:pPr lvl="1"/>
            <a:r>
              <a:rPr lang="en-US" dirty="0" smtClean="0"/>
              <a:t>Social and political awareness</a:t>
            </a:r>
          </a:p>
          <a:p>
            <a:pPr lvl="1"/>
            <a:r>
              <a:rPr lang="en-US" dirty="0" smtClean="0"/>
              <a:t>Aesthetic taste and creativity</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5762" y="2109283"/>
            <a:ext cx="6167806" cy="2812374"/>
          </a:xfrm>
        </p:spPr>
        <p:txBody>
          <a:bodyPr/>
          <a:lstStyle/>
          <a:p>
            <a:r>
              <a:rPr lang="en-US" dirty="0" smtClean="0"/>
              <a:t>    </a:t>
            </a:r>
            <a:r>
              <a:rPr lang="en-US" dirty="0" smtClean="0">
                <a:solidFill>
                  <a:schemeClr val="tx2"/>
                </a:solidFill>
              </a:rPr>
              <a:t>Poll</a:t>
            </a:r>
            <a:endParaRPr lang="en-US" dirty="0">
              <a:solidFill>
                <a:schemeClr val="tx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1utpVo83iL._SL500_AA300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212" y="688879"/>
            <a:ext cx="5287818" cy="528781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2.png">
            <a:hlinkClick r:id="rId2"/>
          </p:cNvPr>
          <p:cNvPicPr>
            <a:picLocks noChangeAspect="1"/>
          </p:cNvPicPr>
          <p:nvPr/>
        </p:nvPicPr>
        <p:blipFill>
          <a:blip r:embed="rId3"/>
          <a:stretch>
            <a:fillRect/>
          </a:stretch>
        </p:blipFill>
        <p:spPr>
          <a:xfrm>
            <a:off x="2264911" y="377152"/>
            <a:ext cx="4469790" cy="628742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manRebelMa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731" y="697991"/>
            <a:ext cx="4127117" cy="559224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1xkMrNT78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62" y="785089"/>
            <a:ext cx="3698562" cy="562445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4693</TotalTime>
  <Words>640</Words>
  <Application>Microsoft Macintosh PowerPoint</Application>
  <PresentationFormat>On-screen Show (4:3)</PresentationFormat>
  <Paragraphs>85</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Comics, Graphic Novels,  and Teens</vt:lpstr>
      <vt:lpstr>Agenda</vt:lpstr>
      <vt:lpstr>Format: The Big Picture</vt:lpstr>
      <vt:lpstr>Supporting Teens with Comics</vt:lpstr>
      <vt:lpstr>    Poll</vt:lpstr>
      <vt:lpstr>PowerPoint Presentation</vt:lpstr>
      <vt:lpstr>PowerPoint Presentation</vt:lpstr>
      <vt:lpstr>PowerPoint Presentation</vt:lpstr>
      <vt:lpstr>PowerPoint Presentation</vt:lpstr>
      <vt:lpstr>PowerPoint Presentation</vt:lpstr>
      <vt:lpstr>Web Comics: John Allison’s  Bad Machinery – a series of detective stories www.scarygoround.com/ar.php</vt:lpstr>
      <vt:lpstr>PowerPoint Presentation</vt:lpstr>
      <vt:lpstr>Web Comics: James Hornsby’s  Botched Spot </vt:lpstr>
      <vt:lpstr>PowerPoint Presentation</vt:lpstr>
      <vt:lpstr>PowerPoint Presentation</vt:lpstr>
      <vt:lpstr>Apps for Comics Creation</vt:lpstr>
      <vt:lpstr>PowerPoint Presentation</vt:lpstr>
      <vt:lpstr>Resources for Collection Building</vt:lpstr>
      <vt:lpstr>Diversify!</vt:lpstr>
      <vt:lpstr>PowerPoint Presentation</vt:lpstr>
      <vt:lpstr>PowerPoint Presentation</vt:lpstr>
      <vt:lpstr>Web Comics: Tom Gauld on Tumblr myjetpack.tumblr.com/ </vt:lpstr>
      <vt:lpstr>For further discussion: Q &amp; A</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Graphic Novels and Teens</dc:title>
  <dc:creator>Francisca Goldsmith</dc:creator>
  <cp:lastModifiedBy>Stanley Strauss</cp:lastModifiedBy>
  <cp:revision>20</cp:revision>
  <dcterms:created xsi:type="dcterms:W3CDTF">2014-03-23T17:31:14Z</dcterms:created>
  <dcterms:modified xsi:type="dcterms:W3CDTF">2014-04-04T18:59:54Z</dcterms:modified>
</cp:coreProperties>
</file>