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2.jpg" ContentType="image/png"/>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8" r:id="rId3"/>
    <p:sldId id="285" r:id="rId4"/>
    <p:sldId id="259" r:id="rId5"/>
    <p:sldId id="265" r:id="rId6"/>
    <p:sldId id="292" r:id="rId7"/>
    <p:sldId id="284" r:id="rId8"/>
    <p:sldId id="293" r:id="rId9"/>
    <p:sldId id="268" r:id="rId10"/>
    <p:sldId id="267" r:id="rId11"/>
    <p:sldId id="294" r:id="rId12"/>
    <p:sldId id="269" r:id="rId13"/>
    <p:sldId id="271" r:id="rId14"/>
    <p:sldId id="286" r:id="rId15"/>
    <p:sldId id="295" r:id="rId16"/>
    <p:sldId id="272" r:id="rId17"/>
    <p:sldId id="273" r:id="rId18"/>
    <p:sldId id="274" r:id="rId19"/>
    <p:sldId id="275" r:id="rId20"/>
    <p:sldId id="270" r:id="rId21"/>
    <p:sldId id="303" r:id="rId22"/>
    <p:sldId id="304" r:id="rId23"/>
    <p:sldId id="305" r:id="rId24"/>
    <p:sldId id="306" r:id="rId25"/>
    <p:sldId id="312" r:id="rId26"/>
    <p:sldId id="307" r:id="rId27"/>
    <p:sldId id="308" r:id="rId28"/>
    <p:sldId id="309" r:id="rId29"/>
    <p:sldId id="311" r:id="rId30"/>
    <p:sldId id="310" r:id="rId31"/>
    <p:sldId id="264" r:id="rId32"/>
    <p:sldId id="30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BBB2"/>
    <a:srgbClr val="A3AAB0"/>
    <a:srgbClr val="6EB243"/>
    <a:srgbClr val="DC3E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74"/>
    <p:restoredTop sz="94757"/>
  </p:normalViewPr>
  <p:slideViewPr>
    <p:cSldViewPr snapToGrid="0" snapToObjects="1">
      <p:cViewPr varScale="1">
        <p:scale>
          <a:sx n="93" d="100"/>
          <a:sy n="93" d="100"/>
        </p:scale>
        <p:origin x="248" y="9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78738-D5B1-2147-BF80-37D9B22253DF}" type="datetimeFigureOut">
              <a:rPr lang="en-US" smtClean="0"/>
              <a:t>9/21/22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996D71-28DD-1E4D-B6C2-0A2486E959A6}" type="slidenum">
              <a:rPr lang="en-US" smtClean="0"/>
              <a:t>‹#›</a:t>
            </a:fld>
            <a:endParaRPr lang="en-US"/>
          </a:p>
        </p:txBody>
      </p:sp>
    </p:spTree>
    <p:extLst>
      <p:ext uri="{BB962C8B-B14F-4D97-AF65-F5344CB8AC3E}">
        <p14:creationId xmlns:p14="http://schemas.microsoft.com/office/powerpoint/2010/main" val="2077499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02BD51-ECB6-40C0-8294-8FFFE3044C3C}" type="slidenum">
              <a:rPr lang="en-US" smtClean="0"/>
              <a:t>14</a:t>
            </a:fld>
            <a:endParaRPr lang="en-US"/>
          </a:p>
        </p:txBody>
      </p:sp>
    </p:spTree>
    <p:extLst>
      <p:ext uri="{BB962C8B-B14F-4D97-AF65-F5344CB8AC3E}">
        <p14:creationId xmlns:p14="http://schemas.microsoft.com/office/powerpoint/2010/main" val="99242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02BD51-ECB6-40C0-8294-8FFFE3044C3C}" type="slidenum">
              <a:rPr lang="en-US" smtClean="0"/>
              <a:t>15</a:t>
            </a:fld>
            <a:endParaRPr lang="en-US"/>
          </a:p>
        </p:txBody>
      </p:sp>
    </p:spTree>
    <p:extLst>
      <p:ext uri="{BB962C8B-B14F-4D97-AF65-F5344CB8AC3E}">
        <p14:creationId xmlns:p14="http://schemas.microsoft.com/office/powerpoint/2010/main" val="4050236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Should we or shouldn’t we</a:t>
            </a:r>
            <a:r>
              <a:rPr lang="en-US" dirty="0"/>
              <a:t> </a:t>
            </a:r>
          </a:p>
          <a:p>
            <a:r>
              <a:rPr lang="en-US" dirty="0"/>
              <a:t>We had some momentum going with the in-person programs and like everyone else needed to think fast to figure out how to keep programming available to our families. </a:t>
            </a:r>
            <a:br>
              <a:rPr lang="en-US" dirty="0"/>
            </a:br>
            <a:endParaRPr lang="en-US" dirty="0"/>
          </a:p>
          <a:p>
            <a:r>
              <a:rPr lang="en-US" dirty="0"/>
              <a:t> </a:t>
            </a:r>
          </a:p>
          <a:p>
            <a:r>
              <a:rPr lang="en-US" b="1" dirty="0"/>
              <a:t>Is Online Learning developmentally appropriate?</a:t>
            </a:r>
            <a:r>
              <a:rPr lang="en-US" dirty="0"/>
              <a:t> Like many librarians and educators we had reservations about doing virtual learning with children this young. We weren’t sure if we wanted to promote more screen time for young children. We weren’t sure if caregivers would want to participate in this type of programming for their youngest children. Current models weren’t really applicable to working with such young children virtually and our program was a very hands-on interactive program. </a:t>
            </a:r>
          </a:p>
          <a:p>
            <a:r>
              <a:rPr lang="en-US" dirty="0"/>
              <a:t> </a:t>
            </a:r>
          </a:p>
          <a:p>
            <a:r>
              <a:rPr lang="en-US" dirty="0"/>
              <a:t>So we decided we had to practice what we preach. </a:t>
            </a:r>
            <a:r>
              <a:rPr lang="en-US" b="1" dirty="0"/>
              <a:t>The Maker Mindset</a:t>
            </a:r>
            <a:r>
              <a:rPr lang="en-US" dirty="0"/>
              <a:t>. Try it, experiment and grow through co learning and recreating to meet the needs of children and caregivers. </a:t>
            </a:r>
          </a:p>
          <a:p>
            <a:r>
              <a:rPr lang="en-US" dirty="0"/>
              <a:t>The Virtual at Home program, like the in-person program went through many iterations.</a:t>
            </a:r>
          </a:p>
          <a:p>
            <a:r>
              <a:rPr lang="en-US" dirty="0"/>
              <a:t> </a:t>
            </a:r>
          </a:p>
          <a:p>
            <a:endParaRPr lang="en-US" dirty="0"/>
          </a:p>
        </p:txBody>
      </p:sp>
      <p:sp>
        <p:nvSpPr>
          <p:cNvPr id="4" name="Slide Number Placeholder 3"/>
          <p:cNvSpPr>
            <a:spLocks noGrp="1"/>
          </p:cNvSpPr>
          <p:nvPr>
            <p:ph type="sldNum" sz="quarter" idx="10"/>
          </p:nvPr>
        </p:nvSpPr>
        <p:spPr/>
        <p:txBody>
          <a:bodyPr/>
          <a:lstStyle/>
          <a:p>
            <a:fld id="{81418F8F-CA46-423F-AD92-60446B9CFEE4}" type="slidenum">
              <a:rPr lang="en-US" smtClean="0"/>
              <a:t>21</a:t>
            </a:fld>
            <a:endParaRPr lang="en-US"/>
          </a:p>
        </p:txBody>
      </p:sp>
    </p:spTree>
    <p:extLst>
      <p:ext uri="{BB962C8B-B14F-4D97-AF65-F5344CB8AC3E}">
        <p14:creationId xmlns:p14="http://schemas.microsoft.com/office/powerpoint/2010/main" val="802542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418F8F-CA46-423F-AD92-60446B9CFEE4}" type="slidenum">
              <a:rPr lang="en-US" smtClean="0"/>
              <a:t>22</a:t>
            </a:fld>
            <a:endParaRPr lang="en-US"/>
          </a:p>
        </p:txBody>
      </p:sp>
    </p:spTree>
    <p:extLst>
      <p:ext uri="{BB962C8B-B14F-4D97-AF65-F5344CB8AC3E}">
        <p14:creationId xmlns:p14="http://schemas.microsoft.com/office/powerpoint/2010/main" val="2578470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Should we or shouldn’t we</a:t>
            </a:r>
            <a:r>
              <a:rPr lang="en-US" dirty="0"/>
              <a:t> </a:t>
            </a:r>
          </a:p>
          <a:p>
            <a:r>
              <a:rPr lang="en-US" dirty="0"/>
              <a:t>We had some momentum going with the in-person programs and like everyone else needed to think fast to figure out how to keep programming available to our families. </a:t>
            </a:r>
            <a:br>
              <a:rPr lang="en-US" dirty="0"/>
            </a:br>
            <a:endParaRPr lang="en-US" dirty="0"/>
          </a:p>
          <a:p>
            <a:r>
              <a:rPr lang="en-US" dirty="0"/>
              <a:t> </a:t>
            </a:r>
          </a:p>
          <a:p>
            <a:r>
              <a:rPr lang="en-US" b="1" dirty="0"/>
              <a:t>Is Online Learning developmentally appropriate?</a:t>
            </a:r>
            <a:r>
              <a:rPr lang="en-US" dirty="0"/>
              <a:t> Like many librarians and educators we had reservations about doing virtual learning with children this young. We weren’t sure if we wanted to promote more screen time for young children. We weren’t sure if caregivers would want to participate in this type of programming for their youngest children. Current models weren’t really applicable to working with such young children virtually and our program was a very hands-on interactive program. </a:t>
            </a:r>
          </a:p>
          <a:p>
            <a:r>
              <a:rPr lang="en-US" dirty="0"/>
              <a:t> </a:t>
            </a:r>
          </a:p>
          <a:p>
            <a:r>
              <a:rPr lang="en-US" dirty="0"/>
              <a:t>So we decided we had to practice what we preach. </a:t>
            </a:r>
            <a:r>
              <a:rPr lang="en-US" b="1" dirty="0"/>
              <a:t>The Maker Mindset</a:t>
            </a:r>
            <a:r>
              <a:rPr lang="en-US" dirty="0"/>
              <a:t>. Try it, experiment and grow through co learning and recreating to meet the needs of children and caregivers. </a:t>
            </a:r>
          </a:p>
          <a:p>
            <a:r>
              <a:rPr lang="en-US" dirty="0"/>
              <a:t>The Virtual at Home program, like the in-person program went through many iterations.</a:t>
            </a:r>
          </a:p>
          <a:p>
            <a:r>
              <a:rPr lang="en-US" dirty="0"/>
              <a:t> </a:t>
            </a:r>
          </a:p>
          <a:p>
            <a:endParaRPr lang="en-US" dirty="0"/>
          </a:p>
        </p:txBody>
      </p:sp>
      <p:sp>
        <p:nvSpPr>
          <p:cNvPr id="4" name="Slide Number Placeholder 3"/>
          <p:cNvSpPr>
            <a:spLocks noGrp="1"/>
          </p:cNvSpPr>
          <p:nvPr>
            <p:ph type="sldNum" sz="quarter" idx="10"/>
          </p:nvPr>
        </p:nvSpPr>
        <p:spPr/>
        <p:txBody>
          <a:bodyPr/>
          <a:lstStyle/>
          <a:p>
            <a:fld id="{81418F8F-CA46-423F-AD92-60446B9CFEE4}" type="slidenum">
              <a:rPr lang="en-US" smtClean="0"/>
              <a:t>24</a:t>
            </a:fld>
            <a:endParaRPr lang="en-US"/>
          </a:p>
        </p:txBody>
      </p:sp>
    </p:spTree>
    <p:extLst>
      <p:ext uri="{BB962C8B-B14F-4D97-AF65-F5344CB8AC3E}">
        <p14:creationId xmlns:p14="http://schemas.microsoft.com/office/powerpoint/2010/main" val="2517193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418F8F-CA46-423F-AD92-60446B9CFEE4}" type="slidenum">
              <a:rPr lang="en-US" smtClean="0"/>
              <a:t>29</a:t>
            </a:fld>
            <a:endParaRPr lang="en-US"/>
          </a:p>
        </p:txBody>
      </p:sp>
    </p:spTree>
    <p:extLst>
      <p:ext uri="{BB962C8B-B14F-4D97-AF65-F5344CB8AC3E}">
        <p14:creationId xmlns:p14="http://schemas.microsoft.com/office/powerpoint/2010/main" val="2856881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8858B-7227-2296-C28D-6104FF17EF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657769-040A-EEBE-874A-CE798626A9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70C3E7-6B7F-C027-548F-4B6AC583D6D9}"/>
              </a:ext>
            </a:extLst>
          </p:cNvPr>
          <p:cNvSpPr>
            <a:spLocks noGrp="1"/>
          </p:cNvSpPr>
          <p:nvPr>
            <p:ph type="dt" sz="half" idx="10"/>
          </p:nvPr>
        </p:nvSpPr>
        <p:spPr/>
        <p:txBody>
          <a:bodyPr/>
          <a:lstStyle/>
          <a:p>
            <a:fld id="{1D26A446-9C48-674C-BB8E-32BE16EC6DB3}" type="datetimeFigureOut">
              <a:rPr lang="en-US" smtClean="0"/>
              <a:t>9/21/22</a:t>
            </a:fld>
            <a:endParaRPr lang="en-US"/>
          </a:p>
        </p:txBody>
      </p:sp>
      <p:sp>
        <p:nvSpPr>
          <p:cNvPr id="5" name="Footer Placeholder 4">
            <a:extLst>
              <a:ext uri="{FF2B5EF4-FFF2-40B4-BE49-F238E27FC236}">
                <a16:creationId xmlns:a16="http://schemas.microsoft.com/office/drawing/2014/main" id="{25BB5908-8794-EEFB-6326-AE4EB0155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3EA1B-F8EC-BC83-3147-9C8D21C71604}"/>
              </a:ext>
            </a:extLst>
          </p:cNvPr>
          <p:cNvSpPr>
            <a:spLocks noGrp="1"/>
          </p:cNvSpPr>
          <p:nvPr>
            <p:ph type="sldNum" sz="quarter" idx="12"/>
          </p:nvPr>
        </p:nvSpPr>
        <p:spPr/>
        <p:txBody>
          <a:bodyPr/>
          <a:lstStyle/>
          <a:p>
            <a:fld id="{DD0306E7-31D8-2640-A50E-8838EDD7324F}" type="slidenum">
              <a:rPr lang="en-US" smtClean="0"/>
              <a:t>‹#›</a:t>
            </a:fld>
            <a:endParaRPr lang="en-US"/>
          </a:p>
        </p:txBody>
      </p:sp>
    </p:spTree>
    <p:extLst>
      <p:ext uri="{BB962C8B-B14F-4D97-AF65-F5344CB8AC3E}">
        <p14:creationId xmlns:p14="http://schemas.microsoft.com/office/powerpoint/2010/main" val="3347515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4EE01-9D7B-B9DA-D161-4BD04D9319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3883A1-2EEB-10C1-D455-F96A53DA3F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16E823-EFA2-2477-A937-36083353FD31}"/>
              </a:ext>
            </a:extLst>
          </p:cNvPr>
          <p:cNvSpPr>
            <a:spLocks noGrp="1"/>
          </p:cNvSpPr>
          <p:nvPr>
            <p:ph type="dt" sz="half" idx="10"/>
          </p:nvPr>
        </p:nvSpPr>
        <p:spPr/>
        <p:txBody>
          <a:bodyPr/>
          <a:lstStyle/>
          <a:p>
            <a:fld id="{1D26A446-9C48-674C-BB8E-32BE16EC6DB3}" type="datetimeFigureOut">
              <a:rPr lang="en-US" smtClean="0"/>
              <a:t>9/21/22</a:t>
            </a:fld>
            <a:endParaRPr lang="en-US"/>
          </a:p>
        </p:txBody>
      </p:sp>
      <p:sp>
        <p:nvSpPr>
          <p:cNvPr id="5" name="Footer Placeholder 4">
            <a:extLst>
              <a:ext uri="{FF2B5EF4-FFF2-40B4-BE49-F238E27FC236}">
                <a16:creationId xmlns:a16="http://schemas.microsoft.com/office/drawing/2014/main" id="{5214669F-4D0A-29A4-47D6-EEFC37869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31F33-63A2-E165-AB60-5B67EF291FC4}"/>
              </a:ext>
            </a:extLst>
          </p:cNvPr>
          <p:cNvSpPr>
            <a:spLocks noGrp="1"/>
          </p:cNvSpPr>
          <p:nvPr>
            <p:ph type="sldNum" sz="quarter" idx="12"/>
          </p:nvPr>
        </p:nvSpPr>
        <p:spPr/>
        <p:txBody>
          <a:bodyPr/>
          <a:lstStyle/>
          <a:p>
            <a:fld id="{DD0306E7-31D8-2640-A50E-8838EDD7324F}" type="slidenum">
              <a:rPr lang="en-US" smtClean="0"/>
              <a:t>‹#›</a:t>
            </a:fld>
            <a:endParaRPr lang="en-US"/>
          </a:p>
        </p:txBody>
      </p:sp>
    </p:spTree>
    <p:extLst>
      <p:ext uri="{BB962C8B-B14F-4D97-AF65-F5344CB8AC3E}">
        <p14:creationId xmlns:p14="http://schemas.microsoft.com/office/powerpoint/2010/main" val="1723040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2D2483-EE0C-361C-AC94-AEA4DE8C5B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5B07E3-F305-D1D8-833F-AE4439B2FB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7ECBA-D44C-2E11-A39D-ACE9CCCA13D8}"/>
              </a:ext>
            </a:extLst>
          </p:cNvPr>
          <p:cNvSpPr>
            <a:spLocks noGrp="1"/>
          </p:cNvSpPr>
          <p:nvPr>
            <p:ph type="dt" sz="half" idx="10"/>
          </p:nvPr>
        </p:nvSpPr>
        <p:spPr/>
        <p:txBody>
          <a:bodyPr/>
          <a:lstStyle/>
          <a:p>
            <a:fld id="{1D26A446-9C48-674C-BB8E-32BE16EC6DB3}" type="datetimeFigureOut">
              <a:rPr lang="en-US" smtClean="0"/>
              <a:t>9/21/22</a:t>
            </a:fld>
            <a:endParaRPr lang="en-US"/>
          </a:p>
        </p:txBody>
      </p:sp>
      <p:sp>
        <p:nvSpPr>
          <p:cNvPr id="5" name="Footer Placeholder 4">
            <a:extLst>
              <a:ext uri="{FF2B5EF4-FFF2-40B4-BE49-F238E27FC236}">
                <a16:creationId xmlns:a16="http://schemas.microsoft.com/office/drawing/2014/main" id="{CB9E2CE0-ECCE-953D-C59C-DF5437436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2FC4DC-E1C9-7992-D461-568AE3F848D4}"/>
              </a:ext>
            </a:extLst>
          </p:cNvPr>
          <p:cNvSpPr>
            <a:spLocks noGrp="1"/>
          </p:cNvSpPr>
          <p:nvPr>
            <p:ph type="sldNum" sz="quarter" idx="12"/>
          </p:nvPr>
        </p:nvSpPr>
        <p:spPr/>
        <p:txBody>
          <a:bodyPr/>
          <a:lstStyle/>
          <a:p>
            <a:fld id="{DD0306E7-31D8-2640-A50E-8838EDD7324F}" type="slidenum">
              <a:rPr lang="en-US" smtClean="0"/>
              <a:t>‹#›</a:t>
            </a:fld>
            <a:endParaRPr lang="en-US"/>
          </a:p>
        </p:txBody>
      </p:sp>
    </p:spTree>
    <p:extLst>
      <p:ext uri="{BB962C8B-B14F-4D97-AF65-F5344CB8AC3E}">
        <p14:creationId xmlns:p14="http://schemas.microsoft.com/office/powerpoint/2010/main" val="390380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3510E-BCAA-5030-EC34-B34786C0EA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172C2-66E1-62A3-9E8D-F9823FF56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971C6-7840-25B3-1B28-994E23EFB187}"/>
              </a:ext>
            </a:extLst>
          </p:cNvPr>
          <p:cNvSpPr>
            <a:spLocks noGrp="1"/>
          </p:cNvSpPr>
          <p:nvPr>
            <p:ph type="dt" sz="half" idx="10"/>
          </p:nvPr>
        </p:nvSpPr>
        <p:spPr/>
        <p:txBody>
          <a:bodyPr/>
          <a:lstStyle/>
          <a:p>
            <a:fld id="{1D26A446-9C48-674C-BB8E-32BE16EC6DB3}" type="datetimeFigureOut">
              <a:rPr lang="en-US" smtClean="0"/>
              <a:t>9/21/22</a:t>
            </a:fld>
            <a:endParaRPr lang="en-US"/>
          </a:p>
        </p:txBody>
      </p:sp>
      <p:sp>
        <p:nvSpPr>
          <p:cNvPr id="5" name="Footer Placeholder 4">
            <a:extLst>
              <a:ext uri="{FF2B5EF4-FFF2-40B4-BE49-F238E27FC236}">
                <a16:creationId xmlns:a16="http://schemas.microsoft.com/office/drawing/2014/main" id="{00E5ED07-10C8-A510-482E-529383E1C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BCBD0B-796B-BAA5-DF1D-848E804DF3FC}"/>
              </a:ext>
            </a:extLst>
          </p:cNvPr>
          <p:cNvSpPr>
            <a:spLocks noGrp="1"/>
          </p:cNvSpPr>
          <p:nvPr>
            <p:ph type="sldNum" sz="quarter" idx="12"/>
          </p:nvPr>
        </p:nvSpPr>
        <p:spPr/>
        <p:txBody>
          <a:bodyPr/>
          <a:lstStyle/>
          <a:p>
            <a:fld id="{DD0306E7-31D8-2640-A50E-8838EDD7324F}" type="slidenum">
              <a:rPr lang="en-US" smtClean="0"/>
              <a:t>‹#›</a:t>
            </a:fld>
            <a:endParaRPr lang="en-US"/>
          </a:p>
        </p:txBody>
      </p:sp>
    </p:spTree>
    <p:extLst>
      <p:ext uri="{BB962C8B-B14F-4D97-AF65-F5344CB8AC3E}">
        <p14:creationId xmlns:p14="http://schemas.microsoft.com/office/powerpoint/2010/main" val="12040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B58AD-A1B3-3DBC-4D2E-9D03911C68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1077CD-D47C-8534-4968-C86BD619C9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CA3A39-FCB7-572E-48F1-395B488009BA}"/>
              </a:ext>
            </a:extLst>
          </p:cNvPr>
          <p:cNvSpPr>
            <a:spLocks noGrp="1"/>
          </p:cNvSpPr>
          <p:nvPr>
            <p:ph type="dt" sz="half" idx="10"/>
          </p:nvPr>
        </p:nvSpPr>
        <p:spPr/>
        <p:txBody>
          <a:bodyPr/>
          <a:lstStyle/>
          <a:p>
            <a:fld id="{1D26A446-9C48-674C-BB8E-32BE16EC6DB3}" type="datetimeFigureOut">
              <a:rPr lang="en-US" smtClean="0"/>
              <a:t>9/21/22</a:t>
            </a:fld>
            <a:endParaRPr lang="en-US"/>
          </a:p>
        </p:txBody>
      </p:sp>
      <p:sp>
        <p:nvSpPr>
          <p:cNvPr id="5" name="Footer Placeholder 4">
            <a:extLst>
              <a:ext uri="{FF2B5EF4-FFF2-40B4-BE49-F238E27FC236}">
                <a16:creationId xmlns:a16="http://schemas.microsoft.com/office/drawing/2014/main" id="{CB136244-F878-9316-6304-43C34766A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7112A-9B63-9708-A587-155863E1F975}"/>
              </a:ext>
            </a:extLst>
          </p:cNvPr>
          <p:cNvSpPr>
            <a:spLocks noGrp="1"/>
          </p:cNvSpPr>
          <p:nvPr>
            <p:ph type="sldNum" sz="quarter" idx="12"/>
          </p:nvPr>
        </p:nvSpPr>
        <p:spPr/>
        <p:txBody>
          <a:bodyPr/>
          <a:lstStyle/>
          <a:p>
            <a:fld id="{DD0306E7-31D8-2640-A50E-8838EDD7324F}" type="slidenum">
              <a:rPr lang="en-US" smtClean="0"/>
              <a:t>‹#›</a:t>
            </a:fld>
            <a:endParaRPr lang="en-US"/>
          </a:p>
        </p:txBody>
      </p:sp>
    </p:spTree>
    <p:extLst>
      <p:ext uri="{BB962C8B-B14F-4D97-AF65-F5344CB8AC3E}">
        <p14:creationId xmlns:p14="http://schemas.microsoft.com/office/powerpoint/2010/main" val="3006187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42B7A-57B3-D752-2D41-35B4708A14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B80207-F964-B239-F052-DCA44A6DD0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8EF9CD-5B3D-B9D7-2F4F-BDC88FC1F9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333719-8DB1-EA96-E87B-52CB0C01C397}"/>
              </a:ext>
            </a:extLst>
          </p:cNvPr>
          <p:cNvSpPr>
            <a:spLocks noGrp="1"/>
          </p:cNvSpPr>
          <p:nvPr>
            <p:ph type="dt" sz="half" idx="10"/>
          </p:nvPr>
        </p:nvSpPr>
        <p:spPr/>
        <p:txBody>
          <a:bodyPr/>
          <a:lstStyle/>
          <a:p>
            <a:fld id="{1D26A446-9C48-674C-BB8E-32BE16EC6DB3}" type="datetimeFigureOut">
              <a:rPr lang="en-US" smtClean="0"/>
              <a:t>9/21/22</a:t>
            </a:fld>
            <a:endParaRPr lang="en-US"/>
          </a:p>
        </p:txBody>
      </p:sp>
      <p:sp>
        <p:nvSpPr>
          <p:cNvPr id="6" name="Footer Placeholder 5">
            <a:extLst>
              <a:ext uri="{FF2B5EF4-FFF2-40B4-BE49-F238E27FC236}">
                <a16:creationId xmlns:a16="http://schemas.microsoft.com/office/drawing/2014/main" id="{394B9AB5-00CC-65D8-20FC-9F96899A77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3FCF69-0669-4147-83EF-F99F48175852}"/>
              </a:ext>
            </a:extLst>
          </p:cNvPr>
          <p:cNvSpPr>
            <a:spLocks noGrp="1"/>
          </p:cNvSpPr>
          <p:nvPr>
            <p:ph type="sldNum" sz="quarter" idx="12"/>
          </p:nvPr>
        </p:nvSpPr>
        <p:spPr/>
        <p:txBody>
          <a:bodyPr/>
          <a:lstStyle/>
          <a:p>
            <a:fld id="{DD0306E7-31D8-2640-A50E-8838EDD7324F}" type="slidenum">
              <a:rPr lang="en-US" smtClean="0"/>
              <a:t>‹#›</a:t>
            </a:fld>
            <a:endParaRPr lang="en-US"/>
          </a:p>
        </p:txBody>
      </p:sp>
    </p:spTree>
    <p:extLst>
      <p:ext uri="{BB962C8B-B14F-4D97-AF65-F5344CB8AC3E}">
        <p14:creationId xmlns:p14="http://schemas.microsoft.com/office/powerpoint/2010/main" val="3698265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4E650-06CC-E279-6631-4A5F31A50C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2E664B-C94F-5781-9FF7-0C691FB3AC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6E80D5-EA4F-ED3C-03D9-B3F6591AEF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472175-DA7F-21B3-5FA0-B35A3F968B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A34EF8-5FDD-B51E-EAED-0364B43BBC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01C82D-0999-0344-AAD6-3599079B5E61}"/>
              </a:ext>
            </a:extLst>
          </p:cNvPr>
          <p:cNvSpPr>
            <a:spLocks noGrp="1"/>
          </p:cNvSpPr>
          <p:nvPr>
            <p:ph type="dt" sz="half" idx="10"/>
          </p:nvPr>
        </p:nvSpPr>
        <p:spPr/>
        <p:txBody>
          <a:bodyPr/>
          <a:lstStyle/>
          <a:p>
            <a:fld id="{1D26A446-9C48-674C-BB8E-32BE16EC6DB3}" type="datetimeFigureOut">
              <a:rPr lang="en-US" smtClean="0"/>
              <a:t>9/21/22</a:t>
            </a:fld>
            <a:endParaRPr lang="en-US"/>
          </a:p>
        </p:txBody>
      </p:sp>
      <p:sp>
        <p:nvSpPr>
          <p:cNvPr id="8" name="Footer Placeholder 7">
            <a:extLst>
              <a:ext uri="{FF2B5EF4-FFF2-40B4-BE49-F238E27FC236}">
                <a16:creationId xmlns:a16="http://schemas.microsoft.com/office/drawing/2014/main" id="{ECD554D9-88CB-D55E-2CA5-5212356DDE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D11711-B8F2-038A-A8FD-3B1D378DD83E}"/>
              </a:ext>
            </a:extLst>
          </p:cNvPr>
          <p:cNvSpPr>
            <a:spLocks noGrp="1"/>
          </p:cNvSpPr>
          <p:nvPr>
            <p:ph type="sldNum" sz="quarter" idx="12"/>
          </p:nvPr>
        </p:nvSpPr>
        <p:spPr/>
        <p:txBody>
          <a:bodyPr/>
          <a:lstStyle/>
          <a:p>
            <a:fld id="{DD0306E7-31D8-2640-A50E-8838EDD7324F}" type="slidenum">
              <a:rPr lang="en-US" smtClean="0"/>
              <a:t>‹#›</a:t>
            </a:fld>
            <a:endParaRPr lang="en-US"/>
          </a:p>
        </p:txBody>
      </p:sp>
    </p:spTree>
    <p:extLst>
      <p:ext uri="{BB962C8B-B14F-4D97-AF65-F5344CB8AC3E}">
        <p14:creationId xmlns:p14="http://schemas.microsoft.com/office/powerpoint/2010/main" val="382795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C6EE-8ED9-3379-C5CE-919525352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88D898-32DB-35D5-F32A-FBE8C9540D3A}"/>
              </a:ext>
            </a:extLst>
          </p:cNvPr>
          <p:cNvSpPr>
            <a:spLocks noGrp="1"/>
          </p:cNvSpPr>
          <p:nvPr>
            <p:ph type="dt" sz="half" idx="10"/>
          </p:nvPr>
        </p:nvSpPr>
        <p:spPr/>
        <p:txBody>
          <a:bodyPr/>
          <a:lstStyle/>
          <a:p>
            <a:fld id="{1D26A446-9C48-674C-BB8E-32BE16EC6DB3}" type="datetimeFigureOut">
              <a:rPr lang="en-US" smtClean="0"/>
              <a:t>9/21/22</a:t>
            </a:fld>
            <a:endParaRPr lang="en-US"/>
          </a:p>
        </p:txBody>
      </p:sp>
      <p:sp>
        <p:nvSpPr>
          <p:cNvPr id="4" name="Footer Placeholder 3">
            <a:extLst>
              <a:ext uri="{FF2B5EF4-FFF2-40B4-BE49-F238E27FC236}">
                <a16:creationId xmlns:a16="http://schemas.microsoft.com/office/drawing/2014/main" id="{84CFD2BB-B07C-CC1D-80C2-0269D84176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0B42C2-F41A-0F4A-D0A8-C60B532C4EF6}"/>
              </a:ext>
            </a:extLst>
          </p:cNvPr>
          <p:cNvSpPr>
            <a:spLocks noGrp="1"/>
          </p:cNvSpPr>
          <p:nvPr>
            <p:ph type="sldNum" sz="quarter" idx="12"/>
          </p:nvPr>
        </p:nvSpPr>
        <p:spPr/>
        <p:txBody>
          <a:bodyPr/>
          <a:lstStyle/>
          <a:p>
            <a:fld id="{DD0306E7-31D8-2640-A50E-8838EDD7324F}" type="slidenum">
              <a:rPr lang="en-US" smtClean="0"/>
              <a:t>‹#›</a:t>
            </a:fld>
            <a:endParaRPr lang="en-US"/>
          </a:p>
        </p:txBody>
      </p:sp>
    </p:spTree>
    <p:extLst>
      <p:ext uri="{BB962C8B-B14F-4D97-AF65-F5344CB8AC3E}">
        <p14:creationId xmlns:p14="http://schemas.microsoft.com/office/powerpoint/2010/main" val="4188582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1B883F-35CA-8930-EBF2-A53E9AE102BC}"/>
              </a:ext>
            </a:extLst>
          </p:cNvPr>
          <p:cNvSpPr>
            <a:spLocks noGrp="1"/>
          </p:cNvSpPr>
          <p:nvPr>
            <p:ph type="dt" sz="half" idx="10"/>
          </p:nvPr>
        </p:nvSpPr>
        <p:spPr/>
        <p:txBody>
          <a:bodyPr/>
          <a:lstStyle/>
          <a:p>
            <a:fld id="{1D26A446-9C48-674C-BB8E-32BE16EC6DB3}" type="datetimeFigureOut">
              <a:rPr lang="en-US" smtClean="0"/>
              <a:t>9/21/22</a:t>
            </a:fld>
            <a:endParaRPr lang="en-US"/>
          </a:p>
        </p:txBody>
      </p:sp>
      <p:sp>
        <p:nvSpPr>
          <p:cNvPr id="3" name="Footer Placeholder 2">
            <a:extLst>
              <a:ext uri="{FF2B5EF4-FFF2-40B4-BE49-F238E27FC236}">
                <a16:creationId xmlns:a16="http://schemas.microsoft.com/office/drawing/2014/main" id="{17AC77B0-8557-6323-34D8-343CA01526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5707F6-A5F6-531D-3E5D-532CBDBBEB26}"/>
              </a:ext>
            </a:extLst>
          </p:cNvPr>
          <p:cNvSpPr>
            <a:spLocks noGrp="1"/>
          </p:cNvSpPr>
          <p:nvPr>
            <p:ph type="sldNum" sz="quarter" idx="12"/>
          </p:nvPr>
        </p:nvSpPr>
        <p:spPr/>
        <p:txBody>
          <a:bodyPr/>
          <a:lstStyle/>
          <a:p>
            <a:fld id="{DD0306E7-31D8-2640-A50E-8838EDD7324F}" type="slidenum">
              <a:rPr lang="en-US" smtClean="0"/>
              <a:t>‹#›</a:t>
            </a:fld>
            <a:endParaRPr lang="en-US"/>
          </a:p>
        </p:txBody>
      </p:sp>
    </p:spTree>
    <p:extLst>
      <p:ext uri="{BB962C8B-B14F-4D97-AF65-F5344CB8AC3E}">
        <p14:creationId xmlns:p14="http://schemas.microsoft.com/office/powerpoint/2010/main" val="165989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D88F-6275-B8EC-AC7D-DFE423EBF4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E6FDE-3AF1-A9BF-95FD-4746103B66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1B62AC-8217-1E5D-2460-46FFF7AA9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7017FE-3385-B5A9-0CBE-71AD8F23BE6D}"/>
              </a:ext>
            </a:extLst>
          </p:cNvPr>
          <p:cNvSpPr>
            <a:spLocks noGrp="1"/>
          </p:cNvSpPr>
          <p:nvPr>
            <p:ph type="dt" sz="half" idx="10"/>
          </p:nvPr>
        </p:nvSpPr>
        <p:spPr/>
        <p:txBody>
          <a:bodyPr/>
          <a:lstStyle/>
          <a:p>
            <a:fld id="{1D26A446-9C48-674C-BB8E-32BE16EC6DB3}" type="datetimeFigureOut">
              <a:rPr lang="en-US" smtClean="0"/>
              <a:t>9/21/22</a:t>
            </a:fld>
            <a:endParaRPr lang="en-US"/>
          </a:p>
        </p:txBody>
      </p:sp>
      <p:sp>
        <p:nvSpPr>
          <p:cNvPr id="6" name="Footer Placeholder 5">
            <a:extLst>
              <a:ext uri="{FF2B5EF4-FFF2-40B4-BE49-F238E27FC236}">
                <a16:creationId xmlns:a16="http://schemas.microsoft.com/office/drawing/2014/main" id="{CD5C7B95-8E7C-1369-826D-4A28B8B77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83314F-945A-AE99-DE39-22B1D72DC21B}"/>
              </a:ext>
            </a:extLst>
          </p:cNvPr>
          <p:cNvSpPr>
            <a:spLocks noGrp="1"/>
          </p:cNvSpPr>
          <p:nvPr>
            <p:ph type="sldNum" sz="quarter" idx="12"/>
          </p:nvPr>
        </p:nvSpPr>
        <p:spPr/>
        <p:txBody>
          <a:bodyPr/>
          <a:lstStyle/>
          <a:p>
            <a:fld id="{DD0306E7-31D8-2640-A50E-8838EDD7324F}" type="slidenum">
              <a:rPr lang="en-US" smtClean="0"/>
              <a:t>‹#›</a:t>
            </a:fld>
            <a:endParaRPr lang="en-US"/>
          </a:p>
        </p:txBody>
      </p:sp>
    </p:spTree>
    <p:extLst>
      <p:ext uri="{BB962C8B-B14F-4D97-AF65-F5344CB8AC3E}">
        <p14:creationId xmlns:p14="http://schemas.microsoft.com/office/powerpoint/2010/main" val="3957382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492F7-C1CF-2E05-AD9C-93CFADE6E1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6F0B18-8337-97D0-E606-7BE1BAF7BF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638838-9E46-6AB5-DA35-41248ABF68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0142FD-7D59-0394-B19C-91DEAA7DB331}"/>
              </a:ext>
            </a:extLst>
          </p:cNvPr>
          <p:cNvSpPr>
            <a:spLocks noGrp="1"/>
          </p:cNvSpPr>
          <p:nvPr>
            <p:ph type="dt" sz="half" idx="10"/>
          </p:nvPr>
        </p:nvSpPr>
        <p:spPr/>
        <p:txBody>
          <a:bodyPr/>
          <a:lstStyle/>
          <a:p>
            <a:fld id="{1D26A446-9C48-674C-BB8E-32BE16EC6DB3}" type="datetimeFigureOut">
              <a:rPr lang="en-US" smtClean="0"/>
              <a:t>9/21/22</a:t>
            </a:fld>
            <a:endParaRPr lang="en-US"/>
          </a:p>
        </p:txBody>
      </p:sp>
      <p:sp>
        <p:nvSpPr>
          <p:cNvPr id="6" name="Footer Placeholder 5">
            <a:extLst>
              <a:ext uri="{FF2B5EF4-FFF2-40B4-BE49-F238E27FC236}">
                <a16:creationId xmlns:a16="http://schemas.microsoft.com/office/drawing/2014/main" id="{5C1B8749-20DA-4CBF-E1D1-3B4E435688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8A5EFA-2BFB-E29A-4531-584C841012F2}"/>
              </a:ext>
            </a:extLst>
          </p:cNvPr>
          <p:cNvSpPr>
            <a:spLocks noGrp="1"/>
          </p:cNvSpPr>
          <p:nvPr>
            <p:ph type="sldNum" sz="quarter" idx="12"/>
          </p:nvPr>
        </p:nvSpPr>
        <p:spPr/>
        <p:txBody>
          <a:bodyPr/>
          <a:lstStyle/>
          <a:p>
            <a:fld id="{DD0306E7-31D8-2640-A50E-8838EDD7324F}" type="slidenum">
              <a:rPr lang="en-US" smtClean="0"/>
              <a:t>‹#›</a:t>
            </a:fld>
            <a:endParaRPr lang="en-US"/>
          </a:p>
        </p:txBody>
      </p:sp>
    </p:spTree>
    <p:extLst>
      <p:ext uri="{BB962C8B-B14F-4D97-AF65-F5344CB8AC3E}">
        <p14:creationId xmlns:p14="http://schemas.microsoft.com/office/powerpoint/2010/main" val="1528407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C598F7-ADAD-5DC4-BC30-DB2AC758D3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6E029B-C12B-DC76-8318-A60C086E9E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5F5FF-5720-2CE2-384F-923DF6ABE9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26A446-9C48-674C-BB8E-32BE16EC6DB3}" type="datetimeFigureOut">
              <a:rPr lang="en-US" smtClean="0"/>
              <a:t>9/21/22</a:t>
            </a:fld>
            <a:endParaRPr lang="en-US"/>
          </a:p>
        </p:txBody>
      </p:sp>
      <p:sp>
        <p:nvSpPr>
          <p:cNvPr id="5" name="Footer Placeholder 4">
            <a:extLst>
              <a:ext uri="{FF2B5EF4-FFF2-40B4-BE49-F238E27FC236}">
                <a16:creationId xmlns:a16="http://schemas.microsoft.com/office/drawing/2014/main" id="{4DAB963C-5C12-DC06-A643-B2CB393CDB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2F0447-424A-52ED-D7B2-AEED126D13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0306E7-31D8-2640-A50E-8838EDD7324F}" type="slidenum">
              <a:rPr lang="en-US" smtClean="0"/>
              <a:t>‹#›</a:t>
            </a:fld>
            <a:endParaRPr lang="en-US"/>
          </a:p>
        </p:txBody>
      </p:sp>
    </p:spTree>
    <p:extLst>
      <p:ext uri="{BB962C8B-B14F-4D97-AF65-F5344CB8AC3E}">
        <p14:creationId xmlns:p14="http://schemas.microsoft.com/office/powerpoint/2010/main" val="3100210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jp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8.jp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37.jpeg"/><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44.emf"/></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F6C66D-543E-F20D-3B55-5F101FFB11B1}"/>
              </a:ext>
            </a:extLst>
          </p:cNvPr>
          <p:cNvSpPr>
            <a:spLocks noGrp="1"/>
          </p:cNvSpPr>
          <p:nvPr>
            <p:ph type="subTitle" idx="1"/>
          </p:nvPr>
        </p:nvSpPr>
        <p:spPr>
          <a:xfrm>
            <a:off x="388882" y="279194"/>
            <a:ext cx="11014841" cy="2036969"/>
          </a:xfrm>
        </p:spPr>
        <p:txBody>
          <a:bodyPr>
            <a:normAutofit/>
          </a:bodyPr>
          <a:lstStyle/>
          <a:p>
            <a:pPr>
              <a:lnSpc>
                <a:spcPct val="100000"/>
              </a:lnSpc>
              <a:spcBef>
                <a:spcPts val="0"/>
              </a:spcBef>
              <a:spcAft>
                <a:spcPts val="1200"/>
              </a:spcAft>
            </a:pPr>
            <a:r>
              <a:rPr lang="en-US" sz="3600" b="1" dirty="0">
                <a:solidFill>
                  <a:srgbClr val="DC3E35"/>
                </a:solidFill>
                <a:latin typeface="Open Sans" panose="020B0606030504020204" pitchFamily="34" charset="0"/>
                <a:ea typeface="Open Sans" panose="020B0606030504020204" pitchFamily="34" charset="0"/>
                <a:cs typeface="Open Sans" panose="020B0606030504020204" pitchFamily="34" charset="0"/>
              </a:rPr>
              <a:t>LITTLE MAKERS: PROGRAM PLANNING AND IMPLEMENTATION</a:t>
            </a:r>
          </a:p>
        </p:txBody>
      </p:sp>
      <p:sp>
        <p:nvSpPr>
          <p:cNvPr id="5" name="Subtitle 2">
            <a:extLst>
              <a:ext uri="{FF2B5EF4-FFF2-40B4-BE49-F238E27FC236}">
                <a16:creationId xmlns:a16="http://schemas.microsoft.com/office/drawing/2014/main" id="{62AA3AA1-3867-F2CA-5A80-173C8FA6C7B4}"/>
              </a:ext>
            </a:extLst>
          </p:cNvPr>
          <p:cNvSpPr txBox="1">
            <a:spLocks/>
          </p:cNvSpPr>
          <p:nvPr/>
        </p:nvSpPr>
        <p:spPr>
          <a:xfrm>
            <a:off x="5731179" y="2377053"/>
            <a:ext cx="2795704" cy="5847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600" dirty="0">
                <a:solidFill>
                  <a:srgbClr val="6EB243"/>
                </a:solidFill>
                <a:latin typeface="Open Sans" panose="020B0606030504020204" pitchFamily="34" charset="0"/>
                <a:ea typeface="Open Sans" panose="020B0606030504020204" pitchFamily="34" charset="0"/>
                <a:cs typeface="Open Sans" panose="020B0606030504020204" pitchFamily="34" charset="0"/>
              </a:rPr>
              <a:t>Sept. 21, 2022</a:t>
            </a:r>
          </a:p>
        </p:txBody>
      </p:sp>
      <p:pic>
        <p:nvPicPr>
          <p:cNvPr id="8" name="Picture 7">
            <a:extLst>
              <a:ext uri="{FF2B5EF4-FFF2-40B4-BE49-F238E27FC236}">
                <a16:creationId xmlns:a16="http://schemas.microsoft.com/office/drawing/2014/main" id="{2141642E-21DE-60EE-E490-68C5D439817D}"/>
              </a:ext>
            </a:extLst>
          </p:cNvPr>
          <p:cNvPicPr>
            <a:picLocks noChangeAspect="1"/>
          </p:cNvPicPr>
          <p:nvPr/>
        </p:nvPicPr>
        <p:blipFill>
          <a:blip r:embed="rId2"/>
          <a:stretch>
            <a:fillRect/>
          </a:stretch>
        </p:blipFill>
        <p:spPr>
          <a:xfrm>
            <a:off x="9160598" y="6041802"/>
            <a:ext cx="1776182" cy="659725"/>
          </a:xfrm>
          <a:prstGeom prst="rect">
            <a:avLst/>
          </a:prstGeom>
        </p:spPr>
      </p:pic>
      <p:sp>
        <p:nvSpPr>
          <p:cNvPr id="9" name="Subtitle 2">
            <a:extLst>
              <a:ext uri="{FF2B5EF4-FFF2-40B4-BE49-F238E27FC236}">
                <a16:creationId xmlns:a16="http://schemas.microsoft.com/office/drawing/2014/main" id="{C6E6E89F-1B1B-4FCF-87D2-0274371B7858}"/>
              </a:ext>
            </a:extLst>
          </p:cNvPr>
          <p:cNvSpPr txBox="1">
            <a:spLocks/>
          </p:cNvSpPr>
          <p:nvPr/>
        </p:nvSpPr>
        <p:spPr>
          <a:xfrm>
            <a:off x="2930854" y="3351433"/>
            <a:ext cx="9144000" cy="34131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800" dirty="0">
              <a:solidFill>
                <a:srgbClr val="6EB24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1B9DD977-DFBE-5C58-B795-EB3BC8864A15}"/>
              </a:ext>
            </a:extLst>
          </p:cNvPr>
          <p:cNvSpPr txBox="1"/>
          <p:nvPr/>
        </p:nvSpPr>
        <p:spPr>
          <a:xfrm>
            <a:off x="947462" y="6206087"/>
            <a:ext cx="8872264" cy="584775"/>
          </a:xfrm>
          <a:prstGeom prst="rect">
            <a:avLst/>
          </a:prstGeom>
          <a:noFill/>
        </p:spPr>
        <p:txBody>
          <a:bodyPr wrap="square" rtlCol="0">
            <a:spAutoFit/>
          </a:bodyPr>
          <a:lstStyle/>
          <a:p>
            <a:r>
              <a:rPr lang="en-US" sz="1400" dirty="0"/>
              <a:t>This project was made possible in part by the Institute of Museum and Library Services (#LG-95-18-0191-18). </a:t>
            </a:r>
          </a:p>
          <a:p>
            <a:endParaRPr lang="en-US" dirty="0"/>
          </a:p>
        </p:txBody>
      </p:sp>
      <p:pic>
        <p:nvPicPr>
          <p:cNvPr id="2" name="Picture 1">
            <a:extLst>
              <a:ext uri="{FF2B5EF4-FFF2-40B4-BE49-F238E27FC236}">
                <a16:creationId xmlns:a16="http://schemas.microsoft.com/office/drawing/2014/main" id="{51729EF0-7338-BD85-D2CA-32984072CB0C}"/>
              </a:ext>
            </a:extLst>
          </p:cNvPr>
          <p:cNvPicPr>
            <a:picLocks noChangeAspect="1"/>
          </p:cNvPicPr>
          <p:nvPr/>
        </p:nvPicPr>
        <p:blipFill>
          <a:blip r:embed="rId3"/>
          <a:stretch>
            <a:fillRect/>
          </a:stretch>
        </p:blipFill>
        <p:spPr>
          <a:xfrm>
            <a:off x="1691935" y="2180483"/>
            <a:ext cx="3171659" cy="3314821"/>
          </a:xfrm>
          <a:prstGeom prst="rect">
            <a:avLst/>
          </a:prstGeom>
        </p:spPr>
      </p:pic>
      <p:sp>
        <p:nvSpPr>
          <p:cNvPr id="6" name="Rectangle 5">
            <a:extLst>
              <a:ext uri="{FF2B5EF4-FFF2-40B4-BE49-F238E27FC236}">
                <a16:creationId xmlns:a16="http://schemas.microsoft.com/office/drawing/2014/main" id="{23F59352-222D-0DF7-1D0B-3B6E93F9C2C8}"/>
              </a:ext>
            </a:extLst>
          </p:cNvPr>
          <p:cNvSpPr/>
          <p:nvPr/>
        </p:nvSpPr>
        <p:spPr>
          <a:xfrm>
            <a:off x="947462" y="1719280"/>
            <a:ext cx="10507289" cy="4200831"/>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4D98BF95-8D06-1DE1-9245-5267E383AFAC}"/>
              </a:ext>
            </a:extLst>
          </p:cNvPr>
          <p:cNvCxnSpPr>
            <a:cxnSpLocks/>
          </p:cNvCxnSpPr>
          <p:nvPr/>
        </p:nvCxnSpPr>
        <p:spPr>
          <a:xfrm>
            <a:off x="5746808" y="1770760"/>
            <a:ext cx="0" cy="4149351"/>
          </a:xfrm>
          <a:prstGeom prst="line">
            <a:avLst/>
          </a:prstGeom>
          <a:ln w="101600">
            <a:solidFill>
              <a:srgbClr val="A3AAB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AEDF1EF-D08E-9133-BB95-FEE46BD40597}"/>
              </a:ext>
            </a:extLst>
          </p:cNvPr>
          <p:cNvCxnSpPr>
            <a:cxnSpLocks/>
          </p:cNvCxnSpPr>
          <p:nvPr/>
        </p:nvCxnSpPr>
        <p:spPr>
          <a:xfrm>
            <a:off x="8603715" y="1719280"/>
            <a:ext cx="0" cy="1709720"/>
          </a:xfrm>
          <a:prstGeom prst="line">
            <a:avLst/>
          </a:prstGeom>
          <a:ln w="101600">
            <a:solidFill>
              <a:srgbClr val="A3AAB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7775DDB-4A56-5830-E2A2-B44224576DE8}"/>
              </a:ext>
            </a:extLst>
          </p:cNvPr>
          <p:cNvCxnSpPr>
            <a:cxnSpLocks/>
          </p:cNvCxnSpPr>
          <p:nvPr/>
        </p:nvCxnSpPr>
        <p:spPr>
          <a:xfrm>
            <a:off x="5746808" y="3421747"/>
            <a:ext cx="5756471" cy="7253"/>
          </a:xfrm>
          <a:prstGeom prst="line">
            <a:avLst/>
          </a:prstGeom>
          <a:ln w="101600">
            <a:solidFill>
              <a:srgbClr val="A3AAB0"/>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38A15F31-44C5-9408-85B5-11AEF6AE91AD}"/>
              </a:ext>
            </a:extLst>
          </p:cNvPr>
          <p:cNvSpPr txBox="1">
            <a:spLocks/>
          </p:cNvSpPr>
          <p:nvPr/>
        </p:nvSpPr>
        <p:spPr>
          <a:xfrm>
            <a:off x="5468367" y="3764063"/>
            <a:ext cx="6296435" cy="908252"/>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600" dirty="0">
              <a:solidFill>
                <a:srgbClr val="56BBB2"/>
              </a:solidFill>
              <a:latin typeface="Open Sans" panose="020B0606030504020204" pitchFamily="34" charset="0"/>
              <a:ea typeface="Open Sans" panose="020B0606030504020204" pitchFamily="34" charset="0"/>
              <a:cs typeface="Open Sans" panose="020B0606030504020204" pitchFamily="34" charset="0"/>
            </a:endParaRPr>
          </a:p>
          <a:p>
            <a:endParaRPr lang="en-US" sz="2800" dirty="0">
              <a:solidFill>
                <a:srgbClr val="6EB243"/>
              </a:solidFill>
              <a:latin typeface="Open Sans" panose="020B0606030504020204" pitchFamily="34" charset="0"/>
              <a:ea typeface="Open Sans" panose="020B0606030504020204" pitchFamily="34" charset="0"/>
              <a:cs typeface="Open Sans" panose="020B0606030504020204" pitchFamily="34" charset="0"/>
            </a:endParaRPr>
          </a:p>
          <a:p>
            <a:r>
              <a:rPr lang="en-US" sz="9600" b="1" dirty="0">
                <a:solidFill>
                  <a:srgbClr val="56BBB2"/>
                </a:solidFill>
                <a:latin typeface="Open Sans" panose="020B0606030504020204" pitchFamily="34" charset="0"/>
                <a:ea typeface="Open Sans" panose="020B0606030504020204" pitchFamily="34" charset="0"/>
                <a:cs typeface="Open Sans" panose="020B0606030504020204" pitchFamily="34" charset="0"/>
              </a:rPr>
              <a:t>Gail Zachariah, Keene Public Library</a:t>
            </a:r>
          </a:p>
          <a:p>
            <a:r>
              <a:rPr lang="en-US" sz="9600" b="1" dirty="0">
                <a:solidFill>
                  <a:srgbClr val="56BBB2"/>
                </a:solidFill>
                <a:latin typeface="Open Sans" panose="020B0606030504020204" pitchFamily="34" charset="0"/>
                <a:ea typeface="Open Sans" panose="020B0606030504020204" pitchFamily="34" charset="0"/>
                <a:cs typeface="Open Sans" panose="020B0606030504020204" pitchFamily="34" charset="0"/>
              </a:rPr>
              <a:t>Amy Kraemer, Keene Public Library</a:t>
            </a:r>
          </a:p>
          <a:p>
            <a:r>
              <a:rPr lang="en-US" sz="9600" b="1" dirty="0">
                <a:solidFill>
                  <a:srgbClr val="56BBB2"/>
                </a:solidFill>
                <a:latin typeface="Open Sans" panose="020B0606030504020204" pitchFamily="34" charset="0"/>
                <a:ea typeface="Open Sans" panose="020B0606030504020204" pitchFamily="34" charset="0"/>
                <a:cs typeface="Open Sans" panose="020B0606030504020204" pitchFamily="34" charset="0"/>
              </a:rPr>
              <a:t>Lisa </a:t>
            </a:r>
            <a:r>
              <a:rPr lang="en-US" sz="9600" b="1" dirty="0" err="1">
                <a:solidFill>
                  <a:srgbClr val="56BBB2"/>
                </a:solidFill>
                <a:latin typeface="Open Sans" panose="020B0606030504020204" pitchFamily="34" charset="0"/>
                <a:ea typeface="Open Sans" panose="020B0606030504020204" pitchFamily="34" charset="0"/>
                <a:cs typeface="Open Sans" panose="020B0606030504020204" pitchFamily="34" charset="0"/>
              </a:rPr>
              <a:t>Regalla</a:t>
            </a:r>
            <a:r>
              <a:rPr lang="en-US" sz="9600" b="1" dirty="0">
                <a:solidFill>
                  <a:srgbClr val="56BBB2"/>
                </a:solidFill>
                <a:latin typeface="Open Sans" panose="020B0606030504020204" pitchFamily="34" charset="0"/>
                <a:ea typeface="Open Sans" panose="020B0606030504020204" pitchFamily="34" charset="0"/>
                <a:cs typeface="Open Sans" panose="020B0606030504020204" pitchFamily="34" charset="0"/>
              </a:rPr>
              <a:t>, </a:t>
            </a:r>
            <a:r>
              <a:rPr lang="en-US" sz="9600" b="1" dirty="0" err="1">
                <a:solidFill>
                  <a:srgbClr val="56BBB2"/>
                </a:solidFill>
                <a:latin typeface="Open Sans" panose="020B0606030504020204" pitchFamily="34" charset="0"/>
                <a:ea typeface="Open Sans" panose="020B0606030504020204" pitchFamily="34" charset="0"/>
                <a:cs typeface="Open Sans" panose="020B0606030504020204" pitchFamily="34" charset="0"/>
              </a:rPr>
              <a:t>Regallium</a:t>
            </a:r>
            <a:r>
              <a:rPr lang="en-US" sz="9600" b="1" dirty="0">
                <a:solidFill>
                  <a:srgbClr val="56BBB2"/>
                </a:solidFill>
                <a:latin typeface="Open Sans" panose="020B0606030504020204" pitchFamily="34" charset="0"/>
                <a:ea typeface="Open Sans" panose="020B0606030504020204" pitchFamily="34" charset="0"/>
                <a:cs typeface="Open Sans" panose="020B0606030504020204" pitchFamily="34" charset="0"/>
              </a:rPr>
              <a:t> Consulting</a:t>
            </a:r>
          </a:p>
        </p:txBody>
      </p:sp>
      <p:pic>
        <p:nvPicPr>
          <p:cNvPr id="23" name="Picture 22" descr="A picture containing text, device, gauge&#10;&#10;Description automatically generated">
            <a:extLst>
              <a:ext uri="{FF2B5EF4-FFF2-40B4-BE49-F238E27FC236}">
                <a16:creationId xmlns:a16="http://schemas.microsoft.com/office/drawing/2014/main" id="{3242DAE5-A978-F6E0-69DA-025DD6220AB4}"/>
              </a:ext>
            </a:extLst>
          </p:cNvPr>
          <p:cNvPicPr>
            <a:picLocks noChangeAspect="1"/>
          </p:cNvPicPr>
          <p:nvPr/>
        </p:nvPicPr>
        <p:blipFill>
          <a:blip r:embed="rId4"/>
          <a:stretch>
            <a:fillRect/>
          </a:stretch>
        </p:blipFill>
        <p:spPr>
          <a:xfrm>
            <a:off x="9331072" y="1869642"/>
            <a:ext cx="1345295" cy="1384574"/>
          </a:xfrm>
          <a:prstGeom prst="rect">
            <a:avLst/>
          </a:prstGeom>
        </p:spPr>
      </p:pic>
    </p:spTree>
    <p:extLst>
      <p:ext uri="{BB962C8B-B14F-4D97-AF65-F5344CB8AC3E}">
        <p14:creationId xmlns:p14="http://schemas.microsoft.com/office/powerpoint/2010/main" val="713581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A TALE OF TWO PROGRAMS</a:t>
            </a: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3"/>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4" y="365126"/>
            <a:ext cx="8817023"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BEB59C94-629A-BF74-A645-E60B88A333DC}"/>
              </a:ext>
            </a:extLst>
          </p:cNvPr>
          <p:cNvPicPr>
            <a:picLocks noChangeAspect="1"/>
          </p:cNvPicPr>
          <p:nvPr/>
        </p:nvPicPr>
        <p:blipFill rotWithShape="1">
          <a:blip r:embed="rId4"/>
          <a:srcRect l="3170" t="3567" r="2994" b="40844"/>
          <a:stretch/>
        </p:blipFill>
        <p:spPr>
          <a:xfrm>
            <a:off x="1471045" y="1502519"/>
            <a:ext cx="9249910" cy="4574234"/>
          </a:xfrm>
          <a:prstGeom prst="rect">
            <a:avLst/>
          </a:prstGeom>
        </p:spPr>
      </p:pic>
      <p:pic>
        <p:nvPicPr>
          <p:cNvPr id="13" name="Picture 12">
            <a:extLst>
              <a:ext uri="{FF2B5EF4-FFF2-40B4-BE49-F238E27FC236}">
                <a16:creationId xmlns:a16="http://schemas.microsoft.com/office/drawing/2014/main" id="{3DE49007-22E9-FBAD-014C-680EFC31CF77}"/>
              </a:ext>
            </a:extLst>
          </p:cNvPr>
          <p:cNvPicPr>
            <a:picLocks noChangeAspect="1"/>
          </p:cNvPicPr>
          <p:nvPr/>
        </p:nvPicPr>
        <p:blipFill>
          <a:blip r:embed="rId5"/>
          <a:stretch>
            <a:fillRect/>
          </a:stretch>
        </p:blipFill>
        <p:spPr>
          <a:xfrm>
            <a:off x="10826099" y="365126"/>
            <a:ext cx="965200" cy="1257300"/>
          </a:xfrm>
          <a:prstGeom prst="rect">
            <a:avLst/>
          </a:prstGeom>
        </p:spPr>
      </p:pic>
    </p:spTree>
    <p:extLst>
      <p:ext uri="{BB962C8B-B14F-4D97-AF65-F5344CB8AC3E}">
        <p14:creationId xmlns:p14="http://schemas.microsoft.com/office/powerpoint/2010/main" val="3212604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A TALE OF TWO PROGRAMS</a:t>
            </a: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3"/>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4" y="365126"/>
            <a:ext cx="8817023"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2C48A911-2DCF-BDBB-D7CA-C974FF11F9BC}"/>
              </a:ext>
            </a:extLst>
          </p:cNvPr>
          <p:cNvGrpSpPr/>
          <p:nvPr/>
        </p:nvGrpSpPr>
        <p:grpSpPr>
          <a:xfrm>
            <a:off x="1047376" y="1609043"/>
            <a:ext cx="9993664" cy="3961427"/>
            <a:chOff x="294031" y="1526985"/>
            <a:chExt cx="10966549" cy="4477683"/>
          </a:xfrm>
        </p:grpSpPr>
        <p:pic>
          <p:nvPicPr>
            <p:cNvPr id="11" name="Picture 10">
              <a:extLst>
                <a:ext uri="{FF2B5EF4-FFF2-40B4-BE49-F238E27FC236}">
                  <a16:creationId xmlns:a16="http://schemas.microsoft.com/office/drawing/2014/main" id="{38E0E918-E9A9-EDBF-8B46-0BBD824B46B8}"/>
                </a:ext>
              </a:extLst>
            </p:cNvPr>
            <p:cNvPicPr>
              <a:picLocks noChangeAspect="1"/>
            </p:cNvPicPr>
            <p:nvPr/>
          </p:nvPicPr>
          <p:blipFill rotWithShape="1">
            <a:blip r:embed="rId4"/>
            <a:srcRect b="88742"/>
            <a:stretch/>
          </p:blipFill>
          <p:spPr>
            <a:xfrm>
              <a:off x="294031" y="1526985"/>
              <a:ext cx="10859879" cy="1020582"/>
            </a:xfrm>
            <a:prstGeom prst="rect">
              <a:avLst/>
            </a:prstGeom>
          </p:spPr>
        </p:pic>
        <p:pic>
          <p:nvPicPr>
            <p:cNvPr id="12" name="Picture 11">
              <a:extLst>
                <a:ext uri="{FF2B5EF4-FFF2-40B4-BE49-F238E27FC236}">
                  <a16:creationId xmlns:a16="http://schemas.microsoft.com/office/drawing/2014/main" id="{5A0A3552-50EA-2923-EC07-187FDD16B304}"/>
                </a:ext>
              </a:extLst>
            </p:cNvPr>
            <p:cNvPicPr>
              <a:picLocks noChangeAspect="1"/>
            </p:cNvPicPr>
            <p:nvPr/>
          </p:nvPicPr>
          <p:blipFill rotWithShape="1">
            <a:blip r:embed="rId4"/>
            <a:srcRect t="60058"/>
            <a:stretch/>
          </p:blipFill>
          <p:spPr>
            <a:xfrm>
              <a:off x="400701" y="2383763"/>
              <a:ext cx="10859879" cy="3620905"/>
            </a:xfrm>
            <a:prstGeom prst="rect">
              <a:avLst/>
            </a:prstGeom>
          </p:spPr>
        </p:pic>
      </p:grpSp>
      <p:pic>
        <p:nvPicPr>
          <p:cNvPr id="13" name="Picture 12">
            <a:extLst>
              <a:ext uri="{FF2B5EF4-FFF2-40B4-BE49-F238E27FC236}">
                <a16:creationId xmlns:a16="http://schemas.microsoft.com/office/drawing/2014/main" id="{E73F2D85-3E5D-EC1E-4DD9-06F9A5D276B7}"/>
              </a:ext>
            </a:extLst>
          </p:cNvPr>
          <p:cNvPicPr>
            <a:picLocks noChangeAspect="1"/>
          </p:cNvPicPr>
          <p:nvPr/>
        </p:nvPicPr>
        <p:blipFill>
          <a:blip r:embed="rId5"/>
          <a:stretch>
            <a:fillRect/>
          </a:stretch>
        </p:blipFill>
        <p:spPr>
          <a:xfrm>
            <a:off x="10826099" y="365126"/>
            <a:ext cx="965200" cy="1257300"/>
          </a:xfrm>
          <a:prstGeom prst="rect">
            <a:avLst/>
          </a:prstGeom>
        </p:spPr>
      </p:pic>
    </p:spTree>
    <p:extLst>
      <p:ext uri="{BB962C8B-B14F-4D97-AF65-F5344CB8AC3E}">
        <p14:creationId xmlns:p14="http://schemas.microsoft.com/office/powerpoint/2010/main" val="4262847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IN-PERSON PROGRAMMING</a:t>
            </a: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3"/>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4" y="365126"/>
            <a:ext cx="8784365"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person, indoor, room, automaton&#10;&#10;Description automatically generated">
            <a:extLst>
              <a:ext uri="{FF2B5EF4-FFF2-40B4-BE49-F238E27FC236}">
                <a16:creationId xmlns:a16="http://schemas.microsoft.com/office/drawing/2014/main" id="{8F9A2B4C-914F-C405-5A8F-C370C3B9B78B}"/>
              </a:ext>
            </a:extLst>
          </p:cNvPr>
          <p:cNvPicPr>
            <a:picLocks noChangeAspect="1"/>
          </p:cNvPicPr>
          <p:nvPr/>
        </p:nvPicPr>
        <p:blipFill rotWithShape="1">
          <a:blip r:embed="rId4"/>
          <a:srcRect l="27871" t="3749" r="2591" b="11357"/>
          <a:stretch/>
        </p:blipFill>
        <p:spPr>
          <a:xfrm>
            <a:off x="7189147" y="1670665"/>
            <a:ext cx="4477436" cy="4099684"/>
          </a:xfrm>
          <a:prstGeom prst="rect">
            <a:avLst/>
          </a:prstGeom>
        </p:spPr>
      </p:pic>
      <p:sp>
        <p:nvSpPr>
          <p:cNvPr id="4" name="Content Placeholder 2">
            <a:extLst>
              <a:ext uri="{FF2B5EF4-FFF2-40B4-BE49-F238E27FC236}">
                <a16:creationId xmlns:a16="http://schemas.microsoft.com/office/drawing/2014/main" id="{5A1E19AA-BF33-950D-8B08-23D9F153F883}"/>
              </a:ext>
            </a:extLst>
          </p:cNvPr>
          <p:cNvSpPr txBox="1">
            <a:spLocks/>
          </p:cNvSpPr>
          <p:nvPr/>
        </p:nvSpPr>
        <p:spPr>
          <a:xfrm>
            <a:off x="704287" y="1690689"/>
            <a:ext cx="6672944" cy="4351338"/>
          </a:xfrm>
          <a:prstGeom prst="rect">
            <a:avLst/>
          </a:prstGeom>
        </p:spPr>
        <p:txBody>
          <a:bodyPr vert="horz" lIns="91440" tIns="45720" rIns="5486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We started with pop-up events in the Youth Department.</a:t>
            </a:r>
          </a:p>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Then we offered 2-hour family events on Saturdays with four activities for children ages 2-6 in a dedicated programming space.</a:t>
            </a:r>
          </a:p>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In the summer of 2021, we offered outside programs. Outside we offered fewer activities.</a:t>
            </a:r>
          </a:p>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Now we are incorporating Little Makers methods into all of our programs.</a:t>
            </a:r>
          </a:p>
          <a:p>
            <a:pPr>
              <a:lnSpc>
                <a:spcPct val="100000"/>
              </a:lnSpc>
              <a:spcAft>
                <a:spcPts val="1200"/>
              </a:spcAft>
            </a:pPr>
            <a:endParaRPr lang="en-US" sz="2400" dirty="0"/>
          </a:p>
          <a:p>
            <a:pPr lvl="1">
              <a:lnSpc>
                <a:spcPct val="100000"/>
              </a:lnSpc>
              <a:spcAft>
                <a:spcPts val="1200"/>
              </a:spcAft>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1200"/>
              </a:spcAft>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3810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IN-PERSON PROGRAMMING</a:t>
            </a: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3"/>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4" y="365126"/>
            <a:ext cx="8784365"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person, wall, indoor, little&#10;&#10;Description automatically generated">
            <a:extLst>
              <a:ext uri="{FF2B5EF4-FFF2-40B4-BE49-F238E27FC236}">
                <a16:creationId xmlns:a16="http://schemas.microsoft.com/office/drawing/2014/main" id="{65EBAE76-AF41-5014-F176-DF5B14DB33BE}"/>
              </a:ext>
            </a:extLst>
          </p:cNvPr>
          <p:cNvPicPr>
            <a:picLocks noChangeAspect="1"/>
          </p:cNvPicPr>
          <p:nvPr/>
        </p:nvPicPr>
        <p:blipFill rotWithShape="1">
          <a:blip r:embed="rId4"/>
          <a:srcRect l="20281" t="16238"/>
          <a:stretch/>
        </p:blipFill>
        <p:spPr>
          <a:xfrm>
            <a:off x="5897592" y="1609043"/>
            <a:ext cx="5328715" cy="4199169"/>
          </a:xfrm>
          <a:prstGeom prst="rect">
            <a:avLst/>
          </a:prstGeom>
        </p:spPr>
      </p:pic>
      <p:sp>
        <p:nvSpPr>
          <p:cNvPr id="10" name="Content Placeholder 2">
            <a:extLst>
              <a:ext uri="{FF2B5EF4-FFF2-40B4-BE49-F238E27FC236}">
                <a16:creationId xmlns:a16="http://schemas.microsoft.com/office/drawing/2014/main" id="{1EF33783-A2A1-A021-107D-776668AA8D63}"/>
              </a:ext>
            </a:extLst>
          </p:cNvPr>
          <p:cNvSpPr txBox="1">
            <a:spLocks/>
          </p:cNvSpPr>
          <p:nvPr/>
        </p:nvSpPr>
        <p:spPr>
          <a:xfrm>
            <a:off x="710706" y="1856245"/>
            <a:ext cx="5059393" cy="4351338"/>
          </a:xfrm>
          <a:prstGeom prst="rect">
            <a:avLst/>
          </a:prstGeom>
        </p:spPr>
        <p:txBody>
          <a:bodyPr vert="horz" lIns="91440" tIns="45720" rIns="82296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In-person challenges</a:t>
            </a:r>
          </a:p>
          <a:p>
            <a:pPr lvl="1"/>
            <a:r>
              <a:rPr lang="en-US" sz="2000" dirty="0">
                <a:latin typeface="Open Sans" panose="020B0606030504020204"/>
              </a:rPr>
              <a:t>Staffing</a:t>
            </a:r>
          </a:p>
          <a:p>
            <a:pPr lvl="1"/>
            <a:r>
              <a:rPr lang="en-US" sz="2000" dirty="0">
                <a:latin typeface="Open Sans" panose="020B0606030504020204"/>
              </a:rPr>
              <a:t>Cleanup and breakdown time</a:t>
            </a:r>
          </a:p>
          <a:p>
            <a:pPr lvl="1"/>
            <a:r>
              <a:rPr lang="en-US" sz="2000" dirty="0">
                <a:latin typeface="Open Sans" panose="020B0606030504020204"/>
              </a:rPr>
              <a:t>Adjusting for varying family sizes; 1 adult arrives with more than 3 children</a:t>
            </a:r>
          </a:p>
          <a:p>
            <a:pPr lvl="1"/>
            <a:r>
              <a:rPr lang="en-US" sz="2000" dirty="0">
                <a:latin typeface="Open Sans" panose="020B0606030504020204"/>
              </a:rPr>
              <a:t>Setting the expectation for parents to actively participate as their child’s learning partner</a:t>
            </a:r>
          </a:p>
          <a:p>
            <a:pPr lvl="1"/>
            <a:endParaRPr lang="en-US" sz="2000" dirty="0"/>
          </a:p>
          <a:p>
            <a:pPr>
              <a:lnSpc>
                <a:spcPct val="100000"/>
              </a:lnSpc>
              <a:spcAft>
                <a:spcPts val="1200"/>
              </a:spcAft>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81880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SPACE AFFORDANCES</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1682031" y="1609043"/>
            <a:ext cx="8147031" cy="2839110"/>
          </a:xfrm>
        </p:spPr>
        <p:txBody>
          <a:bodyPr lIns="457200" rIns="548640">
            <a:normAutofit/>
          </a:bodyPr>
          <a:lstStyle/>
          <a:p>
            <a:pPr marL="0" indent="0">
              <a:buNone/>
            </a:pPr>
            <a:r>
              <a:rPr lang="en-US" sz="2400" dirty="0">
                <a:latin typeface="Open Sans" panose="020B0606030504020204"/>
              </a:rPr>
              <a:t>Larger spaces allow for intentionally created areas for activities with different needs.</a:t>
            </a:r>
          </a:p>
          <a:p>
            <a:pPr>
              <a:lnSpc>
                <a:spcPct val="100000"/>
              </a:lnSpc>
              <a:spcAft>
                <a:spcPts val="1200"/>
              </a:spcAft>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3"/>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4"/>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4" y="365126"/>
            <a:ext cx="7226369"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5EBAE76-AF41-5014-F176-DF5B14DB33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7664" y="2458482"/>
            <a:ext cx="4021072" cy="3983246"/>
          </a:xfrm>
          <a:prstGeom prst="rect">
            <a:avLst/>
          </a:prstGeom>
        </p:spPr>
      </p:pic>
      <p:pic>
        <p:nvPicPr>
          <p:cNvPr id="10" name="Picture 9" descr="A picture containing text, device, gauge&#10;&#10;Description automatically generated">
            <a:extLst>
              <a:ext uri="{FF2B5EF4-FFF2-40B4-BE49-F238E27FC236}">
                <a16:creationId xmlns:a16="http://schemas.microsoft.com/office/drawing/2014/main" id="{8B80A6C9-3F18-7F02-3A92-C550AD12141E}"/>
              </a:ext>
            </a:extLst>
          </p:cNvPr>
          <p:cNvPicPr>
            <a:picLocks noChangeAspect="1"/>
          </p:cNvPicPr>
          <p:nvPr/>
        </p:nvPicPr>
        <p:blipFill>
          <a:blip r:embed="rId6"/>
          <a:stretch>
            <a:fillRect/>
          </a:stretch>
        </p:blipFill>
        <p:spPr>
          <a:xfrm>
            <a:off x="540771" y="3429000"/>
            <a:ext cx="841698" cy="866274"/>
          </a:xfrm>
          <a:prstGeom prst="rect">
            <a:avLst/>
          </a:prstGeom>
        </p:spPr>
      </p:pic>
      <p:pic>
        <p:nvPicPr>
          <p:cNvPr id="15" name="Picture 14" descr="A picture containing text, indoor, person&#10;&#10;Description automatically generated">
            <a:extLst>
              <a:ext uri="{FF2B5EF4-FFF2-40B4-BE49-F238E27FC236}">
                <a16:creationId xmlns:a16="http://schemas.microsoft.com/office/drawing/2014/main" id="{F7A8E71F-3F18-C009-336A-0E25C8AC612C}"/>
              </a:ext>
            </a:extLst>
          </p:cNvPr>
          <p:cNvPicPr>
            <a:picLocks noChangeAspect="1"/>
          </p:cNvPicPr>
          <p:nvPr/>
        </p:nvPicPr>
        <p:blipFill rotWithShape="1">
          <a:blip r:embed="rId7"/>
          <a:srcRect t="12727"/>
          <a:stretch/>
        </p:blipFill>
        <p:spPr>
          <a:xfrm>
            <a:off x="6405963" y="2458483"/>
            <a:ext cx="3423099" cy="3983246"/>
          </a:xfrm>
          <a:prstGeom prst="rect">
            <a:avLst/>
          </a:prstGeom>
        </p:spPr>
      </p:pic>
    </p:spTree>
    <p:extLst>
      <p:ext uri="{BB962C8B-B14F-4D97-AF65-F5344CB8AC3E}">
        <p14:creationId xmlns:p14="http://schemas.microsoft.com/office/powerpoint/2010/main" val="4153395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SPACE AFFORDANCES</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2245004" y="1516463"/>
            <a:ext cx="9304607" cy="595915"/>
          </a:xfrm>
        </p:spPr>
        <p:txBody>
          <a:bodyPr lIns="457200" rIns="548640">
            <a:normAutofit/>
          </a:bodyPr>
          <a:lstStyle/>
          <a:p>
            <a:pPr marL="457200" lvl="1" indent="0">
              <a:buNone/>
            </a:pPr>
            <a:r>
              <a:rPr lang="en-US" dirty="0">
                <a:latin typeface="Open Sans" panose="020B0606030504020204"/>
              </a:rPr>
              <a:t>Small spaces can encourage collaboration. </a:t>
            </a:r>
          </a:p>
          <a:p>
            <a:pPr>
              <a:lnSpc>
                <a:spcPct val="100000"/>
              </a:lnSpc>
              <a:spcAft>
                <a:spcPts val="1200"/>
              </a:spcAft>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3"/>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4"/>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4" y="365126"/>
            <a:ext cx="8784365"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group of people in a room&#10;&#10;Description automatically generated with low confidence">
            <a:extLst>
              <a:ext uri="{FF2B5EF4-FFF2-40B4-BE49-F238E27FC236}">
                <a16:creationId xmlns:a16="http://schemas.microsoft.com/office/drawing/2014/main" id="{3DE4B816-DC93-6694-FD17-ABB436BC23B9}"/>
              </a:ext>
            </a:extLst>
          </p:cNvPr>
          <p:cNvPicPr>
            <a:picLocks noChangeAspect="1"/>
          </p:cNvPicPr>
          <p:nvPr/>
        </p:nvPicPr>
        <p:blipFill rotWithShape="1">
          <a:blip r:embed="rId5"/>
          <a:srcRect t="8227" b="6502"/>
          <a:stretch/>
        </p:blipFill>
        <p:spPr>
          <a:xfrm>
            <a:off x="4446926" y="2629537"/>
            <a:ext cx="3415909" cy="3883722"/>
          </a:xfrm>
          <a:prstGeom prst="rect">
            <a:avLst/>
          </a:prstGeom>
        </p:spPr>
      </p:pic>
      <p:pic>
        <p:nvPicPr>
          <p:cNvPr id="13" name="Picture 12" descr="A picture containing text, indoor, floor, person&#10;&#10;Description automatically generated">
            <a:extLst>
              <a:ext uri="{FF2B5EF4-FFF2-40B4-BE49-F238E27FC236}">
                <a16:creationId xmlns:a16="http://schemas.microsoft.com/office/drawing/2014/main" id="{CA2574BD-31A8-3FA7-715D-04D20D738D2B}"/>
              </a:ext>
            </a:extLst>
          </p:cNvPr>
          <p:cNvPicPr>
            <a:picLocks noChangeAspect="1"/>
          </p:cNvPicPr>
          <p:nvPr/>
        </p:nvPicPr>
        <p:blipFill rotWithShape="1">
          <a:blip r:embed="rId6"/>
          <a:srcRect l="3291" r="13058" b="34400"/>
          <a:stretch/>
        </p:blipFill>
        <p:spPr>
          <a:xfrm>
            <a:off x="8058646" y="1988645"/>
            <a:ext cx="3732652" cy="3902890"/>
          </a:xfrm>
          <a:prstGeom prst="rect">
            <a:avLst/>
          </a:prstGeom>
        </p:spPr>
      </p:pic>
      <p:pic>
        <p:nvPicPr>
          <p:cNvPr id="17" name="Picture 16" descr="A picture containing text, indoor, floor, cluttered&#10;&#10;Description automatically generated">
            <a:extLst>
              <a:ext uri="{FF2B5EF4-FFF2-40B4-BE49-F238E27FC236}">
                <a16:creationId xmlns:a16="http://schemas.microsoft.com/office/drawing/2014/main" id="{10225ECC-B430-C93E-8EF2-241E8DCB7D51}"/>
              </a:ext>
            </a:extLst>
          </p:cNvPr>
          <p:cNvPicPr>
            <a:picLocks noChangeAspect="1"/>
          </p:cNvPicPr>
          <p:nvPr/>
        </p:nvPicPr>
        <p:blipFill rotWithShape="1">
          <a:blip r:embed="rId7"/>
          <a:srcRect l="10764" t="8670" r="25217"/>
          <a:stretch/>
        </p:blipFill>
        <p:spPr>
          <a:xfrm>
            <a:off x="804985" y="2047447"/>
            <a:ext cx="3432062" cy="3672265"/>
          </a:xfrm>
          <a:prstGeom prst="rect">
            <a:avLst/>
          </a:prstGeom>
        </p:spPr>
      </p:pic>
    </p:spTree>
    <p:extLst>
      <p:ext uri="{BB962C8B-B14F-4D97-AF65-F5344CB8AC3E}">
        <p14:creationId xmlns:p14="http://schemas.microsoft.com/office/powerpoint/2010/main" val="4142242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OUR FAVORITE THINGS</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7061408" y="5514297"/>
            <a:ext cx="3864429" cy="1060223"/>
          </a:xfrm>
        </p:spPr>
        <p:txBody>
          <a:bodyPr>
            <a:normAutofit/>
          </a:bodyPr>
          <a:lstStyle/>
          <a:p>
            <a:pPr marL="0" indent="0">
              <a:lnSpc>
                <a:spcPct val="100000"/>
              </a:lnSpc>
              <a:spcAft>
                <a:spcPts val="1200"/>
              </a:spcAft>
              <a:buNone/>
            </a:pPr>
            <a:r>
              <a:rPr lang="en-US" sz="2400" dirty="0">
                <a:latin typeface="Open Sans" panose="020B0606030504020204" pitchFamily="34" charset="0"/>
                <a:ea typeface="Open Sans" panose="020B0606030504020204" pitchFamily="34" charset="0"/>
                <a:cs typeface="Open Sans" panose="020B0606030504020204" pitchFamily="34" charset="0"/>
              </a:rPr>
              <a:t>Color-changing light table</a:t>
            </a: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3"/>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4" y="365126"/>
            <a:ext cx="7608709"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5D33AEC6-3E74-9ADA-2BF0-29D28EA1B138}"/>
              </a:ext>
            </a:extLst>
          </p:cNvPr>
          <p:cNvSpPr txBox="1">
            <a:spLocks/>
          </p:cNvSpPr>
          <p:nvPr/>
        </p:nvSpPr>
        <p:spPr>
          <a:xfrm>
            <a:off x="2563586" y="5514297"/>
            <a:ext cx="3864429" cy="10602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Font typeface="Arial" panose="020B0604020202020204" pitchFamily="34" charset="0"/>
              <a:buNone/>
            </a:pPr>
            <a:r>
              <a:rPr lang="en-US" sz="2400" dirty="0">
                <a:latin typeface="Open Sans" panose="020B0606030504020204" pitchFamily="34" charset="0"/>
                <a:ea typeface="Open Sans" panose="020B0606030504020204" pitchFamily="34" charset="0"/>
                <a:cs typeface="Open Sans" panose="020B0606030504020204" pitchFamily="34" charset="0"/>
              </a:rPr>
              <a:t>Wind tunnel</a:t>
            </a:r>
          </a:p>
        </p:txBody>
      </p:sp>
      <p:pic>
        <p:nvPicPr>
          <p:cNvPr id="10" name="Picture 9" descr="A picture containing text, indoor, person, wall&#10;&#10;Description automatically generated">
            <a:extLst>
              <a:ext uri="{FF2B5EF4-FFF2-40B4-BE49-F238E27FC236}">
                <a16:creationId xmlns:a16="http://schemas.microsoft.com/office/drawing/2014/main" id="{D552A010-A4CB-CB92-9266-4D7B3E23D6E5}"/>
              </a:ext>
            </a:extLst>
          </p:cNvPr>
          <p:cNvPicPr>
            <a:picLocks noChangeAspect="1"/>
          </p:cNvPicPr>
          <p:nvPr/>
        </p:nvPicPr>
        <p:blipFill rotWithShape="1">
          <a:blip r:embed="rId4"/>
          <a:srcRect l="7216" t="28891" r="21153"/>
          <a:stretch/>
        </p:blipFill>
        <p:spPr>
          <a:xfrm>
            <a:off x="1086373" y="1638132"/>
            <a:ext cx="5159958" cy="3841728"/>
          </a:xfrm>
          <a:prstGeom prst="rect">
            <a:avLst/>
          </a:prstGeom>
        </p:spPr>
      </p:pic>
      <p:pic>
        <p:nvPicPr>
          <p:cNvPr id="12" name="Picture 11" descr="A picture containing wall, indoor, person, colorful&#10;&#10;Description automatically generated">
            <a:extLst>
              <a:ext uri="{FF2B5EF4-FFF2-40B4-BE49-F238E27FC236}">
                <a16:creationId xmlns:a16="http://schemas.microsoft.com/office/drawing/2014/main" id="{2B65E9C0-BF90-95CB-D19A-86BE6B719929}"/>
              </a:ext>
            </a:extLst>
          </p:cNvPr>
          <p:cNvPicPr>
            <a:picLocks noChangeAspect="1"/>
          </p:cNvPicPr>
          <p:nvPr/>
        </p:nvPicPr>
        <p:blipFill rotWithShape="1">
          <a:blip r:embed="rId5"/>
          <a:srcRect l="24587" t="9811" r="176" b="4709"/>
          <a:stretch/>
        </p:blipFill>
        <p:spPr>
          <a:xfrm>
            <a:off x="6620537" y="1607185"/>
            <a:ext cx="4485090" cy="3821762"/>
          </a:xfrm>
          <a:prstGeom prst="rect">
            <a:avLst/>
          </a:prstGeom>
        </p:spPr>
      </p:pic>
    </p:spTree>
    <p:extLst>
      <p:ext uri="{BB962C8B-B14F-4D97-AF65-F5344CB8AC3E}">
        <p14:creationId xmlns:p14="http://schemas.microsoft.com/office/powerpoint/2010/main" val="749993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OUR FAVORITE THINGS</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7061408" y="5514297"/>
            <a:ext cx="3864429" cy="1060223"/>
          </a:xfrm>
        </p:spPr>
        <p:txBody>
          <a:bodyPr>
            <a:normAutofit/>
          </a:bodyPr>
          <a:lstStyle/>
          <a:p>
            <a:pPr marL="0" indent="0">
              <a:lnSpc>
                <a:spcPct val="100000"/>
              </a:lnSpc>
              <a:spcAft>
                <a:spcPts val="1200"/>
              </a:spcAft>
              <a:buNone/>
            </a:pPr>
            <a:r>
              <a:rPr lang="en-US" sz="2400" dirty="0">
                <a:latin typeface="Open Sans" panose="020B0606030504020204" pitchFamily="34" charset="0"/>
                <a:ea typeface="Open Sans" panose="020B0606030504020204" pitchFamily="34" charset="0"/>
                <a:cs typeface="Open Sans" panose="020B0606030504020204" pitchFamily="34" charset="0"/>
              </a:rPr>
              <a:t>Overhead Projector</a:t>
            </a: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3"/>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4" y="365126"/>
            <a:ext cx="7608709"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5D33AEC6-3E74-9ADA-2BF0-29D28EA1B138}"/>
              </a:ext>
            </a:extLst>
          </p:cNvPr>
          <p:cNvSpPr txBox="1">
            <a:spLocks/>
          </p:cNvSpPr>
          <p:nvPr/>
        </p:nvSpPr>
        <p:spPr>
          <a:xfrm>
            <a:off x="2563586" y="5514297"/>
            <a:ext cx="3864429" cy="10602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Font typeface="Arial" panose="020B0604020202020204" pitchFamily="34" charset="0"/>
              <a:buNone/>
            </a:pPr>
            <a:r>
              <a:rPr lang="en-US" sz="2400" dirty="0">
                <a:latin typeface="Open Sans" panose="020B0606030504020204" pitchFamily="34" charset="0"/>
                <a:ea typeface="Open Sans" panose="020B0606030504020204" pitchFamily="34" charset="0"/>
                <a:cs typeface="Open Sans" panose="020B0606030504020204" pitchFamily="34" charset="0"/>
              </a:rPr>
              <a:t>Mirror Box</a:t>
            </a:r>
          </a:p>
        </p:txBody>
      </p:sp>
      <p:pic>
        <p:nvPicPr>
          <p:cNvPr id="9" name="Picture 8" descr="A picture containing text, indoor, wall, person&#10;&#10;Description automatically generated">
            <a:extLst>
              <a:ext uri="{FF2B5EF4-FFF2-40B4-BE49-F238E27FC236}">
                <a16:creationId xmlns:a16="http://schemas.microsoft.com/office/drawing/2014/main" id="{869645B6-B4B6-CFA0-28DC-D25DBA5266C3}"/>
              </a:ext>
            </a:extLst>
          </p:cNvPr>
          <p:cNvPicPr>
            <a:picLocks noChangeAspect="1"/>
          </p:cNvPicPr>
          <p:nvPr/>
        </p:nvPicPr>
        <p:blipFill rotWithShape="1">
          <a:blip r:embed="rId4"/>
          <a:srcRect l="1741" t="3644" r="27134" b="22880"/>
          <a:stretch/>
        </p:blipFill>
        <p:spPr>
          <a:xfrm>
            <a:off x="6286288" y="1609043"/>
            <a:ext cx="5076677" cy="3933383"/>
          </a:xfrm>
          <a:prstGeom prst="rect">
            <a:avLst/>
          </a:prstGeom>
        </p:spPr>
      </p:pic>
      <p:pic>
        <p:nvPicPr>
          <p:cNvPr id="13" name="Picture 12" descr="A couple of boys playing a video game&#10;&#10;Description automatically generated with low confidence">
            <a:extLst>
              <a:ext uri="{FF2B5EF4-FFF2-40B4-BE49-F238E27FC236}">
                <a16:creationId xmlns:a16="http://schemas.microsoft.com/office/drawing/2014/main" id="{C5D7AFBA-BB12-AA46-781D-76B5667FE9CA}"/>
              </a:ext>
            </a:extLst>
          </p:cNvPr>
          <p:cNvPicPr>
            <a:picLocks noChangeAspect="1"/>
          </p:cNvPicPr>
          <p:nvPr/>
        </p:nvPicPr>
        <p:blipFill rotWithShape="1">
          <a:blip r:embed="rId5"/>
          <a:srcRect l="14706" r="16973" b="22218"/>
          <a:stretch/>
        </p:blipFill>
        <p:spPr>
          <a:xfrm>
            <a:off x="1193445" y="1609043"/>
            <a:ext cx="4606626" cy="3933383"/>
          </a:xfrm>
          <a:prstGeom prst="rect">
            <a:avLst/>
          </a:prstGeom>
        </p:spPr>
      </p:pic>
    </p:spTree>
    <p:extLst>
      <p:ext uri="{BB962C8B-B14F-4D97-AF65-F5344CB8AC3E}">
        <p14:creationId xmlns:p14="http://schemas.microsoft.com/office/powerpoint/2010/main" val="3166150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OUR FAVORITE THINGS</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7754197" y="5485390"/>
            <a:ext cx="3864429" cy="1060223"/>
          </a:xfrm>
        </p:spPr>
        <p:txBody>
          <a:bodyPr>
            <a:normAutofit/>
          </a:bodyPr>
          <a:lstStyle/>
          <a:p>
            <a:pPr marL="0" indent="0">
              <a:lnSpc>
                <a:spcPct val="100000"/>
              </a:lnSpc>
              <a:spcAft>
                <a:spcPts val="1200"/>
              </a:spcAft>
              <a:buNone/>
            </a:pPr>
            <a:r>
              <a:rPr lang="en-US" sz="2400" dirty="0">
                <a:latin typeface="Open Sans" panose="020B0606030504020204" pitchFamily="34" charset="0"/>
                <a:ea typeface="Open Sans" panose="020B0606030504020204" pitchFamily="34" charset="0"/>
                <a:cs typeface="Open Sans" panose="020B0606030504020204" pitchFamily="34" charset="0"/>
              </a:rPr>
              <a:t>Conveyer Belt</a:t>
            </a: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3"/>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4" y="365126"/>
            <a:ext cx="7608709"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5D33AEC6-3E74-9ADA-2BF0-29D28EA1B138}"/>
              </a:ext>
            </a:extLst>
          </p:cNvPr>
          <p:cNvSpPr txBox="1">
            <a:spLocks/>
          </p:cNvSpPr>
          <p:nvPr/>
        </p:nvSpPr>
        <p:spPr>
          <a:xfrm>
            <a:off x="2880363" y="5415312"/>
            <a:ext cx="3864429" cy="10602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Font typeface="Arial" panose="020B0604020202020204" pitchFamily="34" charset="0"/>
              <a:buNone/>
            </a:pPr>
            <a:r>
              <a:rPr lang="en-US" sz="2400" dirty="0">
                <a:latin typeface="Open Sans" panose="020B0606030504020204" pitchFamily="34" charset="0"/>
                <a:ea typeface="Open Sans" panose="020B0606030504020204" pitchFamily="34" charset="0"/>
                <a:cs typeface="Open Sans" panose="020B0606030504020204" pitchFamily="34" charset="0"/>
              </a:rPr>
              <a:t>Ramps</a:t>
            </a:r>
          </a:p>
        </p:txBody>
      </p:sp>
      <p:pic>
        <p:nvPicPr>
          <p:cNvPr id="10" name="Picture 9" descr="A group of people playing a game&#10;&#10;Description automatically generated with medium confidence">
            <a:extLst>
              <a:ext uri="{FF2B5EF4-FFF2-40B4-BE49-F238E27FC236}">
                <a16:creationId xmlns:a16="http://schemas.microsoft.com/office/drawing/2014/main" id="{96807803-25A8-3747-95D7-AE0C634B11A2}"/>
              </a:ext>
            </a:extLst>
          </p:cNvPr>
          <p:cNvPicPr>
            <a:picLocks noChangeAspect="1"/>
          </p:cNvPicPr>
          <p:nvPr/>
        </p:nvPicPr>
        <p:blipFill rotWithShape="1">
          <a:blip r:embed="rId4"/>
          <a:srcRect l="31388" t="27350" b="8589"/>
          <a:stretch/>
        </p:blipFill>
        <p:spPr>
          <a:xfrm>
            <a:off x="877513" y="1609043"/>
            <a:ext cx="5332787" cy="3734336"/>
          </a:xfrm>
          <a:prstGeom prst="rect">
            <a:avLst/>
          </a:prstGeom>
        </p:spPr>
      </p:pic>
      <p:pic>
        <p:nvPicPr>
          <p:cNvPr id="12" name="Picture 11" descr="A picture containing indoor, floor, table&#10;&#10;Description automatically generated">
            <a:extLst>
              <a:ext uri="{FF2B5EF4-FFF2-40B4-BE49-F238E27FC236}">
                <a16:creationId xmlns:a16="http://schemas.microsoft.com/office/drawing/2014/main" id="{B0A31D53-34CE-E4CA-08A9-E195A283510B}"/>
              </a:ext>
            </a:extLst>
          </p:cNvPr>
          <p:cNvPicPr>
            <a:picLocks noChangeAspect="1"/>
          </p:cNvPicPr>
          <p:nvPr/>
        </p:nvPicPr>
        <p:blipFill rotWithShape="1">
          <a:blip r:embed="rId5"/>
          <a:srcRect l="3228" t="11203" r="14826" b="34345"/>
          <a:stretch/>
        </p:blipFill>
        <p:spPr>
          <a:xfrm>
            <a:off x="6917465" y="1561832"/>
            <a:ext cx="4397021" cy="3895746"/>
          </a:xfrm>
          <a:prstGeom prst="rect">
            <a:avLst/>
          </a:prstGeom>
        </p:spPr>
      </p:pic>
    </p:spTree>
    <p:extLst>
      <p:ext uri="{BB962C8B-B14F-4D97-AF65-F5344CB8AC3E}">
        <p14:creationId xmlns:p14="http://schemas.microsoft.com/office/powerpoint/2010/main" val="759709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PROMPTS &amp; SIGNAGE</a:t>
            </a: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3"/>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4" y="365126"/>
            <a:ext cx="7608709"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text, table, indoor, floor&#10;&#10;Description automatically generated">
            <a:extLst>
              <a:ext uri="{FF2B5EF4-FFF2-40B4-BE49-F238E27FC236}">
                <a16:creationId xmlns:a16="http://schemas.microsoft.com/office/drawing/2014/main" id="{91A1ED58-4D25-C21E-8C51-2F689BE930D8}"/>
              </a:ext>
            </a:extLst>
          </p:cNvPr>
          <p:cNvPicPr>
            <a:picLocks noChangeAspect="1"/>
          </p:cNvPicPr>
          <p:nvPr/>
        </p:nvPicPr>
        <p:blipFill rotWithShape="1">
          <a:blip r:embed="rId4"/>
          <a:srcRect l="2826" r="10200" b="12677"/>
          <a:stretch/>
        </p:blipFill>
        <p:spPr>
          <a:xfrm>
            <a:off x="1413144" y="1531082"/>
            <a:ext cx="5910943" cy="4450955"/>
          </a:xfrm>
          <a:prstGeom prst="rect">
            <a:avLst/>
          </a:prstGeom>
        </p:spPr>
      </p:pic>
      <p:pic>
        <p:nvPicPr>
          <p:cNvPr id="15" name="Picture 14" descr="Text, shape, letter&#10;&#10;Description automatically generated">
            <a:extLst>
              <a:ext uri="{FF2B5EF4-FFF2-40B4-BE49-F238E27FC236}">
                <a16:creationId xmlns:a16="http://schemas.microsoft.com/office/drawing/2014/main" id="{76645FE9-80F0-5203-0AE0-B86CFB341C0F}"/>
              </a:ext>
            </a:extLst>
          </p:cNvPr>
          <p:cNvPicPr>
            <a:picLocks noChangeAspect="1"/>
          </p:cNvPicPr>
          <p:nvPr/>
        </p:nvPicPr>
        <p:blipFill rotWithShape="1">
          <a:blip r:embed="rId5"/>
          <a:srcRect t="4930"/>
          <a:stretch/>
        </p:blipFill>
        <p:spPr>
          <a:xfrm>
            <a:off x="7664725" y="1530675"/>
            <a:ext cx="3511666" cy="4451362"/>
          </a:xfrm>
          <a:prstGeom prst="rect">
            <a:avLst/>
          </a:prstGeom>
        </p:spPr>
      </p:pic>
    </p:spTree>
    <p:extLst>
      <p:ext uri="{BB962C8B-B14F-4D97-AF65-F5344CB8AC3E}">
        <p14:creationId xmlns:p14="http://schemas.microsoft.com/office/powerpoint/2010/main" val="300028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08167" y="27335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 LITTLE MAKERS</a:t>
            </a:r>
          </a:p>
        </p:txBody>
      </p:sp>
      <p:pic>
        <p:nvPicPr>
          <p:cNvPr id="5" name="Picture 4">
            <a:extLst>
              <a:ext uri="{FF2B5EF4-FFF2-40B4-BE49-F238E27FC236}">
                <a16:creationId xmlns:a16="http://schemas.microsoft.com/office/drawing/2014/main" id="{72A11634-D796-680C-790A-C13C26CBEDCB}"/>
              </a:ext>
            </a:extLst>
          </p:cNvPr>
          <p:cNvPicPr>
            <a:picLocks noChangeAspect="1"/>
          </p:cNvPicPr>
          <p:nvPr/>
        </p:nvPicPr>
        <p:blipFill>
          <a:blip r:embed="rId2"/>
          <a:stretch>
            <a:fillRect/>
          </a:stretch>
        </p:blipFill>
        <p:spPr>
          <a:xfrm>
            <a:off x="10015117" y="5982037"/>
            <a:ext cx="1776182" cy="659725"/>
          </a:xfrm>
          <a:prstGeom prst="rect">
            <a:avLst/>
          </a:prstGeom>
        </p:spPr>
      </p:pic>
      <p:sp>
        <p:nvSpPr>
          <p:cNvPr id="36" name="Content Placeholder 35">
            <a:extLst>
              <a:ext uri="{FF2B5EF4-FFF2-40B4-BE49-F238E27FC236}">
                <a16:creationId xmlns:a16="http://schemas.microsoft.com/office/drawing/2014/main" id="{E49C19AC-E272-448C-EF12-35CAE6A538E8}"/>
              </a:ext>
            </a:extLst>
          </p:cNvPr>
          <p:cNvSpPr>
            <a:spLocks noGrp="1"/>
          </p:cNvSpPr>
          <p:nvPr>
            <p:ph idx="1"/>
          </p:nvPr>
        </p:nvSpPr>
        <p:spPr>
          <a:xfrm>
            <a:off x="834113" y="2309271"/>
            <a:ext cx="5797378" cy="4351338"/>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Playful Process</a:t>
            </a:r>
          </a:p>
          <a:p>
            <a:r>
              <a:rPr lang="en-US" dirty="0">
                <a:latin typeface="Open Sans" panose="020B0606030504020204" pitchFamily="34" charset="0"/>
                <a:ea typeface="Open Sans" panose="020B0606030504020204" pitchFamily="34" charset="0"/>
                <a:cs typeface="Open Sans" panose="020B0606030504020204" pitchFamily="34" charset="0"/>
              </a:rPr>
              <a:t>Co-learning</a:t>
            </a:r>
          </a:p>
          <a:p>
            <a:r>
              <a:rPr lang="en-US" dirty="0">
                <a:latin typeface="Open Sans" panose="020B0606030504020204" pitchFamily="34" charset="0"/>
                <a:ea typeface="Open Sans" panose="020B0606030504020204" pitchFamily="34" charset="0"/>
                <a:cs typeface="Open Sans" panose="020B0606030504020204" pitchFamily="34" charset="0"/>
              </a:rPr>
              <a:t>Demystifying STEM</a:t>
            </a:r>
          </a:p>
          <a:p>
            <a:r>
              <a:rPr lang="en-US" dirty="0">
                <a:latin typeface="Open Sans" panose="020B0606030504020204" pitchFamily="34" charset="0"/>
                <a:ea typeface="Open Sans" panose="020B0606030504020204" pitchFamily="34" charset="0"/>
                <a:cs typeface="Open Sans" panose="020B0606030504020204" pitchFamily="34" charset="0"/>
              </a:rPr>
              <a:t>Parents and caregivers as key participants</a:t>
            </a:r>
          </a:p>
        </p:txBody>
      </p:sp>
      <p:pic>
        <p:nvPicPr>
          <p:cNvPr id="37" name="Picture 36" descr="A picture containing indoor, floor, table&#10;&#10;Description automatically generated">
            <a:extLst>
              <a:ext uri="{FF2B5EF4-FFF2-40B4-BE49-F238E27FC236}">
                <a16:creationId xmlns:a16="http://schemas.microsoft.com/office/drawing/2014/main" id="{B6818D39-E3D6-5715-9702-789A3212D700}"/>
              </a:ext>
            </a:extLst>
          </p:cNvPr>
          <p:cNvPicPr>
            <a:picLocks noChangeAspect="1"/>
          </p:cNvPicPr>
          <p:nvPr/>
        </p:nvPicPr>
        <p:blipFill rotWithShape="1">
          <a:blip r:embed="rId3"/>
          <a:srcRect l="6326" t="18018" r="21740" b="36551"/>
          <a:stretch/>
        </p:blipFill>
        <p:spPr>
          <a:xfrm>
            <a:off x="6907426" y="1690688"/>
            <a:ext cx="4769709" cy="4016428"/>
          </a:xfrm>
          <a:prstGeom prst="rect">
            <a:avLst/>
          </a:prstGeom>
        </p:spPr>
      </p:pic>
      <p:pic>
        <p:nvPicPr>
          <p:cNvPr id="3" name="Picture 2">
            <a:extLst>
              <a:ext uri="{FF2B5EF4-FFF2-40B4-BE49-F238E27FC236}">
                <a16:creationId xmlns:a16="http://schemas.microsoft.com/office/drawing/2014/main" id="{98C59743-548E-DC6B-2367-71C71CD66595}"/>
              </a:ext>
            </a:extLst>
          </p:cNvPr>
          <p:cNvPicPr>
            <a:picLocks noChangeAspect="1"/>
          </p:cNvPicPr>
          <p:nvPr/>
        </p:nvPicPr>
        <p:blipFill>
          <a:blip r:embed="rId4"/>
          <a:stretch>
            <a:fillRect/>
          </a:stretch>
        </p:blipFill>
        <p:spPr>
          <a:xfrm>
            <a:off x="400702" y="5770349"/>
            <a:ext cx="836702" cy="874469"/>
          </a:xfrm>
          <a:prstGeom prst="rect">
            <a:avLst/>
          </a:prstGeom>
        </p:spPr>
      </p:pic>
      <p:sp>
        <p:nvSpPr>
          <p:cNvPr id="6" name="Rectangle 5">
            <a:extLst>
              <a:ext uri="{FF2B5EF4-FFF2-40B4-BE49-F238E27FC236}">
                <a16:creationId xmlns:a16="http://schemas.microsoft.com/office/drawing/2014/main" id="{A5E969B9-DCCC-0679-0379-2D361CB52974}"/>
              </a:ext>
            </a:extLst>
          </p:cNvPr>
          <p:cNvSpPr/>
          <p:nvPr/>
        </p:nvSpPr>
        <p:spPr>
          <a:xfrm>
            <a:off x="136642" y="332467"/>
            <a:ext cx="5757972"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0788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PAUSE &amp; PONDER</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838199" y="1690688"/>
            <a:ext cx="6672944" cy="4351338"/>
          </a:xfrm>
        </p:spPr>
        <p:txBody>
          <a:bodyPr>
            <a:normAutofit/>
          </a:bodyPr>
          <a:lstStyle/>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In what ways does your space foster </a:t>
            </a:r>
            <a:r>
              <a:rPr lang="en-US" sz="2400" i="1" dirty="0">
                <a:latin typeface="Open Sans" panose="020B0606030504020204" pitchFamily="34" charset="0"/>
                <a:ea typeface="Open Sans" panose="020B0606030504020204" pitchFamily="34" charset="0"/>
                <a:cs typeface="Open Sans" panose="020B0606030504020204" pitchFamily="34" charset="0"/>
              </a:rPr>
              <a:t>curiosity</a:t>
            </a:r>
            <a:r>
              <a:rPr lang="en-US" sz="2400" dirty="0">
                <a:latin typeface="Open Sans" panose="020B0606030504020204" pitchFamily="34" charset="0"/>
                <a:ea typeface="Open Sans" panose="020B0606030504020204" pitchFamily="34" charset="0"/>
                <a:cs typeface="Open Sans" panose="020B0606030504020204" pitchFamily="34" charset="0"/>
              </a:rPr>
              <a:t> and allow for open-ended exploration for children and adults?</a:t>
            </a:r>
          </a:p>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How do children and adults </a:t>
            </a:r>
            <a:r>
              <a:rPr lang="en-US" sz="2400" i="1" dirty="0">
                <a:latin typeface="Open Sans" panose="020B0606030504020204" pitchFamily="34" charset="0"/>
                <a:ea typeface="Open Sans" panose="020B0606030504020204" pitchFamily="34" charset="0"/>
                <a:cs typeface="Open Sans" panose="020B0606030504020204" pitchFamily="34" charset="0"/>
              </a:rPr>
              <a:t>feel</a:t>
            </a:r>
            <a:r>
              <a:rPr lang="en-US" sz="2400" dirty="0">
                <a:latin typeface="Open Sans" panose="020B0606030504020204" pitchFamily="34" charset="0"/>
                <a:ea typeface="Open Sans" panose="020B0606030504020204" pitchFamily="34" charset="0"/>
                <a:cs typeface="Open Sans" panose="020B0606030504020204" pitchFamily="34" charset="0"/>
              </a:rPr>
              <a:t> when they enter your space?</a:t>
            </a:r>
          </a:p>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Where and how will the materials be moved and stored?</a:t>
            </a: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3"/>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5" y="365126"/>
            <a:ext cx="6318752"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7A8FD84-44EF-2D70-9CAE-A948B0E1970C}"/>
              </a:ext>
            </a:extLst>
          </p:cNvPr>
          <p:cNvPicPr>
            <a:picLocks noChangeAspect="1"/>
          </p:cNvPicPr>
          <p:nvPr/>
        </p:nvPicPr>
        <p:blipFill>
          <a:blip r:embed="rId4"/>
          <a:stretch>
            <a:fillRect/>
          </a:stretch>
        </p:blipFill>
        <p:spPr>
          <a:xfrm>
            <a:off x="8655308" y="1235642"/>
            <a:ext cx="2247900" cy="2794000"/>
          </a:xfrm>
          <a:prstGeom prst="rect">
            <a:avLst/>
          </a:prstGeom>
        </p:spPr>
      </p:pic>
    </p:spTree>
    <p:extLst>
      <p:ext uri="{BB962C8B-B14F-4D97-AF65-F5344CB8AC3E}">
        <p14:creationId xmlns:p14="http://schemas.microsoft.com/office/powerpoint/2010/main" val="2841984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VIRTUAL AT-HOME PROGRAMMING</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609593" y="1690688"/>
            <a:ext cx="5328363" cy="4351338"/>
          </a:xfrm>
        </p:spPr>
        <p:txBody>
          <a:bodyPr>
            <a:normAutofit lnSpcReduction="10000"/>
          </a:bodyPr>
          <a:lstStyle/>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Should we or shouldn’t we?</a:t>
            </a:r>
          </a:p>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Is online learning developmentally appropriate?</a:t>
            </a:r>
          </a:p>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How to translate a hands-on tinkering and making program into a virtual platform?</a:t>
            </a:r>
          </a:p>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How will we facilitate it?</a:t>
            </a:r>
          </a:p>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How will we know if our program was having an impact?</a:t>
            </a:r>
          </a:p>
          <a:p>
            <a:pPr>
              <a:lnSpc>
                <a:spcPct val="100000"/>
              </a:lnSpc>
              <a:spcAft>
                <a:spcPts val="1200"/>
              </a:spcAft>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1200"/>
              </a:spcAft>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3"/>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4"/>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4" y="365126"/>
            <a:ext cx="10515600"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grass, outdoor, person, ground&#10;&#10;Description automatically generated">
            <a:extLst>
              <a:ext uri="{FF2B5EF4-FFF2-40B4-BE49-F238E27FC236}">
                <a16:creationId xmlns:a16="http://schemas.microsoft.com/office/drawing/2014/main" id="{40DC29D2-CE05-4C3C-A61A-41743FC40747}"/>
              </a:ext>
            </a:extLst>
          </p:cNvPr>
          <p:cNvPicPr>
            <a:picLocks noChangeAspect="1"/>
          </p:cNvPicPr>
          <p:nvPr/>
        </p:nvPicPr>
        <p:blipFill>
          <a:blip r:embed="rId5"/>
          <a:stretch>
            <a:fillRect/>
          </a:stretch>
        </p:blipFill>
        <p:spPr>
          <a:xfrm>
            <a:off x="6472863" y="1551692"/>
            <a:ext cx="4430345" cy="4430345"/>
          </a:xfrm>
          <a:prstGeom prst="rect">
            <a:avLst/>
          </a:prstGeom>
        </p:spPr>
      </p:pic>
    </p:spTree>
    <p:extLst>
      <p:ext uri="{BB962C8B-B14F-4D97-AF65-F5344CB8AC3E}">
        <p14:creationId xmlns:p14="http://schemas.microsoft.com/office/powerpoint/2010/main" val="1163740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02735"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AT-HOME PROGRAMMING</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938570" y="1569748"/>
            <a:ext cx="5902753" cy="4639774"/>
          </a:xfrm>
        </p:spPr>
        <p:txBody>
          <a:bodyPr>
            <a:normAutofit fontScale="92500"/>
          </a:bodyPr>
          <a:lstStyle/>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Make it EASY for caregivers to participate</a:t>
            </a:r>
          </a:p>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Offer synchronous and asynchronous opportunities</a:t>
            </a:r>
          </a:p>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Use easy and familiar tools</a:t>
            </a:r>
          </a:p>
          <a:p>
            <a:pPr lvl="1">
              <a:lnSpc>
                <a:spcPct val="10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Zoom</a:t>
            </a:r>
          </a:p>
          <a:p>
            <a:pPr lvl="1">
              <a:lnSpc>
                <a:spcPct val="100000"/>
              </a:lnSpc>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Niche Academy</a:t>
            </a:r>
          </a:p>
          <a:p>
            <a:pPr lvl="1">
              <a:lnSpc>
                <a:spcPct val="100000"/>
              </a:lnSpc>
              <a:spcAft>
                <a:spcPts val="600"/>
              </a:spcAft>
            </a:pPr>
            <a:r>
              <a:rPr lang="en-US" dirty="0" err="1">
                <a:latin typeface="Open Sans" panose="020B0606030504020204" pitchFamily="34" charset="0"/>
                <a:ea typeface="Open Sans" panose="020B0606030504020204" pitchFamily="34" charset="0"/>
                <a:cs typeface="Open Sans" panose="020B0606030504020204" pitchFamily="34" charset="0"/>
              </a:rPr>
              <a:t>Goosechase</a:t>
            </a:r>
            <a:endParaRPr lang="en-US"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Create kits that would provide everything needed to fully participate.</a:t>
            </a:r>
          </a:p>
          <a:p>
            <a:pPr marL="457200" lvl="1" indent="0">
              <a:lnSpc>
                <a:spcPct val="100000"/>
              </a:lnSpc>
              <a:spcAft>
                <a:spcPts val="1200"/>
              </a:spcAft>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lvl="1">
              <a:lnSpc>
                <a:spcPct val="100000"/>
              </a:lnSpc>
              <a:spcAft>
                <a:spcPts val="1200"/>
              </a:spcAft>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457200" lvl="1" indent="0">
              <a:lnSpc>
                <a:spcPct val="100000"/>
              </a:lnSpc>
              <a:spcAft>
                <a:spcPts val="1200"/>
              </a:spcAft>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lvl="1">
              <a:lnSpc>
                <a:spcPct val="100000"/>
              </a:lnSpc>
              <a:spcAft>
                <a:spcPts val="1200"/>
              </a:spcAft>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3"/>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4"/>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3" y="365126"/>
            <a:ext cx="8320240"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indoor, cluttered&#10;&#10;Description automatically generated">
            <a:extLst>
              <a:ext uri="{FF2B5EF4-FFF2-40B4-BE49-F238E27FC236}">
                <a16:creationId xmlns:a16="http://schemas.microsoft.com/office/drawing/2014/main" id="{8B61FDDD-0B83-7200-6201-8ADB53F745B2}"/>
              </a:ext>
            </a:extLst>
          </p:cNvPr>
          <p:cNvPicPr>
            <a:picLocks noChangeAspect="1"/>
          </p:cNvPicPr>
          <p:nvPr/>
        </p:nvPicPr>
        <p:blipFill rotWithShape="1">
          <a:blip r:embed="rId5"/>
          <a:srcRect l="20048" t="13998" r="8473" b="13445"/>
          <a:stretch/>
        </p:blipFill>
        <p:spPr>
          <a:xfrm>
            <a:off x="7169727" y="1783047"/>
            <a:ext cx="4746262" cy="3613418"/>
          </a:xfrm>
          <a:prstGeom prst="rect">
            <a:avLst/>
          </a:prstGeom>
        </p:spPr>
      </p:pic>
    </p:spTree>
    <p:extLst>
      <p:ext uri="{BB962C8B-B14F-4D97-AF65-F5344CB8AC3E}">
        <p14:creationId xmlns:p14="http://schemas.microsoft.com/office/powerpoint/2010/main" val="4284246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PROGRAM STRUCTURE</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838199" y="1690688"/>
            <a:ext cx="4828281" cy="4674486"/>
          </a:xfrm>
        </p:spPr>
        <p:txBody>
          <a:bodyPr>
            <a:normAutofit fontScale="92500" lnSpcReduction="10000"/>
          </a:bodyPr>
          <a:lstStyle/>
          <a:p>
            <a:pPr>
              <a:lnSpc>
                <a:spcPct val="100000"/>
              </a:lnSpc>
              <a:spcAft>
                <a:spcPts val="1200"/>
              </a:spcAft>
            </a:pPr>
            <a:r>
              <a:rPr lang="en-US" sz="2600" dirty="0">
                <a:latin typeface="Open Sans" panose="020B0606030504020204" pitchFamily="34" charset="0"/>
                <a:ea typeface="Open Sans" panose="020B0606030504020204" pitchFamily="34" charset="0"/>
                <a:cs typeface="Open Sans" panose="020B0606030504020204" pitchFamily="34" charset="0"/>
              </a:rPr>
              <a:t>How would we engage with caregivers and children?</a:t>
            </a:r>
          </a:p>
          <a:p>
            <a:pPr lvl="1">
              <a:lnSpc>
                <a:spcPct val="100000"/>
              </a:lnSpc>
              <a:spcAft>
                <a:spcPts val="1200"/>
              </a:spcAft>
            </a:pPr>
            <a:r>
              <a:rPr lang="en-US" b="1" dirty="0">
                <a:latin typeface="Open Sans" panose="020B0606030504020204" pitchFamily="34" charset="0"/>
                <a:ea typeface="Open Sans" panose="020B0606030504020204" pitchFamily="34" charset="0"/>
                <a:cs typeface="Open Sans" panose="020B0606030504020204" pitchFamily="34" charset="0"/>
              </a:rPr>
              <a:t>Kits </a:t>
            </a:r>
            <a:r>
              <a:rPr lang="en-US" dirty="0">
                <a:latin typeface="Open Sans" panose="020B0606030504020204" pitchFamily="34" charset="0"/>
                <a:ea typeface="Open Sans" panose="020B0606030504020204" pitchFamily="34" charset="0"/>
                <a:cs typeface="Open Sans" panose="020B0606030504020204" pitchFamily="34" charset="0"/>
              </a:rPr>
              <a:t>with</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everything needed to participate</a:t>
            </a:r>
          </a:p>
          <a:p>
            <a:pPr lvl="1">
              <a:lnSpc>
                <a:spcPct val="100000"/>
              </a:lnSpc>
              <a:spcAft>
                <a:spcPts val="1200"/>
              </a:spcAft>
            </a:pPr>
            <a:r>
              <a:rPr lang="en-US" b="1" dirty="0">
                <a:latin typeface="Open Sans" panose="020B0606030504020204" pitchFamily="34" charset="0"/>
                <a:ea typeface="Open Sans" panose="020B0606030504020204" pitchFamily="34" charset="0"/>
                <a:cs typeface="Open Sans" panose="020B0606030504020204" pitchFamily="34" charset="0"/>
              </a:rPr>
              <a:t>Zoom</a:t>
            </a:r>
            <a:r>
              <a:rPr lang="en-US" dirty="0">
                <a:latin typeface="Open Sans" panose="020B0606030504020204" pitchFamily="34" charset="0"/>
                <a:ea typeface="Open Sans" panose="020B0606030504020204" pitchFamily="34" charset="0"/>
                <a:cs typeface="Open Sans" panose="020B0606030504020204" pitchFamily="34" charset="0"/>
              </a:rPr>
              <a:t> meetings included Storytime and Play Along activities</a:t>
            </a:r>
          </a:p>
          <a:p>
            <a:pPr lvl="1">
              <a:lnSpc>
                <a:spcPct val="100000"/>
              </a:lnSpc>
              <a:spcAft>
                <a:spcPts val="1200"/>
              </a:spcAft>
            </a:pPr>
            <a:r>
              <a:rPr lang="en-US" b="1" dirty="0">
                <a:latin typeface="Open Sans" panose="020B0606030504020204" pitchFamily="34" charset="0"/>
                <a:ea typeface="Open Sans" panose="020B0606030504020204" pitchFamily="34" charset="0"/>
                <a:cs typeface="Open Sans" panose="020B0606030504020204" pitchFamily="34" charset="0"/>
              </a:rPr>
              <a:t>Niche Academy </a:t>
            </a:r>
            <a:r>
              <a:rPr lang="en-US" dirty="0">
                <a:latin typeface="Open Sans" panose="020B0606030504020204" pitchFamily="34" charset="0"/>
                <a:ea typeface="Open Sans" panose="020B0606030504020204" pitchFamily="34" charset="0"/>
                <a:cs typeface="Open Sans" panose="020B0606030504020204" pitchFamily="34" charset="0"/>
              </a:rPr>
              <a:t>provided information and inspiration</a:t>
            </a:r>
          </a:p>
          <a:p>
            <a:pPr lvl="1">
              <a:lnSpc>
                <a:spcPct val="100000"/>
              </a:lnSpc>
              <a:spcAft>
                <a:spcPts val="1200"/>
              </a:spcAft>
            </a:pPr>
            <a:r>
              <a:rPr lang="en-US" b="1" dirty="0" err="1">
                <a:latin typeface="Open Sans" panose="020B0606030504020204" pitchFamily="34" charset="0"/>
                <a:ea typeface="Open Sans" panose="020B0606030504020204" pitchFamily="34" charset="0"/>
                <a:cs typeface="Open Sans" panose="020B0606030504020204" pitchFamily="34" charset="0"/>
              </a:rPr>
              <a:t>Goosechase</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b="1" dirty="0">
                <a:latin typeface="Open Sans" panose="020B0606030504020204" pitchFamily="34" charset="0"/>
                <a:ea typeface="Open Sans" panose="020B0606030504020204" pitchFamily="34" charset="0"/>
                <a:cs typeface="Open Sans" panose="020B0606030504020204" pitchFamily="34" charset="0"/>
              </a:rPr>
              <a:t>App</a:t>
            </a:r>
            <a:r>
              <a:rPr lang="en-US" dirty="0">
                <a:latin typeface="Open Sans" panose="020B0606030504020204" pitchFamily="34" charset="0"/>
                <a:ea typeface="Open Sans" panose="020B0606030504020204" pitchFamily="34" charset="0"/>
                <a:cs typeface="Open Sans" panose="020B0606030504020204" pitchFamily="34" charset="0"/>
              </a:rPr>
              <a:t> provided feedback and an opportunity for sharing experiences</a:t>
            </a: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3"/>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3" y="365126"/>
            <a:ext cx="8619071"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B1F9DB9-B531-5E42-809C-599F40FD1DA5}"/>
              </a:ext>
            </a:extLst>
          </p:cNvPr>
          <p:cNvPicPr>
            <a:picLocks noChangeAspect="1"/>
          </p:cNvPicPr>
          <p:nvPr/>
        </p:nvPicPr>
        <p:blipFill>
          <a:blip r:embed="rId4"/>
          <a:stretch>
            <a:fillRect/>
          </a:stretch>
        </p:blipFill>
        <p:spPr>
          <a:xfrm>
            <a:off x="6103979" y="1652690"/>
            <a:ext cx="5249821" cy="4840184"/>
          </a:xfrm>
          <a:prstGeom prst="rect">
            <a:avLst/>
          </a:prstGeom>
        </p:spPr>
      </p:pic>
    </p:spTree>
    <p:extLst>
      <p:ext uri="{BB962C8B-B14F-4D97-AF65-F5344CB8AC3E}">
        <p14:creationId xmlns:p14="http://schemas.microsoft.com/office/powerpoint/2010/main" val="1830703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ACTIVITY PLANNING</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609593" y="1690688"/>
            <a:ext cx="5650737" cy="4351338"/>
          </a:xfrm>
        </p:spPr>
        <p:txBody>
          <a:bodyPr>
            <a:normAutofit/>
          </a:bodyPr>
          <a:lstStyle/>
          <a:p>
            <a:pPr>
              <a:lnSpc>
                <a:spcPct val="100000"/>
              </a:lnSpc>
              <a:spcAft>
                <a:spcPts val="1200"/>
              </a:spcAft>
            </a:pPr>
            <a:r>
              <a:rPr lang="en-US" dirty="0">
                <a:latin typeface="Open Sans" panose="020B0606030504020204" pitchFamily="34" charset="0"/>
                <a:ea typeface="Open Sans" panose="020B0606030504020204" pitchFamily="34" charset="0"/>
                <a:cs typeface="Open Sans" panose="020B0606030504020204" pitchFamily="34" charset="0"/>
              </a:rPr>
              <a:t>Appeals to a wide range of ages and abilities</a:t>
            </a:r>
          </a:p>
          <a:p>
            <a:pPr>
              <a:lnSpc>
                <a:spcPct val="100000"/>
              </a:lnSpc>
              <a:spcAft>
                <a:spcPts val="1200"/>
              </a:spcAft>
            </a:pPr>
            <a:r>
              <a:rPr lang="en-US" dirty="0">
                <a:latin typeface="Open Sans" panose="020B0606030504020204" pitchFamily="34" charset="0"/>
                <a:ea typeface="Open Sans" panose="020B0606030504020204" pitchFamily="34" charset="0"/>
                <a:cs typeface="Open Sans" panose="020B0606030504020204" pitchFamily="34" charset="0"/>
              </a:rPr>
              <a:t>Open-ended</a:t>
            </a:r>
          </a:p>
          <a:p>
            <a:pPr>
              <a:lnSpc>
                <a:spcPct val="100000"/>
              </a:lnSpc>
              <a:spcAft>
                <a:spcPts val="1200"/>
              </a:spcAft>
            </a:pPr>
            <a:r>
              <a:rPr lang="en-US" dirty="0">
                <a:latin typeface="Open Sans" panose="020B0606030504020204" pitchFamily="34" charset="0"/>
                <a:ea typeface="Open Sans" panose="020B0606030504020204" pitchFamily="34" charset="0"/>
                <a:cs typeface="Open Sans" panose="020B0606030504020204" pitchFamily="34" charset="0"/>
              </a:rPr>
              <a:t>Quality over quantity</a:t>
            </a:r>
          </a:p>
          <a:p>
            <a:pPr>
              <a:lnSpc>
                <a:spcPct val="100000"/>
              </a:lnSpc>
              <a:spcAft>
                <a:spcPts val="1200"/>
              </a:spcAft>
            </a:pPr>
            <a:r>
              <a:rPr lang="en-US" dirty="0">
                <a:latin typeface="Open Sans" panose="020B0606030504020204" pitchFamily="34" charset="0"/>
                <a:ea typeface="Open Sans" panose="020B0606030504020204" pitchFamily="34" charset="0"/>
                <a:cs typeface="Open Sans" panose="020B0606030504020204" pitchFamily="34" charset="0"/>
              </a:rPr>
              <a:t>Child-directed</a:t>
            </a:r>
          </a:p>
          <a:p>
            <a:pPr>
              <a:lnSpc>
                <a:spcPct val="100000"/>
              </a:lnSpc>
              <a:spcAft>
                <a:spcPts val="1200"/>
              </a:spcAft>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1200"/>
              </a:spcAft>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3"/>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4"/>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4" y="365126"/>
            <a:ext cx="8114895"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3413" y="1754728"/>
            <a:ext cx="4227309" cy="4227309"/>
          </a:xfrm>
          <a:prstGeom prst="rect">
            <a:avLst/>
          </a:prstGeom>
        </p:spPr>
      </p:pic>
    </p:spTree>
    <p:extLst>
      <p:ext uri="{BB962C8B-B14F-4D97-AF65-F5344CB8AC3E}">
        <p14:creationId xmlns:p14="http://schemas.microsoft.com/office/powerpoint/2010/main" val="1675740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PAUSE &amp; PONDER</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819053" y="1960561"/>
            <a:ext cx="6672944" cy="4351338"/>
          </a:xfrm>
        </p:spPr>
        <p:txBody>
          <a:bodyPr>
            <a:normAutofit/>
          </a:bodyPr>
          <a:lstStyle/>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How could you use virtual programming to enhance or extend your in-person offerings?</a:t>
            </a:r>
          </a:p>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In what ways can you encourage parents and caregivers to engage in STEM learning experiences back at home?</a:t>
            </a:r>
          </a:p>
          <a:p>
            <a:pPr>
              <a:lnSpc>
                <a:spcPct val="100000"/>
              </a:lnSpc>
              <a:spcAft>
                <a:spcPts val="1200"/>
              </a:spcAft>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1200"/>
              </a:spcAft>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3"/>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5" y="365126"/>
            <a:ext cx="6318752"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7A8FD84-44EF-2D70-9CAE-A948B0E1970C}"/>
              </a:ext>
            </a:extLst>
          </p:cNvPr>
          <p:cNvPicPr>
            <a:picLocks noChangeAspect="1"/>
          </p:cNvPicPr>
          <p:nvPr/>
        </p:nvPicPr>
        <p:blipFill>
          <a:blip r:embed="rId4"/>
          <a:stretch>
            <a:fillRect/>
          </a:stretch>
        </p:blipFill>
        <p:spPr>
          <a:xfrm>
            <a:off x="8655308" y="1235642"/>
            <a:ext cx="2247900" cy="2794000"/>
          </a:xfrm>
          <a:prstGeom prst="rect">
            <a:avLst/>
          </a:prstGeom>
        </p:spPr>
      </p:pic>
    </p:spTree>
    <p:extLst>
      <p:ext uri="{BB962C8B-B14F-4D97-AF65-F5344CB8AC3E}">
        <p14:creationId xmlns:p14="http://schemas.microsoft.com/office/powerpoint/2010/main" val="1516248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642254" y="267151"/>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RAMPS ACTIVITY</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759598" y="1690689"/>
            <a:ext cx="6441303" cy="4351338"/>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Easily adaptable to any environment</a:t>
            </a:r>
          </a:p>
          <a:p>
            <a:r>
              <a:rPr lang="en-US" dirty="0">
                <a:latin typeface="Open Sans" panose="020B0606030504020204" pitchFamily="34" charset="0"/>
                <a:ea typeface="Open Sans" panose="020B0606030504020204" pitchFamily="34" charset="0"/>
                <a:cs typeface="Open Sans" panose="020B0606030504020204" pitchFamily="34" charset="0"/>
              </a:rPr>
              <a:t>Endless possibilities</a:t>
            </a:r>
          </a:p>
          <a:p>
            <a:r>
              <a:rPr lang="en-US" dirty="0">
                <a:latin typeface="Open Sans" panose="020B0606030504020204" pitchFamily="34" charset="0"/>
                <a:ea typeface="Open Sans" panose="020B0606030504020204" pitchFamily="34" charset="0"/>
                <a:cs typeface="Open Sans" panose="020B0606030504020204" pitchFamily="34" charset="0"/>
              </a:rPr>
              <a:t>Possibility for lots of problem solving and collaborative play</a:t>
            </a:r>
          </a:p>
          <a:p>
            <a:r>
              <a:rPr lang="en-US" dirty="0">
                <a:latin typeface="Open Sans" panose="020B0606030504020204" pitchFamily="34" charset="0"/>
                <a:ea typeface="Open Sans" panose="020B0606030504020204" pitchFamily="34" charset="0"/>
                <a:cs typeface="Open Sans" panose="020B0606030504020204" pitchFamily="34" charset="0"/>
              </a:rPr>
              <a:t>Easy to relate to other life experiences</a:t>
            </a:r>
          </a:p>
          <a:p>
            <a:r>
              <a:rPr lang="en-US" dirty="0">
                <a:latin typeface="Open Sans" panose="020B0606030504020204" pitchFamily="34" charset="0"/>
                <a:ea typeface="Open Sans" panose="020B0606030504020204" pitchFamily="34" charset="0"/>
                <a:cs typeface="Open Sans" panose="020B0606030504020204" pitchFamily="34" charset="0"/>
              </a:rPr>
              <a:t>Simple machine that helps us do work</a:t>
            </a:r>
          </a:p>
          <a:p>
            <a:endParaRPr lang="en-US" sz="1600" dirty="0">
              <a:solidFill>
                <a:srgbClr val="6EB24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4AFDA599-8AC6-9591-A018-ED25AC393B14}"/>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E920C889-C955-8CC0-519A-0580ED84D6D6}"/>
              </a:ext>
            </a:extLst>
          </p:cNvPr>
          <p:cNvPicPr>
            <a:picLocks noChangeAspect="1"/>
          </p:cNvPicPr>
          <p:nvPr/>
        </p:nvPicPr>
        <p:blipFill>
          <a:blip r:embed="rId3"/>
          <a:stretch>
            <a:fillRect/>
          </a:stretch>
        </p:blipFill>
        <p:spPr>
          <a:xfrm>
            <a:off x="7657298" y="670853"/>
            <a:ext cx="3832836" cy="4936501"/>
          </a:xfrm>
          <a:prstGeom prst="rect">
            <a:avLst/>
          </a:prstGeom>
          <a:ln>
            <a:solidFill>
              <a:schemeClr val="tx1"/>
            </a:solidFill>
          </a:ln>
        </p:spPr>
      </p:pic>
      <p:pic>
        <p:nvPicPr>
          <p:cNvPr id="4" name="Picture 3">
            <a:extLst>
              <a:ext uri="{FF2B5EF4-FFF2-40B4-BE49-F238E27FC236}">
                <a16:creationId xmlns:a16="http://schemas.microsoft.com/office/drawing/2014/main" id="{353F2D66-AD26-296B-8D2E-EAAAFAD2FAC6}"/>
              </a:ext>
            </a:extLst>
          </p:cNvPr>
          <p:cNvPicPr>
            <a:picLocks noChangeAspect="1"/>
          </p:cNvPicPr>
          <p:nvPr/>
        </p:nvPicPr>
        <p:blipFill>
          <a:blip r:embed="rId4"/>
          <a:stretch>
            <a:fillRect/>
          </a:stretch>
        </p:blipFill>
        <p:spPr>
          <a:xfrm>
            <a:off x="400702" y="5770349"/>
            <a:ext cx="836702" cy="874469"/>
          </a:xfrm>
          <a:prstGeom prst="rect">
            <a:avLst/>
          </a:prstGeom>
        </p:spPr>
      </p:pic>
      <p:sp>
        <p:nvSpPr>
          <p:cNvPr id="11" name="Rectangle 10">
            <a:extLst>
              <a:ext uri="{FF2B5EF4-FFF2-40B4-BE49-F238E27FC236}">
                <a16:creationId xmlns:a16="http://schemas.microsoft.com/office/drawing/2014/main" id="{40446A1B-72E4-1EF6-B121-FAD33877EFE8}"/>
              </a:ext>
            </a:extLst>
          </p:cNvPr>
          <p:cNvSpPr/>
          <p:nvPr/>
        </p:nvSpPr>
        <p:spPr>
          <a:xfrm>
            <a:off x="131035" y="365126"/>
            <a:ext cx="7069866"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4180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642254" y="267151"/>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EXPLORING AND MAKING SOUNDS</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533401" y="1908999"/>
            <a:ext cx="3879708" cy="4351338"/>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Listening</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Identifying sounds</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Making different sounds</a:t>
            </a: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solidFill>
                <a:srgbClr val="6EB24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4AFDA599-8AC6-9591-A018-ED25AC393B14}"/>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4" name="Picture 3">
            <a:extLst>
              <a:ext uri="{FF2B5EF4-FFF2-40B4-BE49-F238E27FC236}">
                <a16:creationId xmlns:a16="http://schemas.microsoft.com/office/drawing/2014/main" id="{353F2D66-AD26-296B-8D2E-EAAAFAD2FAC6}"/>
              </a:ext>
            </a:extLst>
          </p:cNvPr>
          <p:cNvPicPr>
            <a:picLocks noChangeAspect="1"/>
          </p:cNvPicPr>
          <p:nvPr/>
        </p:nvPicPr>
        <p:blipFill>
          <a:blip r:embed="rId3"/>
          <a:stretch>
            <a:fillRect/>
          </a:stretch>
        </p:blipFill>
        <p:spPr>
          <a:xfrm>
            <a:off x="400702" y="5770349"/>
            <a:ext cx="836702" cy="874469"/>
          </a:xfrm>
          <a:prstGeom prst="rect">
            <a:avLst/>
          </a:prstGeom>
        </p:spPr>
      </p:pic>
      <p:sp>
        <p:nvSpPr>
          <p:cNvPr id="11" name="Rectangle 10">
            <a:extLst>
              <a:ext uri="{FF2B5EF4-FFF2-40B4-BE49-F238E27FC236}">
                <a16:creationId xmlns:a16="http://schemas.microsoft.com/office/drawing/2014/main" id="{40446A1B-72E4-1EF6-B121-FAD33877EFE8}"/>
              </a:ext>
            </a:extLst>
          </p:cNvPr>
          <p:cNvSpPr/>
          <p:nvPr/>
        </p:nvSpPr>
        <p:spPr>
          <a:xfrm>
            <a:off x="400702" y="358048"/>
            <a:ext cx="9854646"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Attach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108" y="1690688"/>
            <a:ext cx="3402687" cy="34026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219"/>
          <a:stretch/>
        </p:blipFill>
        <p:spPr>
          <a:xfrm>
            <a:off x="8192362" y="1690689"/>
            <a:ext cx="3466238" cy="3402686"/>
          </a:xfrm>
          <a:prstGeom prst="rect">
            <a:avLst/>
          </a:prstGeom>
        </p:spPr>
      </p:pic>
    </p:spTree>
    <p:extLst>
      <p:ext uri="{BB962C8B-B14F-4D97-AF65-F5344CB8AC3E}">
        <p14:creationId xmlns:p14="http://schemas.microsoft.com/office/powerpoint/2010/main" val="2095362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546DB0-F33F-882C-1CB0-106988AED39C}"/>
              </a:ext>
            </a:extLst>
          </p:cNvPr>
          <p:cNvPicPr>
            <a:picLocks noChangeAspect="1"/>
          </p:cNvPicPr>
          <p:nvPr/>
        </p:nvPicPr>
        <p:blipFill rotWithShape="1">
          <a:blip r:embed="rId2"/>
          <a:srcRect l="5812"/>
          <a:stretch/>
        </p:blipFill>
        <p:spPr>
          <a:xfrm>
            <a:off x="2428381" y="4302486"/>
            <a:ext cx="3156292" cy="2190388"/>
          </a:xfrm>
          <a:prstGeom prst="rect">
            <a:avLst/>
          </a:prstGeom>
        </p:spPr>
      </p:pic>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642254" y="267151"/>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LIGHT AND SHADOW</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759598" y="1869160"/>
            <a:ext cx="4466179" cy="4351338"/>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Identifying light sources</a:t>
            </a:r>
          </a:p>
          <a:p>
            <a:r>
              <a:rPr lang="en-US" dirty="0">
                <a:latin typeface="Open Sans" panose="020B0606030504020204" pitchFamily="34" charset="0"/>
                <a:ea typeface="Open Sans" panose="020B0606030504020204" pitchFamily="34" charset="0"/>
                <a:cs typeface="Open Sans" panose="020B0606030504020204" pitchFamily="34" charset="0"/>
              </a:rPr>
              <a:t>Blocking light</a:t>
            </a:r>
          </a:p>
          <a:p>
            <a:r>
              <a:rPr lang="en-US" dirty="0">
                <a:latin typeface="Open Sans" panose="020B0606030504020204" pitchFamily="34" charset="0"/>
                <a:ea typeface="Open Sans" panose="020B0606030504020204" pitchFamily="34" charset="0"/>
                <a:cs typeface="Open Sans" panose="020B0606030504020204" pitchFamily="34" charset="0"/>
              </a:rPr>
              <a:t>Creating shadows</a:t>
            </a:r>
          </a:p>
          <a:p>
            <a:r>
              <a:rPr lang="en-US" dirty="0">
                <a:latin typeface="Open Sans" panose="020B0606030504020204" pitchFamily="34" charset="0"/>
                <a:ea typeface="Open Sans" panose="020B0606030504020204" pitchFamily="34" charset="0"/>
                <a:cs typeface="Open Sans" panose="020B0606030504020204" pitchFamily="34" charset="0"/>
              </a:rPr>
              <a:t>Changing the direction of light </a:t>
            </a:r>
          </a:p>
          <a:p>
            <a:endParaRPr lang="en-US" sz="1600" dirty="0">
              <a:solidFill>
                <a:srgbClr val="6EB24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4AFDA599-8AC6-9591-A018-ED25AC393B14}"/>
              </a:ext>
            </a:extLst>
          </p:cNvPr>
          <p:cNvPicPr>
            <a:picLocks noChangeAspect="1"/>
          </p:cNvPicPr>
          <p:nvPr/>
        </p:nvPicPr>
        <p:blipFill>
          <a:blip r:embed="rId3"/>
          <a:stretch>
            <a:fillRect/>
          </a:stretch>
        </p:blipFill>
        <p:spPr>
          <a:xfrm>
            <a:off x="10015117" y="5982037"/>
            <a:ext cx="1776182" cy="659725"/>
          </a:xfrm>
          <a:prstGeom prst="rect">
            <a:avLst/>
          </a:prstGeom>
        </p:spPr>
      </p:pic>
      <p:pic>
        <p:nvPicPr>
          <p:cNvPr id="4" name="Picture 3">
            <a:extLst>
              <a:ext uri="{FF2B5EF4-FFF2-40B4-BE49-F238E27FC236}">
                <a16:creationId xmlns:a16="http://schemas.microsoft.com/office/drawing/2014/main" id="{353F2D66-AD26-296B-8D2E-EAAAFAD2FAC6}"/>
              </a:ext>
            </a:extLst>
          </p:cNvPr>
          <p:cNvPicPr>
            <a:picLocks noChangeAspect="1"/>
          </p:cNvPicPr>
          <p:nvPr/>
        </p:nvPicPr>
        <p:blipFill>
          <a:blip r:embed="rId4"/>
          <a:stretch>
            <a:fillRect/>
          </a:stretch>
        </p:blipFill>
        <p:spPr>
          <a:xfrm>
            <a:off x="400702" y="5770349"/>
            <a:ext cx="836702" cy="874469"/>
          </a:xfrm>
          <a:prstGeom prst="rect">
            <a:avLst/>
          </a:prstGeom>
        </p:spPr>
      </p:pic>
      <p:sp>
        <p:nvSpPr>
          <p:cNvPr id="11" name="Rectangle 10">
            <a:extLst>
              <a:ext uri="{FF2B5EF4-FFF2-40B4-BE49-F238E27FC236}">
                <a16:creationId xmlns:a16="http://schemas.microsoft.com/office/drawing/2014/main" id="{40446A1B-72E4-1EF6-B121-FAD33877EFE8}"/>
              </a:ext>
            </a:extLst>
          </p:cNvPr>
          <p:cNvSpPr/>
          <p:nvPr/>
        </p:nvSpPr>
        <p:spPr>
          <a:xfrm>
            <a:off x="131035" y="365126"/>
            <a:ext cx="7069866"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1731" y="200033"/>
            <a:ext cx="2969234" cy="2969234"/>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23526"/>
          <a:stretch/>
        </p:blipFill>
        <p:spPr>
          <a:xfrm>
            <a:off x="5504319" y="1659832"/>
            <a:ext cx="3027604" cy="2969234"/>
          </a:xfrm>
          <a:prstGeom prst="rect">
            <a:avLst/>
          </a:prstGeom>
        </p:spPr>
      </p:pic>
      <p:pic>
        <p:nvPicPr>
          <p:cNvPr id="6" name="Picture 5" descr="A picture containing wall, indoor, person&#10;&#10;Description automatically generated">
            <a:extLst>
              <a:ext uri="{FF2B5EF4-FFF2-40B4-BE49-F238E27FC236}">
                <a16:creationId xmlns:a16="http://schemas.microsoft.com/office/drawing/2014/main" id="{57AB81FB-82EA-62DB-FBA0-2B14E6ACD396}"/>
              </a:ext>
            </a:extLst>
          </p:cNvPr>
          <p:cNvPicPr>
            <a:picLocks noChangeAspect="1"/>
          </p:cNvPicPr>
          <p:nvPr/>
        </p:nvPicPr>
        <p:blipFill rotWithShape="1">
          <a:blip r:embed="rId7"/>
          <a:srcRect l="16587" t="22035" r="7626"/>
          <a:stretch/>
        </p:blipFill>
        <p:spPr>
          <a:xfrm>
            <a:off x="8167811" y="3236385"/>
            <a:ext cx="2463156" cy="2533964"/>
          </a:xfrm>
          <a:prstGeom prst="rect">
            <a:avLst/>
          </a:prstGeom>
        </p:spPr>
      </p:pic>
    </p:spTree>
    <p:extLst>
      <p:ext uri="{BB962C8B-B14F-4D97-AF65-F5344CB8AC3E}">
        <p14:creationId xmlns:p14="http://schemas.microsoft.com/office/powerpoint/2010/main" val="1892132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LATEST ITERATION</a:t>
            </a: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3"/>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4"/>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4" y="365126"/>
            <a:ext cx="6916880"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C10942A-461D-CB16-65D0-EA8E6AE8CEF6}"/>
              </a:ext>
            </a:extLst>
          </p:cNvPr>
          <p:cNvPicPr>
            <a:picLocks noChangeAspect="1"/>
          </p:cNvPicPr>
          <p:nvPr/>
        </p:nvPicPr>
        <p:blipFill>
          <a:blip r:embed="rId5"/>
          <a:stretch>
            <a:fillRect/>
          </a:stretch>
        </p:blipFill>
        <p:spPr>
          <a:xfrm>
            <a:off x="2147411" y="1609043"/>
            <a:ext cx="7331464" cy="4680923"/>
          </a:xfrm>
          <a:prstGeom prst="rect">
            <a:avLst/>
          </a:prstGeom>
        </p:spPr>
      </p:pic>
    </p:spTree>
    <p:extLst>
      <p:ext uri="{BB962C8B-B14F-4D97-AF65-F5344CB8AC3E}">
        <p14:creationId xmlns:p14="http://schemas.microsoft.com/office/powerpoint/2010/main" val="3596781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50822"/>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DEMOGRAPHICS</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838200" y="1630699"/>
            <a:ext cx="6716789" cy="4351338"/>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Keene, NH (Population 23,281)</a:t>
            </a:r>
          </a:p>
          <a:p>
            <a:r>
              <a:rPr lang="en-US" dirty="0">
                <a:latin typeface="Open Sans" panose="020B0606030504020204" pitchFamily="34" charset="0"/>
                <a:ea typeface="Open Sans" panose="020B0606030504020204" pitchFamily="34" charset="0"/>
                <a:cs typeface="Open Sans" panose="020B0606030504020204" pitchFamily="34" charset="0"/>
              </a:rPr>
              <a:t>Mixed community with a state college and university, yet there is a lot of poverty</a:t>
            </a:r>
          </a:p>
          <a:p>
            <a:r>
              <a:rPr lang="en-US" dirty="0">
                <a:latin typeface="Open Sans" panose="020B0606030504020204" pitchFamily="34" charset="0"/>
                <a:ea typeface="Open Sans" panose="020B0606030504020204" pitchFamily="34" charset="0"/>
                <a:cs typeface="Open Sans" panose="020B0606030504020204" pitchFamily="34" charset="0"/>
              </a:rPr>
              <a:t>Median Income, $57,393</a:t>
            </a:r>
          </a:p>
          <a:p>
            <a:r>
              <a:rPr lang="en-US" dirty="0">
                <a:latin typeface="Open Sans" panose="020B0606030504020204" pitchFamily="34" charset="0"/>
                <a:ea typeface="Open Sans" panose="020B0606030504020204" pitchFamily="34" charset="0"/>
                <a:cs typeface="Open Sans" panose="020B0606030504020204" pitchFamily="34" charset="0"/>
              </a:rPr>
              <a:t>13% of the community living in poverty</a:t>
            </a:r>
          </a:p>
          <a:p>
            <a:r>
              <a:rPr lang="en-US" dirty="0">
                <a:latin typeface="Open Sans" panose="020B0606030504020204" pitchFamily="34" charset="0"/>
                <a:ea typeface="Open Sans" panose="020B0606030504020204" pitchFamily="34" charset="0"/>
                <a:cs typeface="Open Sans" panose="020B0606030504020204" pitchFamily="34" charset="0"/>
              </a:rPr>
              <a:t>History of precision manufacturing; </a:t>
            </a:r>
          </a:p>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  now declining</a:t>
            </a:r>
          </a:p>
        </p:txBody>
      </p:sp>
      <p:pic>
        <p:nvPicPr>
          <p:cNvPr id="10" name="Picture 9">
            <a:extLst>
              <a:ext uri="{FF2B5EF4-FFF2-40B4-BE49-F238E27FC236}">
                <a16:creationId xmlns:a16="http://schemas.microsoft.com/office/drawing/2014/main" id="{4AFDA599-8AC6-9591-A018-ED25AC393B14}"/>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11" name="Content Placeholder 16" descr="A child playing with toys&#10;&#10;Description automatically generated with low confidence">
            <a:extLst>
              <a:ext uri="{FF2B5EF4-FFF2-40B4-BE49-F238E27FC236}">
                <a16:creationId xmlns:a16="http://schemas.microsoft.com/office/drawing/2014/main" id="{0B730819-35F6-964C-DEE7-F40FF58646E1}"/>
              </a:ext>
            </a:extLst>
          </p:cNvPr>
          <p:cNvPicPr>
            <a:picLocks noChangeAspect="1"/>
          </p:cNvPicPr>
          <p:nvPr/>
        </p:nvPicPr>
        <p:blipFill rotWithShape="1">
          <a:blip r:embed="rId3"/>
          <a:srcRect l="17085" t="4338" r="9897" b="5925"/>
          <a:stretch/>
        </p:blipFill>
        <p:spPr>
          <a:xfrm>
            <a:off x="7554989" y="1476632"/>
            <a:ext cx="4236309" cy="3904735"/>
          </a:xfrm>
          <a:prstGeom prst="rect">
            <a:avLst/>
          </a:prstGeom>
        </p:spPr>
      </p:pic>
      <p:pic>
        <p:nvPicPr>
          <p:cNvPr id="5" name="Picture 4">
            <a:extLst>
              <a:ext uri="{FF2B5EF4-FFF2-40B4-BE49-F238E27FC236}">
                <a16:creationId xmlns:a16="http://schemas.microsoft.com/office/drawing/2014/main" id="{68C43505-FE2F-B2A5-847C-0F93CE0D434E}"/>
              </a:ext>
            </a:extLst>
          </p:cNvPr>
          <p:cNvPicPr>
            <a:picLocks noChangeAspect="1"/>
          </p:cNvPicPr>
          <p:nvPr/>
        </p:nvPicPr>
        <p:blipFill>
          <a:blip r:embed="rId4"/>
          <a:stretch>
            <a:fillRect/>
          </a:stretch>
        </p:blipFill>
        <p:spPr>
          <a:xfrm>
            <a:off x="400702" y="5770349"/>
            <a:ext cx="836702" cy="874469"/>
          </a:xfrm>
          <a:prstGeom prst="rect">
            <a:avLst/>
          </a:prstGeom>
        </p:spPr>
      </p:pic>
      <p:sp>
        <p:nvSpPr>
          <p:cNvPr id="6" name="Rectangle 5">
            <a:extLst>
              <a:ext uri="{FF2B5EF4-FFF2-40B4-BE49-F238E27FC236}">
                <a16:creationId xmlns:a16="http://schemas.microsoft.com/office/drawing/2014/main" id="{7C3F3E45-1C5B-D3F1-7B39-B1567C7469D1}"/>
              </a:ext>
            </a:extLst>
          </p:cNvPr>
          <p:cNvSpPr/>
          <p:nvPr/>
        </p:nvSpPr>
        <p:spPr>
          <a:xfrm>
            <a:off x="131035" y="365126"/>
            <a:ext cx="5964966"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849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WHAT WE LEARNED</a:t>
            </a: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3"/>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3" y="365126"/>
            <a:ext cx="8801951"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DC4B2601-8A76-1DFF-3CC1-D2D215297BE1}"/>
              </a:ext>
            </a:extLst>
          </p:cNvPr>
          <p:cNvSpPr txBox="1">
            <a:spLocks/>
          </p:cNvSpPr>
          <p:nvPr/>
        </p:nvSpPr>
        <p:spPr>
          <a:xfrm>
            <a:off x="577991" y="1232620"/>
            <a:ext cx="6566996" cy="455185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Aft>
                <a:spcPts val="1200"/>
              </a:spcAft>
              <a:buNone/>
            </a:pPr>
            <a:endParaRPr lang="en-US" u="sng" dirty="0">
              <a:latin typeface="Open Sans" panose="020B0606030504020204" pitchFamily="34" charset="0"/>
              <a:ea typeface="Open Sans" panose="020B0606030504020204" pitchFamily="34" charset="0"/>
              <a:cs typeface="Open Sans" panose="020B0606030504020204" pitchFamily="34" charset="0"/>
            </a:endParaRPr>
          </a:p>
          <a:p>
            <a:pPr lvl="1">
              <a:lnSpc>
                <a:spcPct val="100000"/>
              </a:lnSpc>
              <a:spcAft>
                <a:spcPts val="1200"/>
              </a:spcAft>
            </a:pPr>
            <a:r>
              <a:rPr lang="en-US" dirty="0">
                <a:latin typeface="Open Sans" panose="020B0606030504020204" pitchFamily="34" charset="0"/>
                <a:ea typeface="Open Sans" panose="020B0606030504020204" pitchFamily="34" charset="0"/>
                <a:cs typeface="Open Sans" panose="020B0606030504020204" pitchFamily="34" charset="0"/>
              </a:rPr>
              <a:t>Caregivers and children have FUN exploring STEM</a:t>
            </a:r>
          </a:p>
          <a:p>
            <a:pPr lvl="1">
              <a:lnSpc>
                <a:spcPct val="100000"/>
              </a:lnSpc>
              <a:spcAft>
                <a:spcPts val="1200"/>
              </a:spcAft>
            </a:pPr>
            <a:r>
              <a:rPr lang="en-US" dirty="0">
                <a:latin typeface="Open Sans" panose="020B0606030504020204" pitchFamily="34" charset="0"/>
                <a:ea typeface="Open Sans" panose="020B0606030504020204" pitchFamily="34" charset="0"/>
                <a:cs typeface="Open Sans" panose="020B0606030504020204" pitchFamily="34" charset="0"/>
              </a:rPr>
              <a:t>STEM tinkering has become an integral dimension of play with caregivers and children who participated in this program. </a:t>
            </a:r>
          </a:p>
          <a:p>
            <a:pPr lvl="1">
              <a:lnSpc>
                <a:spcPct val="100000"/>
              </a:lnSpc>
              <a:spcAft>
                <a:spcPts val="1200"/>
              </a:spcAft>
            </a:pPr>
            <a:r>
              <a:rPr lang="en-US" dirty="0">
                <a:latin typeface="Open Sans" panose="020B0606030504020204" pitchFamily="34" charset="0"/>
                <a:ea typeface="Open Sans" panose="020B0606030504020204" pitchFamily="34" charset="0"/>
                <a:cs typeface="Open Sans" panose="020B0606030504020204" pitchFamily="34" charset="0"/>
              </a:rPr>
              <a:t>Not everyone is comfortable with open-ended tinkering activities.</a:t>
            </a:r>
          </a:p>
          <a:p>
            <a:pPr lvl="1">
              <a:lnSpc>
                <a:spcPct val="100000"/>
              </a:lnSpc>
              <a:spcAft>
                <a:spcPts val="1200"/>
              </a:spcAft>
            </a:pPr>
            <a:r>
              <a:rPr lang="en-US" dirty="0">
                <a:latin typeface="Open Sans" panose="020B0606030504020204" pitchFamily="34" charset="0"/>
                <a:ea typeface="Open Sans" panose="020B0606030504020204" pitchFamily="34" charset="0"/>
                <a:cs typeface="Open Sans" panose="020B0606030504020204" pitchFamily="34" charset="0"/>
              </a:rPr>
              <a:t>Design of program and our support for caregivers integral to success.</a:t>
            </a:r>
          </a:p>
          <a:p>
            <a:pPr lvl="1">
              <a:lnSpc>
                <a:spcPct val="100000"/>
              </a:lnSpc>
              <a:spcAft>
                <a:spcPts val="1200"/>
              </a:spcAft>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1200"/>
              </a:spcAft>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Content Placeholder 6"/>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8932984" y="3362158"/>
            <a:ext cx="2619879" cy="261987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2276" y="1690689"/>
            <a:ext cx="2179122" cy="2179122"/>
          </a:xfrm>
          <a:prstGeom prst="rect">
            <a:avLst/>
          </a:prstGeom>
        </p:spPr>
      </p:pic>
      <p:pic>
        <p:nvPicPr>
          <p:cNvPr id="4" name="Picture 3" descr="A picture containing text, device, gauge&#10;&#10;Description automatically generated">
            <a:extLst>
              <a:ext uri="{FF2B5EF4-FFF2-40B4-BE49-F238E27FC236}">
                <a16:creationId xmlns:a16="http://schemas.microsoft.com/office/drawing/2014/main" id="{B8F1522C-3709-ECB5-C726-E736DE82EF18}"/>
              </a:ext>
            </a:extLst>
          </p:cNvPr>
          <p:cNvPicPr>
            <a:picLocks noChangeAspect="1"/>
          </p:cNvPicPr>
          <p:nvPr/>
        </p:nvPicPr>
        <p:blipFill>
          <a:blip r:embed="rId6"/>
          <a:stretch>
            <a:fillRect/>
          </a:stretch>
        </p:blipFill>
        <p:spPr>
          <a:xfrm>
            <a:off x="9964156" y="724220"/>
            <a:ext cx="1878103" cy="1932938"/>
          </a:xfrm>
          <a:prstGeom prst="rect">
            <a:avLst/>
          </a:prstGeom>
        </p:spPr>
      </p:pic>
    </p:spTree>
    <p:extLst>
      <p:ext uri="{BB962C8B-B14F-4D97-AF65-F5344CB8AC3E}">
        <p14:creationId xmlns:p14="http://schemas.microsoft.com/office/powerpoint/2010/main" val="2369478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539478" y="275284"/>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LITTLE MAKERS TOOLKIT </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759598" y="1630699"/>
            <a:ext cx="6555602" cy="4351338"/>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Resources on facilitating programming for families at the library and at home!</a:t>
            </a:r>
          </a:p>
          <a:p>
            <a:r>
              <a:rPr lang="en-US" dirty="0">
                <a:latin typeface="Open Sans" panose="020B0606030504020204" pitchFamily="34" charset="0"/>
                <a:ea typeface="Open Sans" panose="020B0606030504020204" pitchFamily="34" charset="0"/>
                <a:cs typeface="Open Sans" panose="020B0606030504020204" pitchFamily="34" charset="0"/>
              </a:rPr>
              <a:t>Activity and evaluation ideas</a:t>
            </a:r>
          </a:p>
          <a:p>
            <a:r>
              <a:rPr lang="en-US" dirty="0">
                <a:latin typeface="Open Sans" panose="020B0606030504020204" pitchFamily="34" charset="0"/>
                <a:ea typeface="Open Sans" panose="020B0606030504020204" pitchFamily="34" charset="0"/>
                <a:cs typeface="Open Sans" panose="020B0606030504020204" pitchFamily="34" charset="0"/>
              </a:rPr>
              <a:t>Inspiration and lessons learned</a:t>
            </a:r>
          </a:p>
          <a:p>
            <a:endParaRPr lang="en-US" sz="1600" dirty="0">
              <a:solidFill>
                <a:srgbClr val="6EB243"/>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dirty="0">
                <a:solidFill>
                  <a:srgbClr val="6EB243"/>
                </a:solidFill>
                <a:latin typeface="Open Sans" panose="020B0606030504020204" pitchFamily="34" charset="0"/>
                <a:ea typeface="Open Sans" panose="020B0606030504020204" pitchFamily="34" charset="0"/>
                <a:cs typeface="Open Sans" panose="020B0606030504020204" pitchFamily="34" charset="0"/>
              </a:rPr>
              <a:t>          							  </a:t>
            </a:r>
            <a:r>
              <a:rPr lang="en-US" u="sng" dirty="0" err="1">
                <a:solidFill>
                  <a:srgbClr val="56BBB2"/>
                </a:solidFill>
                <a:latin typeface="Open Sans" panose="020B0606030504020204" pitchFamily="34" charset="0"/>
                <a:ea typeface="Open Sans" panose="020B0606030504020204" pitchFamily="34" charset="0"/>
                <a:cs typeface="Open Sans" panose="020B0606030504020204" pitchFamily="34" charset="0"/>
              </a:rPr>
              <a:t>LittleMakersKPL.org</a:t>
            </a:r>
            <a:endParaRPr lang="en-US" u="sng" dirty="0">
              <a:solidFill>
                <a:srgbClr val="56BBB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4AFDA599-8AC6-9591-A018-ED25AC393B14}"/>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4" name="Picture 3">
            <a:extLst>
              <a:ext uri="{FF2B5EF4-FFF2-40B4-BE49-F238E27FC236}">
                <a16:creationId xmlns:a16="http://schemas.microsoft.com/office/drawing/2014/main" id="{353F2D66-AD26-296B-8D2E-EAAAFAD2FAC6}"/>
              </a:ext>
            </a:extLst>
          </p:cNvPr>
          <p:cNvPicPr>
            <a:picLocks noChangeAspect="1"/>
          </p:cNvPicPr>
          <p:nvPr/>
        </p:nvPicPr>
        <p:blipFill>
          <a:blip r:embed="rId3"/>
          <a:stretch>
            <a:fillRect/>
          </a:stretch>
        </p:blipFill>
        <p:spPr>
          <a:xfrm>
            <a:off x="400702" y="5770349"/>
            <a:ext cx="836702" cy="874469"/>
          </a:xfrm>
          <a:prstGeom prst="rect">
            <a:avLst/>
          </a:prstGeom>
        </p:spPr>
      </p:pic>
      <p:pic>
        <p:nvPicPr>
          <p:cNvPr id="5" name="Picture 4">
            <a:extLst>
              <a:ext uri="{FF2B5EF4-FFF2-40B4-BE49-F238E27FC236}">
                <a16:creationId xmlns:a16="http://schemas.microsoft.com/office/drawing/2014/main" id="{44D9BEC4-F43B-061D-6EA0-BAE8378214DB}"/>
              </a:ext>
            </a:extLst>
          </p:cNvPr>
          <p:cNvPicPr>
            <a:picLocks noChangeAspect="1"/>
          </p:cNvPicPr>
          <p:nvPr/>
        </p:nvPicPr>
        <p:blipFill>
          <a:blip r:embed="rId4"/>
          <a:stretch>
            <a:fillRect/>
          </a:stretch>
        </p:blipFill>
        <p:spPr>
          <a:xfrm>
            <a:off x="7941904" y="603037"/>
            <a:ext cx="3983136" cy="5167312"/>
          </a:xfrm>
          <a:prstGeom prst="rect">
            <a:avLst/>
          </a:prstGeom>
        </p:spPr>
      </p:pic>
      <p:sp>
        <p:nvSpPr>
          <p:cNvPr id="11" name="Rectangle 10">
            <a:extLst>
              <a:ext uri="{FF2B5EF4-FFF2-40B4-BE49-F238E27FC236}">
                <a16:creationId xmlns:a16="http://schemas.microsoft.com/office/drawing/2014/main" id="{CBA201CD-2347-1E77-D104-DFFCA771D196}"/>
              </a:ext>
            </a:extLst>
          </p:cNvPr>
          <p:cNvSpPr/>
          <p:nvPr/>
        </p:nvSpPr>
        <p:spPr>
          <a:xfrm>
            <a:off x="131034" y="365126"/>
            <a:ext cx="7429095"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12">
            <a:extLst>
              <a:ext uri="{FF2B5EF4-FFF2-40B4-BE49-F238E27FC236}">
                <a16:creationId xmlns:a16="http://schemas.microsoft.com/office/drawing/2014/main" id="{51644F9D-34A7-844E-99EF-A5A724DD50F5}"/>
              </a:ext>
            </a:extLst>
          </p:cNvPr>
          <p:cNvPicPr>
            <a:picLocks noChangeAspect="1"/>
          </p:cNvPicPr>
          <p:nvPr/>
        </p:nvPicPr>
        <p:blipFill>
          <a:blip r:embed="rId5"/>
          <a:stretch>
            <a:fillRect/>
          </a:stretch>
        </p:blipFill>
        <p:spPr>
          <a:xfrm rot="16200000">
            <a:off x="1406909" y="4224659"/>
            <a:ext cx="827440" cy="1406648"/>
          </a:xfrm>
          <a:prstGeom prst="rect">
            <a:avLst/>
          </a:prstGeom>
        </p:spPr>
      </p:pic>
    </p:spTree>
    <p:extLst>
      <p:ext uri="{BB962C8B-B14F-4D97-AF65-F5344CB8AC3E}">
        <p14:creationId xmlns:p14="http://schemas.microsoft.com/office/powerpoint/2010/main" val="820121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F6C66D-543E-F20D-3B55-5F101FFB11B1}"/>
              </a:ext>
            </a:extLst>
          </p:cNvPr>
          <p:cNvSpPr>
            <a:spLocks noGrp="1"/>
          </p:cNvSpPr>
          <p:nvPr>
            <p:ph type="subTitle" idx="1"/>
          </p:nvPr>
        </p:nvSpPr>
        <p:spPr>
          <a:xfrm>
            <a:off x="588579" y="708170"/>
            <a:ext cx="11014841" cy="2036969"/>
          </a:xfrm>
        </p:spPr>
        <p:txBody>
          <a:bodyPr>
            <a:normAutofit/>
          </a:bodyPr>
          <a:lstStyle/>
          <a:p>
            <a:pPr>
              <a:lnSpc>
                <a:spcPct val="100000"/>
              </a:lnSpc>
              <a:spcBef>
                <a:spcPts val="0"/>
              </a:spcBef>
              <a:spcAft>
                <a:spcPts val="1200"/>
              </a:spcAft>
            </a:pPr>
            <a:r>
              <a:rPr lang="en-US" sz="3600" b="1" dirty="0">
                <a:solidFill>
                  <a:srgbClr val="DC3E35"/>
                </a:solidFill>
                <a:latin typeface="Open Sans" panose="020B0606030504020204" pitchFamily="34" charset="0"/>
                <a:ea typeface="Open Sans" panose="020B0606030504020204" pitchFamily="34" charset="0"/>
                <a:cs typeface="Open Sans" panose="020B0606030504020204" pitchFamily="34" charset="0"/>
              </a:rPr>
              <a:t>JOIN US NEXT WEEK FOR WEBINAR #2</a:t>
            </a:r>
          </a:p>
        </p:txBody>
      </p:sp>
      <p:sp>
        <p:nvSpPr>
          <p:cNvPr id="5" name="Subtitle 2">
            <a:extLst>
              <a:ext uri="{FF2B5EF4-FFF2-40B4-BE49-F238E27FC236}">
                <a16:creationId xmlns:a16="http://schemas.microsoft.com/office/drawing/2014/main" id="{62AA3AA1-3867-F2CA-5A80-173C8FA6C7B4}"/>
              </a:ext>
            </a:extLst>
          </p:cNvPr>
          <p:cNvSpPr txBox="1">
            <a:spLocks/>
          </p:cNvSpPr>
          <p:nvPr/>
        </p:nvSpPr>
        <p:spPr>
          <a:xfrm>
            <a:off x="5898416" y="2522919"/>
            <a:ext cx="3529967" cy="13791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600" dirty="0">
                <a:solidFill>
                  <a:srgbClr val="6EB243"/>
                </a:solidFill>
                <a:latin typeface="Open Sans" panose="020B0606030504020204" pitchFamily="34" charset="0"/>
                <a:ea typeface="Open Sans" panose="020B0606030504020204" pitchFamily="34" charset="0"/>
                <a:cs typeface="Open Sans" panose="020B0606030504020204" pitchFamily="34" charset="0"/>
              </a:rPr>
              <a:t>Sept. 28, 2022</a:t>
            </a:r>
          </a:p>
          <a:p>
            <a:r>
              <a:rPr lang="en-US" sz="2600" dirty="0">
                <a:solidFill>
                  <a:srgbClr val="6EB243"/>
                </a:solidFill>
                <a:latin typeface="Open Sans" panose="020B0606030504020204" pitchFamily="34" charset="0"/>
                <a:ea typeface="Open Sans" panose="020B0606030504020204" pitchFamily="34" charset="0"/>
                <a:cs typeface="Open Sans" panose="020B0606030504020204" pitchFamily="34" charset="0"/>
              </a:rPr>
              <a:t>1 PM EST / 10 AM PST</a:t>
            </a:r>
          </a:p>
        </p:txBody>
      </p:sp>
      <p:pic>
        <p:nvPicPr>
          <p:cNvPr id="8" name="Picture 7">
            <a:extLst>
              <a:ext uri="{FF2B5EF4-FFF2-40B4-BE49-F238E27FC236}">
                <a16:creationId xmlns:a16="http://schemas.microsoft.com/office/drawing/2014/main" id="{2141642E-21DE-60EE-E490-68C5D439817D}"/>
              </a:ext>
            </a:extLst>
          </p:cNvPr>
          <p:cNvPicPr>
            <a:picLocks noChangeAspect="1"/>
          </p:cNvPicPr>
          <p:nvPr/>
        </p:nvPicPr>
        <p:blipFill>
          <a:blip r:embed="rId2"/>
          <a:stretch>
            <a:fillRect/>
          </a:stretch>
        </p:blipFill>
        <p:spPr>
          <a:xfrm>
            <a:off x="9160598" y="6041802"/>
            <a:ext cx="1776182" cy="659725"/>
          </a:xfrm>
          <a:prstGeom prst="rect">
            <a:avLst/>
          </a:prstGeom>
        </p:spPr>
      </p:pic>
      <p:sp>
        <p:nvSpPr>
          <p:cNvPr id="9" name="Subtitle 2">
            <a:extLst>
              <a:ext uri="{FF2B5EF4-FFF2-40B4-BE49-F238E27FC236}">
                <a16:creationId xmlns:a16="http://schemas.microsoft.com/office/drawing/2014/main" id="{C6E6E89F-1B1B-4FCF-87D2-0274371B7858}"/>
              </a:ext>
            </a:extLst>
          </p:cNvPr>
          <p:cNvSpPr txBox="1">
            <a:spLocks/>
          </p:cNvSpPr>
          <p:nvPr/>
        </p:nvSpPr>
        <p:spPr>
          <a:xfrm>
            <a:off x="2930854" y="3351433"/>
            <a:ext cx="9144000" cy="34131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800" dirty="0">
              <a:solidFill>
                <a:srgbClr val="6EB24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1B9DD977-DFBE-5C58-B795-EB3BC8864A15}"/>
              </a:ext>
            </a:extLst>
          </p:cNvPr>
          <p:cNvSpPr txBox="1"/>
          <p:nvPr/>
        </p:nvSpPr>
        <p:spPr>
          <a:xfrm>
            <a:off x="947462" y="6206087"/>
            <a:ext cx="8872264" cy="584775"/>
          </a:xfrm>
          <a:prstGeom prst="rect">
            <a:avLst/>
          </a:prstGeom>
          <a:noFill/>
        </p:spPr>
        <p:txBody>
          <a:bodyPr wrap="square" rtlCol="0">
            <a:spAutoFit/>
          </a:bodyPr>
          <a:lstStyle/>
          <a:p>
            <a:r>
              <a:rPr lang="en-US" sz="1400" dirty="0"/>
              <a:t>This project was made possible in part by the Institute of Museum and Library Services (#LG-95-18-0191-18). </a:t>
            </a:r>
          </a:p>
          <a:p>
            <a:endParaRPr lang="en-US" dirty="0"/>
          </a:p>
        </p:txBody>
      </p:sp>
      <p:pic>
        <p:nvPicPr>
          <p:cNvPr id="2" name="Picture 1">
            <a:extLst>
              <a:ext uri="{FF2B5EF4-FFF2-40B4-BE49-F238E27FC236}">
                <a16:creationId xmlns:a16="http://schemas.microsoft.com/office/drawing/2014/main" id="{51729EF0-7338-BD85-D2CA-32984072CB0C}"/>
              </a:ext>
            </a:extLst>
          </p:cNvPr>
          <p:cNvPicPr>
            <a:picLocks noChangeAspect="1"/>
          </p:cNvPicPr>
          <p:nvPr/>
        </p:nvPicPr>
        <p:blipFill>
          <a:blip r:embed="rId3"/>
          <a:stretch>
            <a:fillRect/>
          </a:stretch>
        </p:blipFill>
        <p:spPr>
          <a:xfrm>
            <a:off x="1691935" y="2180483"/>
            <a:ext cx="3171659" cy="3314821"/>
          </a:xfrm>
          <a:prstGeom prst="rect">
            <a:avLst/>
          </a:prstGeom>
        </p:spPr>
      </p:pic>
      <p:sp>
        <p:nvSpPr>
          <p:cNvPr id="6" name="Rectangle 5">
            <a:extLst>
              <a:ext uri="{FF2B5EF4-FFF2-40B4-BE49-F238E27FC236}">
                <a16:creationId xmlns:a16="http://schemas.microsoft.com/office/drawing/2014/main" id="{23F59352-222D-0DF7-1D0B-3B6E93F9C2C8}"/>
              </a:ext>
            </a:extLst>
          </p:cNvPr>
          <p:cNvSpPr/>
          <p:nvPr/>
        </p:nvSpPr>
        <p:spPr>
          <a:xfrm>
            <a:off x="947462" y="1719280"/>
            <a:ext cx="10507289" cy="4200831"/>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4D98BF95-8D06-1DE1-9245-5267E383AFAC}"/>
              </a:ext>
            </a:extLst>
          </p:cNvPr>
          <p:cNvCxnSpPr>
            <a:cxnSpLocks/>
          </p:cNvCxnSpPr>
          <p:nvPr/>
        </p:nvCxnSpPr>
        <p:spPr>
          <a:xfrm>
            <a:off x="5746808" y="1770760"/>
            <a:ext cx="0" cy="4149351"/>
          </a:xfrm>
          <a:prstGeom prst="line">
            <a:avLst/>
          </a:prstGeom>
          <a:ln w="101600">
            <a:solidFill>
              <a:srgbClr val="A3AAB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AEDF1EF-D08E-9133-BB95-FEE46BD40597}"/>
              </a:ext>
            </a:extLst>
          </p:cNvPr>
          <p:cNvCxnSpPr>
            <a:cxnSpLocks/>
          </p:cNvCxnSpPr>
          <p:nvPr/>
        </p:nvCxnSpPr>
        <p:spPr>
          <a:xfrm>
            <a:off x="9490406" y="1770760"/>
            <a:ext cx="0" cy="2418317"/>
          </a:xfrm>
          <a:prstGeom prst="line">
            <a:avLst/>
          </a:prstGeom>
          <a:ln w="101600">
            <a:solidFill>
              <a:srgbClr val="A3AAB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7775DDB-4A56-5830-E2A2-B44224576DE8}"/>
              </a:ext>
            </a:extLst>
          </p:cNvPr>
          <p:cNvCxnSpPr>
            <a:cxnSpLocks/>
          </p:cNvCxnSpPr>
          <p:nvPr/>
        </p:nvCxnSpPr>
        <p:spPr>
          <a:xfrm>
            <a:off x="5746808" y="4189077"/>
            <a:ext cx="5756471" cy="7253"/>
          </a:xfrm>
          <a:prstGeom prst="line">
            <a:avLst/>
          </a:prstGeom>
          <a:ln w="101600">
            <a:solidFill>
              <a:srgbClr val="A3AAB0"/>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38A15F31-44C5-9408-85B5-11AEF6AE91AD}"/>
              </a:ext>
            </a:extLst>
          </p:cNvPr>
          <p:cNvSpPr txBox="1">
            <a:spLocks/>
          </p:cNvSpPr>
          <p:nvPr/>
        </p:nvSpPr>
        <p:spPr>
          <a:xfrm>
            <a:off x="5517199" y="4508409"/>
            <a:ext cx="6296435" cy="908252"/>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600" dirty="0">
              <a:solidFill>
                <a:srgbClr val="56BBB2"/>
              </a:solidFill>
              <a:latin typeface="Open Sans" panose="020B0606030504020204" pitchFamily="34" charset="0"/>
              <a:ea typeface="Open Sans" panose="020B0606030504020204" pitchFamily="34" charset="0"/>
              <a:cs typeface="Open Sans" panose="020B0606030504020204" pitchFamily="34" charset="0"/>
            </a:endParaRPr>
          </a:p>
          <a:p>
            <a:endParaRPr lang="en-US" sz="2800" dirty="0">
              <a:solidFill>
                <a:srgbClr val="6EB243"/>
              </a:solidFill>
              <a:latin typeface="Open Sans" panose="020B0606030504020204" pitchFamily="34" charset="0"/>
              <a:ea typeface="Open Sans" panose="020B0606030504020204" pitchFamily="34" charset="0"/>
              <a:cs typeface="Open Sans" panose="020B0606030504020204" pitchFamily="34" charset="0"/>
            </a:endParaRPr>
          </a:p>
          <a:p>
            <a:r>
              <a:rPr lang="en-US" sz="13600" b="1" dirty="0">
                <a:solidFill>
                  <a:srgbClr val="56BBB2"/>
                </a:solidFill>
                <a:latin typeface="Open Sans" panose="020B0606030504020204" pitchFamily="34" charset="0"/>
                <a:ea typeface="Open Sans" panose="020B0606030504020204" pitchFamily="34" charset="0"/>
                <a:cs typeface="Open Sans" panose="020B0606030504020204" pitchFamily="34" charset="0"/>
              </a:rPr>
              <a:t>Facilitation and Reflection</a:t>
            </a:r>
          </a:p>
        </p:txBody>
      </p:sp>
      <p:pic>
        <p:nvPicPr>
          <p:cNvPr id="14" name="Picture 13">
            <a:extLst>
              <a:ext uri="{FF2B5EF4-FFF2-40B4-BE49-F238E27FC236}">
                <a16:creationId xmlns:a16="http://schemas.microsoft.com/office/drawing/2014/main" id="{6B03512A-31A1-302C-C4CC-635171C417D4}"/>
              </a:ext>
            </a:extLst>
          </p:cNvPr>
          <p:cNvPicPr>
            <a:picLocks noChangeAspect="1"/>
          </p:cNvPicPr>
          <p:nvPr/>
        </p:nvPicPr>
        <p:blipFill>
          <a:blip r:embed="rId4"/>
          <a:stretch>
            <a:fillRect/>
          </a:stretch>
        </p:blipFill>
        <p:spPr>
          <a:xfrm>
            <a:off x="10183226" y="2085293"/>
            <a:ext cx="546100" cy="1752600"/>
          </a:xfrm>
          <a:prstGeom prst="rect">
            <a:avLst/>
          </a:prstGeom>
        </p:spPr>
      </p:pic>
    </p:spTree>
    <p:extLst>
      <p:ext uri="{BB962C8B-B14F-4D97-AF65-F5344CB8AC3E}">
        <p14:creationId xmlns:p14="http://schemas.microsoft.com/office/powerpoint/2010/main" val="3306745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PROJECT GOALS</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838200" y="1690688"/>
            <a:ext cx="6164262" cy="4351338"/>
          </a:xfrm>
        </p:spPr>
        <p:txBody>
          <a:bodyPr>
            <a:normAutofit/>
          </a:bodyPr>
          <a:lstStyle/>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To engage early learners ages 2 to 6 in STEM, tinkering, and making activities through library programming in and inviting environment</a:t>
            </a:r>
          </a:p>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To increase parent/caregiver understanding of the importance of STEM, tinkering, and making activities and efficacy in engaging their children with STEM</a:t>
            </a: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6" name="Content Placeholder 29" descr="A child sitting on the floor&#10;&#10;Description automatically generated with low confidence">
            <a:extLst>
              <a:ext uri="{FF2B5EF4-FFF2-40B4-BE49-F238E27FC236}">
                <a16:creationId xmlns:a16="http://schemas.microsoft.com/office/drawing/2014/main" id="{4E84086F-242E-0EB4-FB34-6678BC408F20}"/>
              </a:ext>
            </a:extLst>
          </p:cNvPr>
          <p:cNvPicPr>
            <a:picLocks noChangeAspect="1"/>
          </p:cNvPicPr>
          <p:nvPr/>
        </p:nvPicPr>
        <p:blipFill>
          <a:blip r:embed="rId3"/>
          <a:stretch>
            <a:fillRect/>
          </a:stretch>
        </p:blipFill>
        <p:spPr>
          <a:xfrm>
            <a:off x="7299024" y="1253331"/>
            <a:ext cx="4351338" cy="4351338"/>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4"/>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5" y="365126"/>
            <a:ext cx="5964966"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2053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AGENDA</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838199" y="1690688"/>
            <a:ext cx="9176918" cy="4351338"/>
          </a:xfrm>
        </p:spPr>
        <p:txBody>
          <a:bodyPr>
            <a:normAutofit/>
          </a:bodyPr>
          <a:lstStyle/>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Why programming focused on making and tinkering is important for young children and what role libraries can play</a:t>
            </a:r>
          </a:p>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In-person programming considerations</a:t>
            </a:r>
          </a:p>
          <a:p>
            <a:pPr lvl="1">
              <a:lnSpc>
                <a:spcPct val="100000"/>
              </a:lnSpc>
              <a:spcAft>
                <a:spcPts val="1200"/>
              </a:spcAft>
            </a:pPr>
            <a:r>
              <a:rPr lang="en-US" sz="1800" dirty="0">
                <a:latin typeface="Open Sans" panose="020B0606030504020204" pitchFamily="34" charset="0"/>
                <a:ea typeface="Open Sans" panose="020B0606030504020204" pitchFamily="34" charset="0"/>
                <a:cs typeface="Open Sans" panose="020B0606030504020204" pitchFamily="34" charset="0"/>
              </a:rPr>
              <a:t>Space, selecting materials and equipment, program length and frequency, prompts and signage</a:t>
            </a:r>
          </a:p>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Virtual (at-home) programming</a:t>
            </a:r>
          </a:p>
          <a:p>
            <a:pPr lvl="1">
              <a:lnSpc>
                <a:spcPct val="100000"/>
              </a:lnSpc>
              <a:spcAft>
                <a:spcPts val="1200"/>
              </a:spcAft>
            </a:pPr>
            <a:r>
              <a:rPr lang="en-US" sz="1800" dirty="0">
                <a:latin typeface="Open Sans" panose="020B0606030504020204" pitchFamily="34" charset="0"/>
                <a:ea typeface="Open Sans" panose="020B0606030504020204" pitchFamily="34" charset="0"/>
                <a:cs typeface="Open Sans" panose="020B0606030504020204" pitchFamily="34" charset="0"/>
              </a:rPr>
              <a:t>Program structure, materials and kits, considerations, feedback</a:t>
            </a:r>
          </a:p>
          <a:p>
            <a:pPr>
              <a:lnSpc>
                <a:spcPct val="100000"/>
              </a:lnSpc>
              <a:spcAft>
                <a:spcPts val="1200"/>
              </a:spcAft>
            </a:pPr>
            <a:r>
              <a:rPr lang="en-US" sz="2400" dirty="0">
                <a:latin typeface="Open Sans" panose="020B0606030504020204" pitchFamily="34" charset="0"/>
                <a:ea typeface="Open Sans" panose="020B0606030504020204" pitchFamily="34" charset="0"/>
                <a:cs typeface="Open Sans" panose="020B0606030504020204" pitchFamily="34" charset="0"/>
              </a:rPr>
              <a:t>Overview of our new free Toolkit!</a:t>
            </a: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3"/>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5" y="365126"/>
            <a:ext cx="4016422"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con&#10;&#10;Description automatically generated">
            <a:extLst>
              <a:ext uri="{FF2B5EF4-FFF2-40B4-BE49-F238E27FC236}">
                <a16:creationId xmlns:a16="http://schemas.microsoft.com/office/drawing/2014/main" id="{37CFDB93-FC40-9EE3-D5B2-D307E11E0332}"/>
              </a:ext>
            </a:extLst>
          </p:cNvPr>
          <p:cNvPicPr>
            <a:picLocks noChangeAspect="1"/>
          </p:cNvPicPr>
          <p:nvPr/>
        </p:nvPicPr>
        <p:blipFill>
          <a:blip r:embed="rId4"/>
          <a:stretch>
            <a:fillRect/>
          </a:stretch>
        </p:blipFill>
        <p:spPr>
          <a:xfrm>
            <a:off x="9682903" y="815974"/>
            <a:ext cx="1948911" cy="1699356"/>
          </a:xfrm>
          <a:prstGeom prst="rect">
            <a:avLst/>
          </a:prstGeom>
        </p:spPr>
      </p:pic>
      <p:pic>
        <p:nvPicPr>
          <p:cNvPr id="6" name="Picture 5">
            <a:extLst>
              <a:ext uri="{FF2B5EF4-FFF2-40B4-BE49-F238E27FC236}">
                <a16:creationId xmlns:a16="http://schemas.microsoft.com/office/drawing/2014/main" id="{D671C208-8473-BD3E-4F42-6D7B631DD840}"/>
              </a:ext>
            </a:extLst>
          </p:cNvPr>
          <p:cNvPicPr>
            <a:picLocks noChangeAspect="1"/>
          </p:cNvPicPr>
          <p:nvPr/>
        </p:nvPicPr>
        <p:blipFill>
          <a:blip r:embed="rId5"/>
          <a:stretch>
            <a:fillRect/>
          </a:stretch>
        </p:blipFill>
        <p:spPr>
          <a:xfrm rot="3900993">
            <a:off x="10301476" y="3363722"/>
            <a:ext cx="841609" cy="2297727"/>
          </a:xfrm>
          <a:prstGeom prst="rect">
            <a:avLst/>
          </a:prstGeom>
        </p:spPr>
      </p:pic>
    </p:spTree>
    <p:extLst>
      <p:ext uri="{BB962C8B-B14F-4D97-AF65-F5344CB8AC3E}">
        <p14:creationId xmlns:p14="http://schemas.microsoft.com/office/powerpoint/2010/main" val="2122865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387608" y="273034"/>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STARTING YOUNG</a:t>
            </a: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3"/>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52805" y="365125"/>
            <a:ext cx="5866995"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text, indoor, person, floor&#10;&#10;Description automatically generated">
            <a:extLst>
              <a:ext uri="{FF2B5EF4-FFF2-40B4-BE49-F238E27FC236}">
                <a16:creationId xmlns:a16="http://schemas.microsoft.com/office/drawing/2014/main" id="{B84519AD-FA83-42FE-2F70-5416B19600A5}"/>
              </a:ext>
            </a:extLst>
          </p:cNvPr>
          <p:cNvPicPr>
            <a:picLocks noChangeAspect="1"/>
          </p:cNvPicPr>
          <p:nvPr/>
        </p:nvPicPr>
        <p:blipFill rotWithShape="1">
          <a:blip r:embed="rId4"/>
          <a:srcRect l="11933" t="4445" r="18548" b="32857"/>
          <a:stretch/>
        </p:blipFill>
        <p:spPr>
          <a:xfrm>
            <a:off x="7524098" y="987294"/>
            <a:ext cx="3829702" cy="4605281"/>
          </a:xfrm>
          <a:prstGeom prst="rect">
            <a:avLst/>
          </a:prstGeom>
        </p:spPr>
      </p:pic>
      <p:sp>
        <p:nvSpPr>
          <p:cNvPr id="9" name="Content Placeholder 2">
            <a:extLst>
              <a:ext uri="{FF2B5EF4-FFF2-40B4-BE49-F238E27FC236}">
                <a16:creationId xmlns:a16="http://schemas.microsoft.com/office/drawing/2014/main" id="{C73CAA5A-1F77-999E-3F1E-67AE9D42188F}"/>
              </a:ext>
            </a:extLst>
          </p:cNvPr>
          <p:cNvSpPr>
            <a:spLocks noGrp="1"/>
          </p:cNvSpPr>
          <p:nvPr>
            <p:ph idx="1"/>
          </p:nvPr>
        </p:nvSpPr>
        <p:spPr>
          <a:xfrm>
            <a:off x="838199" y="1690688"/>
            <a:ext cx="6248401" cy="4351338"/>
          </a:xfrm>
        </p:spPr>
        <p:txBody>
          <a:bodyPr>
            <a:normAutofit/>
          </a:bodyPr>
          <a:lstStyle/>
          <a:p>
            <a:pPr>
              <a:lnSpc>
                <a:spcPct val="100000"/>
              </a:lnSpc>
              <a:spcAft>
                <a:spcPts val="1200"/>
              </a:spcAft>
            </a:pPr>
            <a:r>
              <a:rPr lang="en-US" sz="2200" dirty="0">
                <a:latin typeface="Open Sans" panose="020B0606030504020204" pitchFamily="34" charset="0"/>
                <a:ea typeface="Open Sans" panose="020B0606030504020204" pitchFamily="34" charset="0"/>
                <a:cs typeface="Open Sans" panose="020B0606030504020204" pitchFamily="34" charset="0"/>
              </a:rPr>
              <a:t>Early experiences build brain architecture and lay the foundation for lifelong thinking skills</a:t>
            </a:r>
          </a:p>
          <a:p>
            <a:pPr>
              <a:lnSpc>
                <a:spcPct val="100000"/>
              </a:lnSpc>
              <a:spcAft>
                <a:spcPts val="1200"/>
              </a:spcAft>
            </a:pPr>
            <a:r>
              <a:rPr lang="en-US" sz="2200" dirty="0">
                <a:latin typeface="Open Sans" panose="020B0606030504020204" pitchFamily="34" charset="0"/>
                <a:ea typeface="Open Sans" panose="020B0606030504020204" pitchFamily="34" charset="0"/>
                <a:cs typeface="Open Sans" panose="020B0606030504020204" pitchFamily="34" charset="0"/>
              </a:rPr>
              <a:t>Babies enter the world as scientists!</a:t>
            </a:r>
          </a:p>
          <a:p>
            <a:pPr>
              <a:lnSpc>
                <a:spcPct val="100000"/>
              </a:lnSpc>
              <a:spcAft>
                <a:spcPts val="1200"/>
              </a:spcAft>
            </a:pPr>
            <a:r>
              <a:rPr lang="en-US" sz="2200" dirty="0">
                <a:latin typeface="Open Sans" panose="020B0606030504020204" pitchFamily="34" charset="0"/>
                <a:ea typeface="Open Sans" panose="020B0606030504020204" pitchFamily="34" charset="0"/>
                <a:cs typeface="Open Sans" panose="020B0606030504020204" pitchFamily="34" charset="0"/>
              </a:rPr>
              <a:t>Early exposure to STEM can foster curiosity and build critical thinking skills</a:t>
            </a:r>
          </a:p>
          <a:p>
            <a:pPr>
              <a:lnSpc>
                <a:spcPct val="100000"/>
              </a:lnSpc>
              <a:spcAft>
                <a:spcPts val="1200"/>
              </a:spcAft>
            </a:pPr>
            <a:r>
              <a:rPr lang="en-US" sz="2200" dirty="0">
                <a:latin typeface="Open Sans" panose="020B0606030504020204" pitchFamily="34" charset="0"/>
                <a:ea typeface="Open Sans" panose="020B0606030504020204" pitchFamily="34" charset="0"/>
                <a:cs typeface="Open Sans" panose="020B0606030504020204" pitchFamily="34" charset="0"/>
              </a:rPr>
              <a:t>However, many adults aren’t comfortable incorporating STEM into everyday learning experiences</a:t>
            </a:r>
          </a:p>
        </p:txBody>
      </p:sp>
    </p:spTree>
    <p:extLst>
      <p:ext uri="{BB962C8B-B14F-4D97-AF65-F5344CB8AC3E}">
        <p14:creationId xmlns:p14="http://schemas.microsoft.com/office/powerpoint/2010/main" val="2037321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3D060-6DB2-1093-6716-065356E48755}"/>
              </a:ext>
            </a:extLst>
          </p:cNvPr>
          <p:cNvPicPr>
            <a:picLocks noChangeAspect="1"/>
          </p:cNvPicPr>
          <p:nvPr/>
        </p:nvPicPr>
        <p:blipFill>
          <a:blip r:embed="rId2"/>
          <a:stretch>
            <a:fillRect/>
          </a:stretch>
        </p:blipFill>
        <p:spPr>
          <a:xfrm>
            <a:off x="6452462" y="504967"/>
            <a:ext cx="5501391" cy="4923659"/>
          </a:xfrm>
          <a:prstGeom prst="rect">
            <a:avLst/>
          </a:prstGeom>
        </p:spPr>
      </p:pic>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488797" y="224363"/>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TINKER, MAKE, ENGINEER</a:t>
            </a: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3"/>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4"/>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3" y="365126"/>
            <a:ext cx="7429827"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41C1729-4020-A75E-DC94-84B2600651FD}"/>
              </a:ext>
            </a:extLst>
          </p:cNvPr>
          <p:cNvSpPr txBox="1"/>
          <p:nvPr/>
        </p:nvSpPr>
        <p:spPr>
          <a:xfrm>
            <a:off x="6318913" y="5569388"/>
            <a:ext cx="5873087" cy="307777"/>
          </a:xfrm>
          <a:prstGeom prst="rect">
            <a:avLst/>
          </a:prstGeom>
          <a:noFill/>
        </p:spPr>
        <p:txBody>
          <a:bodyPr wrap="square">
            <a:spAutoFit/>
          </a:bodyPr>
          <a:lstStyle/>
          <a:p>
            <a:r>
              <a:rPr lang="en-US" sz="1400" dirty="0">
                <a:effectLst/>
                <a:latin typeface="Open Sans" panose="020B0606030504020204" pitchFamily="34" charset="0"/>
                <a:ea typeface="Open Sans" panose="020B0606030504020204" pitchFamily="34" charset="0"/>
                <a:cs typeface="Open Sans" panose="020B0606030504020204" pitchFamily="34" charset="0"/>
              </a:rPr>
              <a:t>National Association for the Education of Young Children (NAEYC) </a:t>
            </a:r>
          </a:p>
        </p:txBody>
      </p:sp>
      <p:sp>
        <p:nvSpPr>
          <p:cNvPr id="9" name="Content Placeholder 2">
            <a:extLst>
              <a:ext uri="{FF2B5EF4-FFF2-40B4-BE49-F238E27FC236}">
                <a16:creationId xmlns:a16="http://schemas.microsoft.com/office/drawing/2014/main" id="{4440DAFE-BDAE-8395-CB97-53C8A9E500C7}"/>
              </a:ext>
            </a:extLst>
          </p:cNvPr>
          <p:cNvSpPr>
            <a:spLocks noGrp="1"/>
          </p:cNvSpPr>
          <p:nvPr>
            <p:ph idx="1"/>
          </p:nvPr>
        </p:nvSpPr>
        <p:spPr>
          <a:xfrm>
            <a:off x="838199" y="1690688"/>
            <a:ext cx="5250741" cy="4351338"/>
          </a:xfrm>
        </p:spPr>
        <p:txBody>
          <a:bodyPr>
            <a:normAutofit/>
          </a:bodyPr>
          <a:lstStyle/>
          <a:p>
            <a:pPr>
              <a:lnSpc>
                <a:spcPct val="100000"/>
              </a:lnSpc>
              <a:spcAft>
                <a:spcPts val="1200"/>
              </a:spcAft>
            </a:pPr>
            <a:r>
              <a:rPr lang="en-US" sz="2200" dirty="0">
                <a:latin typeface="Open Sans" panose="020B0606030504020204" pitchFamily="34" charset="0"/>
                <a:ea typeface="Open Sans" panose="020B0606030504020204" pitchFamily="34" charset="0"/>
                <a:cs typeface="Open Sans" panose="020B0606030504020204" pitchFamily="34" charset="0"/>
              </a:rPr>
              <a:t>Early childhood is the prime time to explore making and tinkering!</a:t>
            </a:r>
          </a:p>
          <a:p>
            <a:pPr>
              <a:lnSpc>
                <a:spcPct val="100000"/>
              </a:lnSpc>
              <a:spcAft>
                <a:spcPts val="1200"/>
              </a:spcAft>
            </a:pPr>
            <a:r>
              <a:rPr lang="en-US" sz="2200" dirty="0">
                <a:latin typeface="Open Sans" panose="020B0606030504020204" pitchFamily="34" charset="0"/>
                <a:ea typeface="Open Sans" panose="020B0606030504020204" pitchFamily="34" charset="0"/>
                <a:cs typeface="Open Sans" panose="020B0606030504020204" pitchFamily="34" charset="0"/>
              </a:rPr>
              <a:t>Making and tinkering encourage and amplify children’s creative ambitions and self-directed learning. This can help build executive function skills.</a:t>
            </a:r>
          </a:p>
          <a:p>
            <a:pPr>
              <a:lnSpc>
                <a:spcPct val="100000"/>
              </a:lnSpc>
              <a:spcAft>
                <a:spcPts val="1200"/>
              </a:spcAft>
            </a:pPr>
            <a:r>
              <a:rPr lang="en-US" sz="2200" dirty="0">
                <a:latin typeface="Open Sans" panose="020B0606030504020204" pitchFamily="34" charset="0"/>
                <a:ea typeface="Open Sans" panose="020B0606030504020204" pitchFamily="34" charset="0"/>
                <a:cs typeface="Open Sans" panose="020B0606030504020204" pitchFamily="34" charset="0"/>
              </a:rPr>
              <a:t>Many making experiences also involve collaboration, building critical social emotional skills.</a:t>
            </a:r>
          </a:p>
        </p:txBody>
      </p:sp>
    </p:spTree>
    <p:extLst>
      <p:ext uri="{BB962C8B-B14F-4D97-AF65-F5344CB8AC3E}">
        <p14:creationId xmlns:p14="http://schemas.microsoft.com/office/powerpoint/2010/main" val="849304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488797" y="224363"/>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PLAYFUL PROCESS</a:t>
            </a: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3"/>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4" y="365126"/>
            <a:ext cx="5964966"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person, indoor, group, bedroom&#10;&#10;Description automatically generated">
            <a:extLst>
              <a:ext uri="{FF2B5EF4-FFF2-40B4-BE49-F238E27FC236}">
                <a16:creationId xmlns:a16="http://schemas.microsoft.com/office/drawing/2014/main" id="{D46D44BB-F96B-AA4E-5812-00F885196C71}"/>
              </a:ext>
            </a:extLst>
          </p:cNvPr>
          <p:cNvPicPr>
            <a:picLocks noChangeAspect="1"/>
          </p:cNvPicPr>
          <p:nvPr/>
        </p:nvPicPr>
        <p:blipFill rotWithShape="1">
          <a:blip r:embed="rId4"/>
          <a:srcRect l="22904" t="16509" r="18329" b="-1919"/>
          <a:stretch/>
        </p:blipFill>
        <p:spPr>
          <a:xfrm>
            <a:off x="7223709" y="791569"/>
            <a:ext cx="4567589" cy="4978779"/>
          </a:xfrm>
          <a:prstGeom prst="rect">
            <a:avLst/>
          </a:prstGeom>
        </p:spPr>
      </p:pic>
      <p:sp>
        <p:nvSpPr>
          <p:cNvPr id="11" name="Content Placeholder 2">
            <a:extLst>
              <a:ext uri="{FF2B5EF4-FFF2-40B4-BE49-F238E27FC236}">
                <a16:creationId xmlns:a16="http://schemas.microsoft.com/office/drawing/2014/main" id="{508EF2E8-5011-EB44-E2CB-26A2030BA1E8}"/>
              </a:ext>
            </a:extLst>
          </p:cNvPr>
          <p:cNvSpPr>
            <a:spLocks noGrp="1"/>
          </p:cNvSpPr>
          <p:nvPr>
            <p:ph idx="1"/>
          </p:nvPr>
        </p:nvSpPr>
        <p:spPr>
          <a:xfrm>
            <a:off x="838199" y="1690688"/>
            <a:ext cx="6248401" cy="4351338"/>
          </a:xfrm>
        </p:spPr>
        <p:txBody>
          <a:bodyPr>
            <a:normAutofit/>
          </a:bodyPr>
          <a:lstStyle/>
          <a:p>
            <a:pPr>
              <a:lnSpc>
                <a:spcPct val="100000"/>
              </a:lnSpc>
              <a:spcAft>
                <a:spcPts val="1200"/>
              </a:spcAft>
            </a:pPr>
            <a:r>
              <a:rPr lang="en-US" sz="2200" dirty="0">
                <a:latin typeface="Open Sans" panose="020B0606030504020204" pitchFamily="34" charset="0"/>
                <a:ea typeface="Open Sans" panose="020B0606030504020204" pitchFamily="34" charset="0"/>
                <a:cs typeface="Open Sans" panose="020B0606030504020204" pitchFamily="34" charset="0"/>
              </a:rPr>
              <a:t>Play is how children learn</a:t>
            </a:r>
          </a:p>
          <a:p>
            <a:pPr>
              <a:lnSpc>
                <a:spcPct val="100000"/>
              </a:lnSpc>
              <a:spcAft>
                <a:spcPts val="1200"/>
              </a:spcAft>
            </a:pPr>
            <a:r>
              <a:rPr lang="en-US" sz="2200" dirty="0">
                <a:latin typeface="Open Sans" panose="020B0606030504020204" pitchFamily="34" charset="0"/>
                <a:ea typeface="Open Sans" panose="020B0606030504020204" pitchFamily="34" charset="0"/>
                <a:cs typeface="Open Sans" panose="020B0606030504020204" pitchFamily="34" charset="0"/>
              </a:rPr>
              <a:t>Through a playful lens, the focus is on the process, rather than the end result</a:t>
            </a:r>
          </a:p>
          <a:p>
            <a:pPr>
              <a:lnSpc>
                <a:spcPct val="100000"/>
              </a:lnSpc>
              <a:spcAft>
                <a:spcPts val="1200"/>
              </a:spcAft>
            </a:pPr>
            <a:r>
              <a:rPr lang="en-US" sz="2200" dirty="0">
                <a:latin typeface="Open Sans" panose="020B0606030504020204" pitchFamily="34" charset="0"/>
                <a:ea typeface="Open Sans" panose="020B0606030504020204" pitchFamily="34" charset="0"/>
                <a:cs typeface="Open Sans" panose="020B0606030504020204" pitchFamily="34" charset="0"/>
              </a:rPr>
              <a:t>The interaction with novel materials and ideas is critical </a:t>
            </a:r>
          </a:p>
          <a:p>
            <a:pPr>
              <a:lnSpc>
                <a:spcPct val="100000"/>
              </a:lnSpc>
              <a:spcAft>
                <a:spcPts val="1200"/>
              </a:spcAft>
            </a:pPr>
            <a:r>
              <a:rPr lang="en-US" sz="2200" dirty="0">
                <a:latin typeface="Open Sans" panose="020B0606030504020204" pitchFamily="34" charset="0"/>
                <a:ea typeface="Open Sans" panose="020B0606030504020204" pitchFamily="34" charset="0"/>
                <a:cs typeface="Open Sans" panose="020B0606030504020204" pitchFamily="34" charset="0"/>
              </a:rPr>
              <a:t>One of the most authentic ways children can engage in exploration of the world around them is through tinkering!</a:t>
            </a:r>
          </a:p>
        </p:txBody>
      </p:sp>
    </p:spTree>
    <p:extLst>
      <p:ext uri="{BB962C8B-B14F-4D97-AF65-F5344CB8AC3E}">
        <p14:creationId xmlns:p14="http://schemas.microsoft.com/office/powerpoint/2010/main" val="3846524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404-17C2-2240-0BCB-3E28BB9E7A3C}"/>
              </a:ext>
            </a:extLst>
          </p:cNvPr>
          <p:cNvSpPr>
            <a:spLocks noGrp="1"/>
          </p:cNvSpPr>
          <p:nvPr>
            <p:ph type="title"/>
          </p:nvPr>
        </p:nvSpPr>
        <p:spPr>
          <a:xfrm>
            <a:off x="838200" y="283480"/>
            <a:ext cx="10515600" cy="1325563"/>
          </a:xfrm>
        </p:spPr>
        <p:txBody>
          <a:bodyPr/>
          <a:lstStyle/>
          <a:p>
            <a:r>
              <a:rPr lang="en-US" dirty="0">
                <a:solidFill>
                  <a:srgbClr val="DC3E35"/>
                </a:solidFill>
                <a:latin typeface="Open Sans" panose="020B0606030504020204" pitchFamily="34" charset="0"/>
                <a:ea typeface="Open Sans" panose="020B0606030504020204" pitchFamily="34" charset="0"/>
                <a:cs typeface="Open Sans" panose="020B0606030504020204" pitchFamily="34" charset="0"/>
              </a:rPr>
              <a:t>POLL</a:t>
            </a:r>
          </a:p>
        </p:txBody>
      </p:sp>
      <p:sp>
        <p:nvSpPr>
          <p:cNvPr id="3" name="Content Placeholder 2">
            <a:extLst>
              <a:ext uri="{FF2B5EF4-FFF2-40B4-BE49-F238E27FC236}">
                <a16:creationId xmlns:a16="http://schemas.microsoft.com/office/drawing/2014/main" id="{7CFD397E-FC47-91F4-40C4-EE2AF182EB5F}"/>
              </a:ext>
            </a:extLst>
          </p:cNvPr>
          <p:cNvSpPr>
            <a:spLocks noGrp="1"/>
          </p:cNvSpPr>
          <p:nvPr>
            <p:ph idx="1"/>
          </p:nvPr>
        </p:nvSpPr>
        <p:spPr>
          <a:xfrm>
            <a:off x="838199" y="1690688"/>
            <a:ext cx="6672944" cy="4351338"/>
          </a:xfrm>
        </p:spPr>
        <p:txBody>
          <a:bodyPr>
            <a:normAutofit/>
          </a:bodyPr>
          <a:lstStyle/>
          <a:p>
            <a:pPr marL="0" indent="0">
              <a:buNone/>
            </a:pPr>
            <a:r>
              <a:rPr lang="en-US" sz="3000" dirty="0">
                <a:latin typeface="Open Sans" panose="020B0606030504020204" pitchFamily="34" charset="0"/>
                <a:ea typeface="Open Sans" panose="020B0606030504020204" pitchFamily="34" charset="0"/>
                <a:cs typeface="Open Sans" panose="020B0606030504020204" pitchFamily="34" charset="0"/>
              </a:rPr>
              <a:t>Are your programs for children ages 2-6 and their caregivers done…</a:t>
            </a:r>
          </a:p>
          <a:p>
            <a:pPr marL="0" indent="0">
              <a:buNone/>
            </a:pPr>
            <a:endParaRPr lang="en-US" sz="3000" dirty="0">
              <a:latin typeface="Open Sans" panose="020B0606030504020204" pitchFamily="34" charset="0"/>
              <a:ea typeface="Open Sans" panose="020B0606030504020204" pitchFamily="34" charset="0"/>
              <a:cs typeface="Open Sans" panose="020B0606030504020204" pitchFamily="34" charset="0"/>
            </a:endParaRPr>
          </a:p>
          <a:p>
            <a:pPr fontAlgn="base"/>
            <a:r>
              <a:rPr lang="en-US" sz="3000" dirty="0">
                <a:latin typeface="Open Sans" panose="020B0606030504020204" pitchFamily="34" charset="0"/>
                <a:ea typeface="Open Sans" panose="020B0606030504020204" pitchFamily="34" charset="0"/>
                <a:cs typeface="Open Sans" panose="020B0606030504020204" pitchFamily="34" charset="0"/>
              </a:rPr>
              <a:t>In-person </a:t>
            </a:r>
          </a:p>
          <a:p>
            <a:pPr fontAlgn="base"/>
            <a:r>
              <a:rPr lang="en-US" sz="3000" dirty="0">
                <a:latin typeface="Open Sans" panose="020B0606030504020204" pitchFamily="34" charset="0"/>
                <a:ea typeface="Open Sans" panose="020B0606030504020204" pitchFamily="34" charset="0"/>
                <a:cs typeface="Open Sans" panose="020B0606030504020204" pitchFamily="34" charset="0"/>
              </a:rPr>
              <a:t>Virtually</a:t>
            </a:r>
          </a:p>
          <a:p>
            <a:pPr fontAlgn="base"/>
            <a:r>
              <a:rPr lang="en-US" sz="3000" dirty="0">
                <a:latin typeface="Open Sans" panose="020B0606030504020204" pitchFamily="34" charset="0"/>
                <a:ea typeface="Open Sans" panose="020B0606030504020204" pitchFamily="34" charset="0"/>
                <a:cs typeface="Open Sans" panose="020B0606030504020204" pitchFamily="34" charset="0"/>
              </a:rPr>
              <a:t>Combo of both!</a:t>
            </a:r>
          </a:p>
          <a:p>
            <a:pPr>
              <a:lnSpc>
                <a:spcPct val="100000"/>
              </a:lnSpc>
              <a:spcAft>
                <a:spcPts val="1200"/>
              </a:spcAft>
            </a:pPr>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4A603338-57F3-7D76-FEE5-C59319D6AA8C}"/>
              </a:ext>
            </a:extLst>
          </p:cNvPr>
          <p:cNvPicPr>
            <a:picLocks noChangeAspect="1"/>
          </p:cNvPicPr>
          <p:nvPr/>
        </p:nvPicPr>
        <p:blipFill>
          <a:blip r:embed="rId2"/>
          <a:stretch>
            <a:fillRect/>
          </a:stretch>
        </p:blipFill>
        <p:spPr>
          <a:xfrm>
            <a:off x="10015117" y="5982037"/>
            <a:ext cx="1776182" cy="659725"/>
          </a:xfrm>
          <a:prstGeom prst="rect">
            <a:avLst/>
          </a:prstGeom>
        </p:spPr>
      </p:pic>
      <p:pic>
        <p:nvPicPr>
          <p:cNvPr id="7" name="Picture 6">
            <a:extLst>
              <a:ext uri="{FF2B5EF4-FFF2-40B4-BE49-F238E27FC236}">
                <a16:creationId xmlns:a16="http://schemas.microsoft.com/office/drawing/2014/main" id="{30D9E972-34B3-8C55-9E16-9836B9F15A3E}"/>
              </a:ext>
            </a:extLst>
          </p:cNvPr>
          <p:cNvPicPr>
            <a:picLocks noChangeAspect="1"/>
          </p:cNvPicPr>
          <p:nvPr/>
        </p:nvPicPr>
        <p:blipFill>
          <a:blip r:embed="rId3"/>
          <a:stretch>
            <a:fillRect/>
          </a:stretch>
        </p:blipFill>
        <p:spPr>
          <a:xfrm>
            <a:off x="400702" y="5770349"/>
            <a:ext cx="836702" cy="874469"/>
          </a:xfrm>
          <a:prstGeom prst="rect">
            <a:avLst/>
          </a:prstGeom>
        </p:spPr>
      </p:pic>
      <p:sp>
        <p:nvSpPr>
          <p:cNvPr id="8" name="Rectangle 7">
            <a:extLst>
              <a:ext uri="{FF2B5EF4-FFF2-40B4-BE49-F238E27FC236}">
                <a16:creationId xmlns:a16="http://schemas.microsoft.com/office/drawing/2014/main" id="{B0C6C247-DDB9-21DA-C274-3D04814C7154}"/>
              </a:ext>
            </a:extLst>
          </p:cNvPr>
          <p:cNvSpPr/>
          <p:nvPr/>
        </p:nvSpPr>
        <p:spPr>
          <a:xfrm>
            <a:off x="131035" y="365126"/>
            <a:ext cx="4016422" cy="1044038"/>
          </a:xfrm>
          <a:prstGeom prst="rect">
            <a:avLst/>
          </a:prstGeom>
          <a:noFill/>
          <a:ln w="101600">
            <a:solidFill>
              <a:srgbClr val="A3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con&#10;&#10;Description automatically generated">
            <a:extLst>
              <a:ext uri="{FF2B5EF4-FFF2-40B4-BE49-F238E27FC236}">
                <a16:creationId xmlns:a16="http://schemas.microsoft.com/office/drawing/2014/main" id="{5B0C532E-C169-ACAB-41C4-4356090130A4}"/>
              </a:ext>
            </a:extLst>
          </p:cNvPr>
          <p:cNvPicPr>
            <a:picLocks noChangeAspect="1"/>
          </p:cNvPicPr>
          <p:nvPr/>
        </p:nvPicPr>
        <p:blipFill>
          <a:blip r:embed="rId4"/>
          <a:stretch>
            <a:fillRect/>
          </a:stretch>
        </p:blipFill>
        <p:spPr>
          <a:xfrm>
            <a:off x="8702112" y="1599838"/>
            <a:ext cx="2078757" cy="1812575"/>
          </a:xfrm>
          <a:prstGeom prst="rect">
            <a:avLst/>
          </a:prstGeom>
        </p:spPr>
      </p:pic>
    </p:spTree>
    <p:extLst>
      <p:ext uri="{BB962C8B-B14F-4D97-AF65-F5344CB8AC3E}">
        <p14:creationId xmlns:p14="http://schemas.microsoft.com/office/powerpoint/2010/main" val="32191684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8218</TotalTime>
  <Words>1295</Words>
  <Application>Microsoft Macintosh PowerPoint</Application>
  <PresentationFormat>Widescreen</PresentationFormat>
  <Paragraphs>172</Paragraphs>
  <Slides>32</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Open Sans</vt:lpstr>
      <vt:lpstr>Office Theme</vt:lpstr>
      <vt:lpstr>PowerPoint Presentation</vt:lpstr>
      <vt:lpstr> LITTLE MAKERS</vt:lpstr>
      <vt:lpstr>DEMOGRAPHICS</vt:lpstr>
      <vt:lpstr>PROJECT GOALS</vt:lpstr>
      <vt:lpstr>AGENDA</vt:lpstr>
      <vt:lpstr>STARTING YOUNG</vt:lpstr>
      <vt:lpstr>TINKER, MAKE, ENGINEER</vt:lpstr>
      <vt:lpstr>PLAYFUL PROCESS</vt:lpstr>
      <vt:lpstr>POLL</vt:lpstr>
      <vt:lpstr>A TALE OF TWO PROGRAMS</vt:lpstr>
      <vt:lpstr>A TALE OF TWO PROGRAMS</vt:lpstr>
      <vt:lpstr>IN-PERSON PROGRAMMING</vt:lpstr>
      <vt:lpstr>IN-PERSON PROGRAMMING</vt:lpstr>
      <vt:lpstr>SPACE AFFORDANCES</vt:lpstr>
      <vt:lpstr>SPACE AFFORDANCES</vt:lpstr>
      <vt:lpstr>OUR FAVORITE THINGS</vt:lpstr>
      <vt:lpstr>OUR FAVORITE THINGS</vt:lpstr>
      <vt:lpstr>OUR FAVORITE THINGS</vt:lpstr>
      <vt:lpstr>PROMPTS &amp; SIGNAGE</vt:lpstr>
      <vt:lpstr>PAUSE &amp; PONDER</vt:lpstr>
      <vt:lpstr>VIRTUAL AT-HOME PROGRAMMING</vt:lpstr>
      <vt:lpstr>AT-HOME PROGRAMMING</vt:lpstr>
      <vt:lpstr>PROGRAM STRUCTURE</vt:lpstr>
      <vt:lpstr>ACTIVITY PLANNING</vt:lpstr>
      <vt:lpstr>PAUSE &amp; PONDER</vt:lpstr>
      <vt:lpstr>RAMPS ACTIVITY</vt:lpstr>
      <vt:lpstr>EXPLORING AND MAKING SOUNDS</vt:lpstr>
      <vt:lpstr>LIGHT AND SHADOW</vt:lpstr>
      <vt:lpstr>LATEST ITERATION</vt:lpstr>
      <vt:lpstr>WHAT WE LEARNED</vt:lpstr>
      <vt:lpstr>LITTLE MAKERS TOOLKIT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Regalla</dc:creator>
  <cp:lastModifiedBy>Lisa Regalla</cp:lastModifiedBy>
  <cp:revision>43</cp:revision>
  <dcterms:created xsi:type="dcterms:W3CDTF">2022-08-02T15:09:09Z</dcterms:created>
  <dcterms:modified xsi:type="dcterms:W3CDTF">2022-09-21T15:10:18Z</dcterms:modified>
</cp:coreProperties>
</file>