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85" r:id="rId4"/>
    <p:sldId id="259" r:id="rId5"/>
    <p:sldId id="265" r:id="rId6"/>
    <p:sldId id="287" r:id="rId7"/>
    <p:sldId id="309" r:id="rId8"/>
    <p:sldId id="310" r:id="rId9"/>
    <p:sldId id="311" r:id="rId10"/>
    <p:sldId id="312" r:id="rId11"/>
    <p:sldId id="313" r:id="rId12"/>
    <p:sldId id="314" r:id="rId13"/>
    <p:sldId id="296" r:id="rId14"/>
    <p:sldId id="286" r:id="rId15"/>
    <p:sldId id="268" r:id="rId16"/>
    <p:sldId id="294" r:id="rId17"/>
    <p:sldId id="298" r:id="rId18"/>
    <p:sldId id="295" r:id="rId19"/>
    <p:sldId id="301" r:id="rId20"/>
    <p:sldId id="270" r:id="rId21"/>
    <p:sldId id="297" r:id="rId22"/>
    <p:sldId id="299" r:id="rId23"/>
    <p:sldId id="300" r:id="rId24"/>
    <p:sldId id="305" r:id="rId25"/>
    <p:sldId id="304" r:id="rId26"/>
    <p:sldId id="306" r:id="rId27"/>
    <p:sldId id="302" r:id="rId28"/>
    <p:sldId id="308" r:id="rId29"/>
    <p:sldId id="303" r:id="rId30"/>
    <p:sldId id="307" r:id="rId31"/>
    <p:sldId id="26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BBB2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096"/>
    <p:restoredTop sz="96327"/>
  </p:normalViewPr>
  <p:slideViewPr>
    <p:cSldViewPr snapToGrid="0">
      <p:cViewPr varScale="1">
        <p:scale>
          <a:sx n="73" d="100"/>
          <a:sy n="73" d="100"/>
        </p:scale>
        <p:origin x="216" y="1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AE6A-9ECD-F079-4E60-89BD8BE97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EE4B5-D5AE-FB02-F181-F41FFF0D1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D2586-060E-FCD7-6A5D-48079EC95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25B22-6E20-0509-6F75-A8FB8341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5F361-975D-E911-FE47-DFE33785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8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0FC64-A452-51BC-4D40-1A493873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10136-F864-7513-5A6D-04C897019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3D613-6C5A-1F98-6A86-9DF8B30B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96E1E-C3B3-E285-D134-262F39BFB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B67C-C173-CD5D-7ECA-3B0EFA67B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37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B4063F-BA3A-F887-DD8A-830FCD079B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0D3483-F879-F31C-E2B3-4CCEB0621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6CA60-BDAC-AEA4-E1F3-6881DA08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C780B-3B86-2D6B-EB07-A6C42F89B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960EA-DBF1-D68D-4B91-6F2DB0C0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7B12-7710-C174-5D16-4CD746E90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F7AF0-17BC-C337-B2A9-5CB94499B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D6C36-7A92-81BE-363E-96C4B469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36F4D-3CB1-AEBA-C8C2-353207D4B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1AF4A-D082-8445-53D3-EEF0D8EDE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9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8698B-0F6A-1A53-5DB6-B0E11805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1B4D5-AD23-8889-14A3-049D01679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0DB74-C54A-2692-AEDF-0F8FD4D52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24143-F257-704A-A57C-CC9D6EE05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EA7F6-497A-B860-37F3-83316EBD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BA480-149D-FB2C-65B8-A549147C8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F8A40-7AF3-9851-B407-00EFC26AE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23F9D-BA34-25A4-F04D-F2E32C4C2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E691F-E0EC-4EDD-1CD0-438A1ADBB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8E2E8-E7DD-4621-B498-E995A0155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652FE-D1CD-2CBF-473C-FAF8E7EA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6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2E6F1-E2E1-BA4A-0305-935E523F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347DF-2ED8-15DC-79E2-77F637D86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0DF52-70AA-D3CE-D06C-EA6D2B77D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47E08-B16F-B3C3-A936-F059347C1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AD8B04-990D-0292-D841-67B2DCBEB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5478C9-5F51-B3D5-EE9B-4295D9941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324462-97D7-C673-7648-516833E7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D7098-779D-98DF-EAD0-4E79068F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90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DA3AB-B381-F8F8-D0D7-A3F4D664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00005-871A-4628-4629-098A32CC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9EEBCD-E181-0CC1-1699-24CC3C16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77385-73A9-8F6A-2E2D-2F1C5C61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0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15FC3-72AD-BE42-ECC1-AD75EA6CF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E1322-7E50-87B9-436E-C8894029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A99D5-B3D4-DA7C-3B88-84FB8839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6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E511F-182F-616A-F7C6-60AFD21D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D530-0AF1-40C4-558F-24EDDFD4F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E6C2E-8565-BF2A-8F4B-88A51CD8C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88993-0EEE-0610-8E7F-48879833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BB1A0-3419-60A8-C4CF-85F17DB51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A7126-9872-7153-A20F-05EA0D0F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3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8F71F-1258-53C0-D29D-9875FCF7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50D97-BEAB-6A18-8308-76B3A313B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EDBB3-D7C3-3504-8C17-8D6215B84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629FF-9771-9EDF-57AB-8E2FAE77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76255-28EF-86F5-7EC8-2A28C8DCE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F49D8-730F-8542-4B29-A2D19A5D2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7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FF7F7-5FAA-0719-4FC5-7B3F95918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2B38D-B500-2D44-DD88-972ED1065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0E991-8E45-5E53-6F55-ABF962BA6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E9ED2-4FB2-BD4D-8BC3-0F60D3FC3BEE}" type="datetimeFigureOut">
              <a:rPr lang="en-US" smtClean="0"/>
              <a:t>9/29/22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CDDF3-43AD-A20B-E979-8FAAF4D7C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3FA97-BD65-7AF4-1838-9EFC90301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8D369-32C8-7843-926D-0F8A4096B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8F6C66D-543E-F20D-3B55-5F101FFB1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882" y="279194"/>
            <a:ext cx="11014841" cy="20369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LITTLE MAKERS: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FACILITATION AND REFLECTION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2AA3AA1-3867-F2CA-5A80-173C8FA6C7B4}"/>
              </a:ext>
            </a:extLst>
          </p:cNvPr>
          <p:cNvSpPr txBox="1">
            <a:spLocks/>
          </p:cNvSpPr>
          <p:nvPr/>
        </p:nvSpPr>
        <p:spPr>
          <a:xfrm>
            <a:off x="5731179" y="2377053"/>
            <a:ext cx="2795704" cy="5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6EB2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Sept. 28,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1642E-21DE-60EE-E490-68C5D439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598" y="6041802"/>
            <a:ext cx="1776182" cy="65972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6E6E89F-1B1B-4FCF-87D2-0274371B7858}"/>
              </a:ext>
            </a:extLst>
          </p:cNvPr>
          <p:cNvSpPr txBox="1">
            <a:spLocks/>
          </p:cNvSpPr>
          <p:nvPr/>
        </p:nvSpPr>
        <p:spPr>
          <a:xfrm>
            <a:off x="2930854" y="3351433"/>
            <a:ext cx="9144000" cy="3413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rgbClr val="6EB24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DD977-DFBE-5C58-B795-EB3BC8864A15}"/>
              </a:ext>
            </a:extLst>
          </p:cNvPr>
          <p:cNvSpPr txBox="1"/>
          <p:nvPr/>
        </p:nvSpPr>
        <p:spPr>
          <a:xfrm>
            <a:off x="947462" y="6206087"/>
            <a:ext cx="8872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project was made possible in part by the Institute of Museum and Library Services (#LG-95-18-0191-18). 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729EF0-7338-BD85-D2CA-32984072C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35" y="2180483"/>
            <a:ext cx="3171659" cy="33148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F59352-222D-0DF7-1D0B-3B6E93F9C2C8}"/>
              </a:ext>
            </a:extLst>
          </p:cNvPr>
          <p:cNvSpPr/>
          <p:nvPr/>
        </p:nvSpPr>
        <p:spPr>
          <a:xfrm>
            <a:off x="947462" y="1719280"/>
            <a:ext cx="10507289" cy="4200831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98BF95-8D06-1DE1-9245-5267E383AFAC}"/>
              </a:ext>
            </a:extLst>
          </p:cNvPr>
          <p:cNvCxnSpPr>
            <a:cxnSpLocks/>
          </p:cNvCxnSpPr>
          <p:nvPr/>
        </p:nvCxnSpPr>
        <p:spPr>
          <a:xfrm>
            <a:off x="5746808" y="1770760"/>
            <a:ext cx="0" cy="4149351"/>
          </a:xfrm>
          <a:prstGeom prst="line">
            <a:avLst/>
          </a:prstGeom>
          <a:ln w="101600">
            <a:solidFill>
              <a:srgbClr val="A3AA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EDF1EF-D08E-9133-BB95-FEE46BD40597}"/>
              </a:ext>
            </a:extLst>
          </p:cNvPr>
          <p:cNvCxnSpPr>
            <a:cxnSpLocks/>
          </p:cNvCxnSpPr>
          <p:nvPr/>
        </p:nvCxnSpPr>
        <p:spPr>
          <a:xfrm>
            <a:off x="8603715" y="1719280"/>
            <a:ext cx="0" cy="1709720"/>
          </a:xfrm>
          <a:prstGeom prst="line">
            <a:avLst/>
          </a:prstGeom>
          <a:ln w="101600">
            <a:solidFill>
              <a:srgbClr val="A3AA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775DDB-4A56-5830-E2A2-B44224576DE8}"/>
              </a:ext>
            </a:extLst>
          </p:cNvPr>
          <p:cNvCxnSpPr>
            <a:cxnSpLocks/>
          </p:cNvCxnSpPr>
          <p:nvPr/>
        </p:nvCxnSpPr>
        <p:spPr>
          <a:xfrm>
            <a:off x="5746808" y="3421747"/>
            <a:ext cx="5756471" cy="7253"/>
          </a:xfrm>
          <a:prstGeom prst="line">
            <a:avLst/>
          </a:prstGeom>
          <a:ln w="101600">
            <a:solidFill>
              <a:srgbClr val="A3AA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38A15F31-44C5-9408-85B5-11AEF6AE91AD}"/>
              </a:ext>
            </a:extLst>
          </p:cNvPr>
          <p:cNvSpPr txBox="1">
            <a:spLocks/>
          </p:cNvSpPr>
          <p:nvPr/>
        </p:nvSpPr>
        <p:spPr>
          <a:xfrm>
            <a:off x="5468367" y="3764063"/>
            <a:ext cx="6296435" cy="908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>
              <a:solidFill>
                <a:srgbClr val="56BB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dirty="0">
              <a:solidFill>
                <a:srgbClr val="6EB24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9600" b="1" dirty="0">
                <a:solidFill>
                  <a:srgbClr val="56BB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Gail Zachariah, Keene Public Library</a:t>
            </a:r>
          </a:p>
          <a:p>
            <a:r>
              <a:rPr lang="en-US" sz="9600" b="1" dirty="0">
                <a:solidFill>
                  <a:srgbClr val="56BB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Amy Kraemer, Keene Public Library</a:t>
            </a:r>
          </a:p>
          <a:p>
            <a:r>
              <a:rPr lang="en-US" sz="9600" b="1" dirty="0">
                <a:solidFill>
                  <a:srgbClr val="56BB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Lisa </a:t>
            </a:r>
            <a:r>
              <a:rPr lang="en-US" sz="9600" b="1" dirty="0" err="1">
                <a:solidFill>
                  <a:srgbClr val="56BB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Regalla</a:t>
            </a:r>
            <a:r>
              <a:rPr lang="en-US" sz="9600" b="1" dirty="0">
                <a:solidFill>
                  <a:srgbClr val="56BB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600" b="1" dirty="0" err="1">
                <a:solidFill>
                  <a:srgbClr val="56BB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Regallium</a:t>
            </a:r>
            <a:r>
              <a:rPr lang="en-US" sz="9600" b="1" dirty="0">
                <a:solidFill>
                  <a:srgbClr val="56BB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Consulting</a:t>
            </a:r>
          </a:p>
        </p:txBody>
      </p:sp>
      <p:pic>
        <p:nvPicPr>
          <p:cNvPr id="23" name="Picture 22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3242DAE5-A978-F6E0-69DA-025DD6220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072" y="1869642"/>
            <a:ext cx="1345295" cy="138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81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SNEAKY SCIENCE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8243709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117" y="2470679"/>
            <a:ext cx="4611189" cy="2010361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STEM is already present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Facilitate discovery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STEM concepts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Introduce vocabulary</a:t>
            </a:r>
          </a:p>
        </p:txBody>
      </p:sp>
      <p:pic>
        <p:nvPicPr>
          <p:cNvPr id="6" name="Picture 5" descr="A picture containing text, indoor, ceiling, wall&#10;&#10;Description automatically generated">
            <a:extLst>
              <a:ext uri="{FF2B5EF4-FFF2-40B4-BE49-F238E27FC236}">
                <a16:creationId xmlns:a16="http://schemas.microsoft.com/office/drawing/2014/main" id="{13EFB17E-B72B-9F67-D281-F58775471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15" t="26980" r="20562" b="9095"/>
          <a:stretch/>
        </p:blipFill>
        <p:spPr>
          <a:xfrm>
            <a:off x="7140708" y="1608755"/>
            <a:ext cx="4611189" cy="4161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8ED62-123A-7925-63D4-860289DD2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61" y="2162908"/>
            <a:ext cx="1443654" cy="17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8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HELPING ADULTS TAKE THE LEAD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10028966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54" y="1856245"/>
            <a:ext cx="6074806" cy="4045530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an accepting and welcoming environment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don’t need all the answers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Co-learning = Learning together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 is integral component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 language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Talk about what you are doing and why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person, indoor, bedroom&#10;&#10;Description automatically generated">
            <a:extLst>
              <a:ext uri="{FF2B5EF4-FFF2-40B4-BE49-F238E27FC236}">
                <a16:creationId xmlns:a16="http://schemas.microsoft.com/office/drawing/2014/main" id="{CFAC1922-A39E-CA56-18BC-2F2696EA6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37" t="15385" r="17596"/>
          <a:stretch/>
        </p:blipFill>
        <p:spPr>
          <a:xfrm>
            <a:off x="7224325" y="1667432"/>
            <a:ext cx="3950180" cy="40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GUIDING FACILITATION VIRTUALLY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3" y="365126"/>
            <a:ext cx="10515599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53" y="1856245"/>
            <a:ext cx="10515600" cy="4351338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 Meetings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 and explore together</a:t>
            </a:r>
          </a:p>
          <a:p>
            <a:pPr lvl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Niche Academy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Tips for parents and caregivers</a:t>
            </a:r>
          </a:p>
          <a:p>
            <a:pPr lvl="1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Goosechase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 addressed to adult</a:t>
            </a:r>
          </a:p>
        </p:txBody>
      </p:sp>
      <p:pic>
        <p:nvPicPr>
          <p:cNvPr id="6" name="Picture 5" descr="A picture containing child, little, person, indoor&#10;&#10;Description automatically generated">
            <a:extLst>
              <a:ext uri="{FF2B5EF4-FFF2-40B4-BE49-F238E27FC236}">
                <a16:creationId xmlns:a16="http://schemas.microsoft.com/office/drawing/2014/main" id="{E45465F5-238B-4B41-2749-CD5C239D2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2" r="8546" b="8505"/>
          <a:stretch/>
        </p:blipFill>
        <p:spPr>
          <a:xfrm>
            <a:off x="7275794" y="1856244"/>
            <a:ext cx="3868143" cy="402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72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PAUSE &amp; PONDER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397E-FC47-91F4-40C4-EE2AF18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7366518" cy="42913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spcAft>
                <a:spcPts val="1200"/>
              </a:spcAft>
            </a:pPr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level of facilitation (high, medium, or low) do you use in your programming?</a:t>
            </a:r>
            <a:endParaRPr lang="en-US" sz="2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200"/>
              </a:spcBef>
            </a:pPr>
            <a:r>
              <a:rPr lang="en-US" sz="2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many staff members are available for facilitation? How does that affect the type of activities you might offer? </a:t>
            </a:r>
          </a:p>
          <a:p>
            <a:pPr>
              <a:spcBef>
                <a:spcPts val="2200"/>
              </a:spcBef>
            </a:pPr>
            <a:r>
              <a:rPr lang="en-US" sz="2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can parents and caregivers be empowered to help with facilitation? </a:t>
            </a:r>
            <a:endParaRPr lang="en-US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5" y="365126"/>
            <a:ext cx="631875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8FD84-44EF-2D70-9CAE-A948B0E19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308" y="1235642"/>
            <a:ext cx="22479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06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397E-FC47-91F4-40C4-EE2AF18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783823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you currently getting feedback from </a:t>
            </a:r>
            <a:r>
              <a:rPr lang="en-US" sz="30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</a:t>
            </a:r>
            <a:r>
              <a:rPr lang="en-US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about your early childhood programming? 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Always! We have regular staff reflection practices.</a:t>
            </a:r>
          </a:p>
          <a:p>
            <a:pPr fontAlgn="base">
              <a:spcBef>
                <a:spcPts val="0"/>
              </a:spcBef>
            </a:pPr>
            <a:endParaRPr lang="en-US" sz="2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Sometimes. It depends on the program.</a:t>
            </a:r>
          </a:p>
          <a:p>
            <a:pPr fontAlgn="base">
              <a:spcBef>
                <a:spcPts val="0"/>
              </a:spcBef>
            </a:pPr>
            <a:endParaRPr lang="en-US" sz="2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Rarely, but we would like to do more!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5" y="365126"/>
            <a:ext cx="401642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B0C532E-C169-ACAB-41C4-435609013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738" y="1207953"/>
            <a:ext cx="2078757" cy="181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7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397E-FC47-91F4-40C4-EE2AF18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85815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you currently getting feedback from </a:t>
            </a:r>
            <a:r>
              <a:rPr lang="en-US" sz="30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patrons</a:t>
            </a:r>
            <a:r>
              <a:rPr lang="en-US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about your early childhood programming? 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Always! We never run a program without collecting data </a:t>
            </a:r>
          </a:p>
          <a:p>
            <a:pPr fontAlgn="base">
              <a:spcBef>
                <a:spcPts val="0"/>
              </a:spcBef>
            </a:pPr>
            <a:endParaRPr lang="en-US" sz="2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Sometimes. It depends on staffing and capacity.</a:t>
            </a:r>
          </a:p>
          <a:p>
            <a:pPr fontAlgn="base">
              <a:spcBef>
                <a:spcPts val="0"/>
              </a:spcBef>
            </a:pPr>
            <a:endParaRPr lang="en-US" sz="2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Rarely, but we would like to do more!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5" y="365126"/>
            <a:ext cx="401642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B0C532E-C169-ACAB-41C4-435609013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738" y="974388"/>
            <a:ext cx="2078757" cy="181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68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PLANNING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7472924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53" y="1856245"/>
            <a:ext cx="5276947" cy="3549944"/>
          </a:xfrm>
        </p:spPr>
        <p:txBody>
          <a:bodyPr>
            <a:noAutofit/>
          </a:bodyPr>
          <a:lstStyle/>
          <a:p>
            <a:pPr marL="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Essential characteristics of Little Maker programming</a:t>
            </a:r>
          </a:p>
          <a:p>
            <a:pPr marL="457200" lvl="2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Playful exploration of STEM</a:t>
            </a:r>
          </a:p>
          <a:p>
            <a:pPr marL="457200" lvl="2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Open-ended</a:t>
            </a:r>
          </a:p>
          <a:p>
            <a:pPr marL="457200" lvl="2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Authenticity of materials and tools</a:t>
            </a:r>
          </a:p>
          <a:p>
            <a:pPr marL="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 small and try things out!</a:t>
            </a:r>
            <a:r>
              <a:rPr lang="en-US" dirty="0">
                <a:effectLst/>
                <a:latin typeface="Helvetica" pitchFamily="2" charset="0"/>
              </a:rPr>
              <a:t> </a:t>
            </a:r>
          </a:p>
          <a:p>
            <a:pPr marL="0">
              <a:lnSpc>
                <a:spcPct val="100000"/>
              </a:lnSpc>
              <a:spcBef>
                <a:spcPts val="1200"/>
              </a:spcBef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60B05-BB32-7542-0241-63F2D28AF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726" y="1512985"/>
            <a:ext cx="5898539" cy="438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4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 REFLECTIONS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6908396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E842D4E-B62F-EF99-966D-E538B70FA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22082" y="365126"/>
            <a:ext cx="4169216" cy="540522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1271311-373E-591A-F7F2-DDFC7C2E6F9F}"/>
              </a:ext>
            </a:extLst>
          </p:cNvPr>
          <p:cNvSpPr txBox="1">
            <a:spLocks/>
          </p:cNvSpPr>
          <p:nvPr/>
        </p:nvSpPr>
        <p:spPr>
          <a:xfrm>
            <a:off x="819053" y="1856245"/>
            <a:ext cx="6220377" cy="3549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 the implementation of the program. 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a tool for program facilitators to reflect on the program in practice. 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potential progress toward meeting intended outcomes and note the strategies implemented to reach them. </a:t>
            </a:r>
          </a:p>
          <a:p>
            <a:pPr marL="0">
              <a:lnSpc>
                <a:spcPct val="100000"/>
              </a:lnSpc>
              <a:spcBef>
                <a:spcPts val="1200"/>
              </a:spcBef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933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6589734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SELFIE STATIONS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7760363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53" y="1690644"/>
            <a:ext cx="58407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 me about what you made. </a:t>
            </a:r>
          </a:p>
          <a:p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 you have any big problems while you were creating this? </a:t>
            </a:r>
          </a:p>
          <a:p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could you do to improve your design? </a:t>
            </a:r>
          </a:p>
          <a:p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 anyone help you with this? How? </a:t>
            </a:r>
          </a:p>
          <a:p>
            <a:endParaRPr lang="en-US" dirty="0"/>
          </a:p>
        </p:txBody>
      </p:sp>
      <p:pic>
        <p:nvPicPr>
          <p:cNvPr id="3" name="Picture 2" descr="A picture containing text, yellow, indoor, floor&#10;&#10;Description automatically generated">
            <a:extLst>
              <a:ext uri="{FF2B5EF4-FFF2-40B4-BE49-F238E27FC236}">
                <a16:creationId xmlns:a16="http://schemas.microsoft.com/office/drawing/2014/main" id="{5029BD4A-066B-572F-5BC1-01DA2D73E3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30" t="5791" r="7790" b="8531"/>
          <a:stretch/>
        </p:blipFill>
        <p:spPr>
          <a:xfrm>
            <a:off x="6659758" y="1690644"/>
            <a:ext cx="5366397" cy="412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23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 REFLECTION COLLECTION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10232166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53" y="1690644"/>
            <a:ext cx="58407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Scavenger Hunt on the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Goosechase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App</a:t>
            </a:r>
            <a:b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Blocking Light: Use your flashlight and see if you can block out all the light with an object like your hand. Take a picture of how you blocked the light. </a:t>
            </a:r>
          </a:p>
          <a:p>
            <a:endParaRPr lang="en-US" dirty="0"/>
          </a:p>
        </p:txBody>
      </p:sp>
      <p:pic>
        <p:nvPicPr>
          <p:cNvPr id="9" name="Picture 8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48FC6789-4441-738F-A14E-23F5B2B63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84" t="18453"/>
          <a:stretch/>
        </p:blipFill>
        <p:spPr>
          <a:xfrm>
            <a:off x="7366924" y="1601318"/>
            <a:ext cx="4331368" cy="397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43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167" y="27335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LITTLE MAKERS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11634-D796-680C-790A-C13C26CBE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49C19AC-E272-448C-EF12-35CAE6A53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13" y="2309271"/>
            <a:ext cx="5797378" cy="4351338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Playful Process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Co-learning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Demystifying STEM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Parents and caregivers as key participants</a:t>
            </a:r>
          </a:p>
        </p:txBody>
      </p:sp>
      <p:pic>
        <p:nvPicPr>
          <p:cNvPr id="37" name="Picture 36" descr="A picture containing indoor, floor, table&#10;&#10;Description automatically generated">
            <a:extLst>
              <a:ext uri="{FF2B5EF4-FFF2-40B4-BE49-F238E27FC236}">
                <a16:creationId xmlns:a16="http://schemas.microsoft.com/office/drawing/2014/main" id="{B6818D39-E3D6-5715-9702-789A3212D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6" t="18018" r="21740" b="36551"/>
          <a:stretch/>
        </p:blipFill>
        <p:spPr>
          <a:xfrm>
            <a:off x="6907426" y="1690688"/>
            <a:ext cx="4769709" cy="4016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59743-548E-DC6B-2367-71C71CD66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E969B9-DCCC-0679-0379-2D361CB52974}"/>
              </a:ext>
            </a:extLst>
          </p:cNvPr>
          <p:cNvSpPr/>
          <p:nvPr/>
        </p:nvSpPr>
        <p:spPr>
          <a:xfrm>
            <a:off x="136642" y="332467"/>
            <a:ext cx="575797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78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PAUSE &amp; PONDER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397E-FC47-91F4-40C4-EE2AF18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672944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makes your program unique? </a:t>
            </a:r>
          </a:p>
          <a:p>
            <a:pPr>
              <a:lnSpc>
                <a:spcPct val="100000"/>
              </a:lnSpc>
            </a:pP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what ways can you “start small” and try making minor changes to your programming?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have you collected reflections from staff or patrons?</a:t>
            </a:r>
            <a:endParaRPr lang="en-US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5" y="365126"/>
            <a:ext cx="631875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8FD84-44EF-2D70-9CAE-A948B0E19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308" y="1235642"/>
            <a:ext cx="22479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84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IS YOUR FRIEND!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7488966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54" y="1856245"/>
            <a:ext cx="6149637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will I know if the program was effective?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meaningful data can I provide to stakeholders to help them understand the value of the program?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can I move beyond just collecting data on the number served?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557CC-EB64-970F-28E7-022D1A4D4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6" t="6263" r="12470" b="4574"/>
          <a:stretch/>
        </p:blipFill>
        <p:spPr>
          <a:xfrm>
            <a:off x="7271658" y="1690689"/>
            <a:ext cx="4359502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56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053" y="31394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DIMENSIONS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788085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7B5877-36F0-6CCD-DFC0-A102EEF0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9" t="21518" r="2420"/>
          <a:stretch/>
        </p:blipFill>
        <p:spPr>
          <a:xfrm>
            <a:off x="1651819" y="1525501"/>
            <a:ext cx="8363298" cy="511626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CA8FC66-EC93-F702-9D51-87593E763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6461" y="590599"/>
            <a:ext cx="2097311" cy="5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90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50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DIMENSIONS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788085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9EEB7-9D5E-8E5D-3864-8B9A7A625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48" b="4023"/>
          <a:stretch/>
        </p:blipFill>
        <p:spPr>
          <a:xfrm>
            <a:off x="2146403" y="1485365"/>
            <a:ext cx="7523377" cy="52005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ECCD83-A006-BC39-7246-6C89F15DE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6461" y="590599"/>
            <a:ext cx="2097311" cy="5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03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50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DIMENSIONS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788085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9EEB7-9D5E-8E5D-3864-8B9A7A625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48" b="4023"/>
          <a:stretch/>
        </p:blipFill>
        <p:spPr>
          <a:xfrm>
            <a:off x="2146403" y="1485365"/>
            <a:ext cx="7523377" cy="52005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2A5DD3F-967F-CF12-71F5-5BB99784594C}"/>
              </a:ext>
            </a:extLst>
          </p:cNvPr>
          <p:cNvCxnSpPr/>
          <p:nvPr/>
        </p:nvCxnSpPr>
        <p:spPr>
          <a:xfrm>
            <a:off x="702644" y="2800952"/>
            <a:ext cx="1116531" cy="0"/>
          </a:xfrm>
          <a:prstGeom prst="straightConnector1">
            <a:avLst/>
          </a:prstGeom>
          <a:ln w="158750">
            <a:solidFill>
              <a:srgbClr val="56BB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75301122-2104-87B9-B079-669747535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6461" y="590599"/>
            <a:ext cx="2097311" cy="5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83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50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DIMENSIONS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788085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8F26A-AEA0-D211-0274-8AC59A580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27" b="4199"/>
          <a:stretch/>
        </p:blipFill>
        <p:spPr>
          <a:xfrm>
            <a:off x="2121582" y="1761875"/>
            <a:ext cx="7648719" cy="4879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FB6FBC-48F3-4D63-8D84-ECC3BDCEE2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023"/>
          <a:stretch/>
        </p:blipFill>
        <p:spPr>
          <a:xfrm>
            <a:off x="2121581" y="1502672"/>
            <a:ext cx="7648719" cy="37603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1CF8E06-85F0-3A53-6F92-A6B80EBDC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6461" y="590599"/>
            <a:ext cx="2097311" cy="5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68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50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DIMENSIONS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788085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C0622-054E-6FF9-0865-1FB043090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85" b="4462"/>
          <a:stretch/>
        </p:blipFill>
        <p:spPr>
          <a:xfrm>
            <a:off x="2072014" y="1747107"/>
            <a:ext cx="7530560" cy="4915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E1579B-601C-408C-8726-DC4A570B0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821"/>
          <a:stretch/>
        </p:blipFill>
        <p:spPr>
          <a:xfrm>
            <a:off x="2072014" y="1474610"/>
            <a:ext cx="7772400" cy="37610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06B4D2-C4FD-4FA8-975E-3E4E215C1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6461" y="590599"/>
            <a:ext cx="2097311" cy="5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46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INTERVIEWS &amp; SURVEYS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7531528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53" y="1856245"/>
            <a:ext cx="6464063" cy="4351338"/>
          </a:xfrm>
        </p:spPr>
        <p:txBody>
          <a:bodyPr/>
          <a:lstStyle/>
          <a:p>
            <a:r>
              <a:rPr lang="en-US" dirty="0"/>
              <a:t>Set up a time (30 min) for a more formal interview</a:t>
            </a:r>
          </a:p>
          <a:p>
            <a:r>
              <a:rPr lang="en-US" dirty="0"/>
              <a:t>Catch people “in the moment”</a:t>
            </a:r>
          </a:p>
          <a:p>
            <a:endParaRPr lang="en-US" dirty="0"/>
          </a:p>
          <a:p>
            <a:r>
              <a:rPr lang="en-US" dirty="0"/>
              <a:t>Create your own survey -OR- Combine with a protocol you are already using (EXAMPLE: Project Outcome from PLA)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94258-E9AB-177E-4F12-EE56EF622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282" y="887145"/>
            <a:ext cx="3691238" cy="48018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8550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TALKBACK BOARDS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6879366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95" y="1630698"/>
            <a:ext cx="6879366" cy="4657367"/>
          </a:xfrm>
        </p:spPr>
        <p:txBody>
          <a:bodyPr>
            <a:normAutofit/>
          </a:bodyPr>
          <a:lstStyle/>
          <a:p>
            <a:r>
              <a:rPr lang="en-US" dirty="0"/>
              <a:t>Quick and flexible way to collect data on your program</a:t>
            </a:r>
          </a:p>
          <a:p>
            <a:r>
              <a:rPr lang="en-US" dirty="0"/>
              <a:t>Can include questions where people ”vote” or questions with open-ended responses</a:t>
            </a:r>
          </a:p>
          <a:p>
            <a:r>
              <a:rPr lang="en-US" dirty="0"/>
              <a:t>Talkback board repository from the: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1C5C01-057A-C5C9-86BF-15F0EC430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691" y="4181344"/>
            <a:ext cx="2654300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029F6E-98EF-DD5A-08C4-5CFFE47C7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032" y="652249"/>
            <a:ext cx="42291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87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TALKBACK BOARDS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6879366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95" y="1630698"/>
            <a:ext cx="6879366" cy="4657367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r>
              <a:rPr lang="en-US" dirty="0">
                <a:sym typeface="Wingdings" pitchFamily="2" charset="2"/>
              </a:rPr>
              <a:t> (for adults):</a:t>
            </a:r>
          </a:p>
          <a:p>
            <a:pPr lvl="1"/>
            <a:r>
              <a:rPr lang="en-US" dirty="0">
                <a:sym typeface="Wingdings" pitchFamily="2" charset="2"/>
              </a:rPr>
              <a:t>I will return for other programs.</a:t>
            </a:r>
          </a:p>
          <a:p>
            <a:pPr lvl="1"/>
            <a:r>
              <a:rPr lang="en-US" dirty="0">
                <a:sym typeface="Wingdings" pitchFamily="2" charset="2"/>
              </a:rPr>
              <a:t>I will tell my friends to come to these programs.</a:t>
            </a:r>
          </a:p>
          <a:p>
            <a:pPr lvl="1"/>
            <a:r>
              <a:rPr lang="en-US" dirty="0">
                <a:sym typeface="Wingdings" pitchFamily="2" charset="2"/>
              </a:rPr>
              <a:t>I would bring my friends to a program like this next time.</a:t>
            </a:r>
          </a:p>
          <a:p>
            <a:pPr lvl="1"/>
            <a:r>
              <a:rPr lang="en-US" dirty="0">
                <a:sym typeface="Wingdings" pitchFamily="2" charset="2"/>
              </a:rPr>
              <a:t>I would be more likely to return if… </a:t>
            </a:r>
            <a:r>
              <a:rPr lang="en-US" i="1" dirty="0">
                <a:sym typeface="Wingdings" pitchFamily="2" charset="2"/>
              </a:rPr>
              <a:t>(open-ended) </a:t>
            </a:r>
          </a:p>
          <a:p>
            <a:r>
              <a:rPr lang="en-US" dirty="0"/>
              <a:t>EXAMPLE (for children):</a:t>
            </a:r>
          </a:p>
          <a:p>
            <a:pPr lvl="1"/>
            <a:r>
              <a:rPr lang="en-US" dirty="0"/>
              <a:t>How did you feel about today’s program?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	            </a:t>
            </a:r>
            <a:r>
              <a:rPr lang="en-US" sz="3900" dirty="0">
                <a:sym typeface="Wingdings" pitchFamily="2" charset="2"/>
              </a:rPr>
              <a:t>           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07AC-3A03-23AF-C180-FDCEA755E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061" y="618662"/>
            <a:ext cx="4375504" cy="51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4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397E-FC47-91F4-40C4-EE2AF18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699"/>
            <a:ext cx="6716789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Keene, NH (Population 23,281)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Mixed community with a state college and university, yet there is a lot of poverty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Median Income, $57,393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13% of the community living in poverty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 of precision manufacturing; </a:t>
            </a:r>
          </a:p>
          <a:p>
            <a:pPr marL="0" indent="0">
              <a:buNone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now declining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FDA599-8AC6-9591-A018-ED25AC39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11" name="Content Placeholder 16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0B730819-35F6-964C-DEE7-F40FF5864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5" t="4338" r="9897" b="5925"/>
          <a:stretch/>
        </p:blipFill>
        <p:spPr>
          <a:xfrm>
            <a:off x="7554989" y="1476632"/>
            <a:ext cx="4236309" cy="3904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C43505-FE2F-B2A5-847C-0F93CE0D4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3F3E45-1C5B-D3F1-7B39-B1567C7469D1}"/>
              </a:ext>
            </a:extLst>
          </p:cNvPr>
          <p:cNvSpPr/>
          <p:nvPr/>
        </p:nvSpPr>
        <p:spPr>
          <a:xfrm>
            <a:off x="131035" y="365126"/>
            <a:ext cx="5964966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94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PAUSE &amp; PONDER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397E-FC47-91F4-40C4-EE2AF18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672944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other ways do you collect data? From adults? From children?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some powerful questions that you have asked that gave you meaningful feedback for your programs?</a:t>
            </a:r>
            <a:endParaRPr lang="en-US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5" y="365126"/>
            <a:ext cx="631875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8FD84-44EF-2D70-9CAE-A948B0E19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308" y="1235642"/>
            <a:ext cx="22479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88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78" y="27528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LITTLE MAKERS TOOLKIT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397E-FC47-91F4-40C4-EE2AF18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598" y="1630699"/>
            <a:ext cx="6555602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Resources on facilitating programming for families at the library and at home!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and evaluation ideas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Inspiration and lessons learned</a:t>
            </a:r>
          </a:p>
          <a:p>
            <a:endParaRPr lang="en-US" sz="1600" dirty="0">
              <a:solidFill>
                <a:srgbClr val="6EB24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EB2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							  </a:t>
            </a:r>
            <a:r>
              <a:rPr lang="en-US" u="sng" dirty="0" err="1">
                <a:solidFill>
                  <a:srgbClr val="56BBB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LittleMakersKPL.org</a:t>
            </a:r>
            <a:endParaRPr lang="en-US" u="sng" dirty="0">
              <a:solidFill>
                <a:srgbClr val="56BB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FDA599-8AC6-9591-A018-ED25AC39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3F2D66-AD26-296B-8D2E-EAAAFAD2F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D9BEC4-F43B-061D-6EA0-BAE837821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904" y="603037"/>
            <a:ext cx="3983136" cy="51673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A201CD-2347-1E77-D104-DFFCA771D196}"/>
              </a:ext>
            </a:extLst>
          </p:cNvPr>
          <p:cNvSpPr/>
          <p:nvPr/>
        </p:nvSpPr>
        <p:spPr>
          <a:xfrm>
            <a:off x="131034" y="365126"/>
            <a:ext cx="7429095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51644F9D-34A7-844E-99EF-A5A724DD5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406909" y="4224659"/>
            <a:ext cx="827440" cy="140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21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397E-FC47-91F4-40C4-EE2AF18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16426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engage early learners ages 2 to 6 in STEM, tinkering, and making activities through library programming in and inviting environment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increase parent/caregiver understanding of the importance of STEM, tinkering, and making activities and efficacy in engaging their children with 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6" name="Content Placeholder 29" descr="A child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4E84086F-242E-0EB4-FB34-6678BC408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024" y="1253331"/>
            <a:ext cx="4351338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5" y="365126"/>
            <a:ext cx="5964966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05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397E-FC47-91F4-40C4-EE2AF18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8531269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facilitation &amp; reflection is important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Facilitation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 &amp; prompts, managing frustration, guiding facilitation virtually and more!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Reflective practice -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gather reflections from staff and patrons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Collecting data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can children (&amp; adults) learn through tinkering experiences and how will we know?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 of our new free Toolkit!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5" y="365126"/>
            <a:ext cx="4016422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7CFDB93-FC40-9EE3-D5B2-D307E11E0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2903" y="815974"/>
            <a:ext cx="1948911" cy="1699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71C208-8473-BD3E-4F42-6D7B631DD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00993">
            <a:off x="10301476" y="3363722"/>
            <a:ext cx="841609" cy="22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6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SHOULD I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397E-FC47-91F4-40C4-EE2AF182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9"/>
            <a:ext cx="7144656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Becoming an effective facilitator and model for parents/caregivers is one of the most important things you can do!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Facilitation techniques are constantly tried, evaluated, and iterated on.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Listening to staff and patrons about what they need and how they feel helps people feel valued and invested in your program.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want to know the impact of your program!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6879365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indoor, office, cluttered, desk&#10;&#10;Description automatically generated">
            <a:extLst>
              <a:ext uri="{FF2B5EF4-FFF2-40B4-BE49-F238E27FC236}">
                <a16:creationId xmlns:a16="http://schemas.microsoft.com/office/drawing/2014/main" id="{3A18AE47-FDDB-8892-E844-13A78D9794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08" r="20135" b="37481"/>
          <a:stretch/>
        </p:blipFill>
        <p:spPr>
          <a:xfrm rot="5400000">
            <a:off x="7650609" y="1798017"/>
            <a:ext cx="4729016" cy="32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45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LEVELS OF FACILITATION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8069537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able, person, indoor&#10;&#10;Description automatically generated">
            <a:extLst>
              <a:ext uri="{FF2B5EF4-FFF2-40B4-BE49-F238E27FC236}">
                <a16:creationId xmlns:a16="http://schemas.microsoft.com/office/drawing/2014/main" id="{4E35AC47-9747-1198-DB66-171E495AB2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51" r="16322" b="19215"/>
          <a:stretch/>
        </p:blipFill>
        <p:spPr>
          <a:xfrm>
            <a:off x="7894832" y="2902102"/>
            <a:ext cx="3130219" cy="26626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84433E-DB87-EB00-63F2-7AEEB36DCEC4}"/>
              </a:ext>
            </a:extLst>
          </p:cNvPr>
          <p:cNvCxnSpPr>
            <a:cxnSpLocks/>
          </p:cNvCxnSpPr>
          <p:nvPr/>
        </p:nvCxnSpPr>
        <p:spPr>
          <a:xfrm>
            <a:off x="838199" y="2521528"/>
            <a:ext cx="10515601" cy="0"/>
          </a:xfrm>
          <a:prstGeom prst="straightConnector1">
            <a:avLst/>
          </a:prstGeom>
          <a:ln w="101600">
            <a:solidFill>
              <a:srgbClr val="56BBB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8B3D3A-4EA1-8B91-8C3F-81A28F5D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61" y="1863997"/>
            <a:ext cx="11214102" cy="657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         	Medium		           	High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2400" b="1" dirty="0">
              <a:solidFill>
                <a:srgbClr val="56BBB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 descr="A group of people playing a game&#10;&#10;Description automatically generated with medium confidence">
            <a:extLst>
              <a:ext uri="{FF2B5EF4-FFF2-40B4-BE49-F238E27FC236}">
                <a16:creationId xmlns:a16="http://schemas.microsoft.com/office/drawing/2014/main" id="{52AF2CA9-06DD-7F0B-F531-8CBFA8385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82" t="27603" r="-1" b="3822"/>
          <a:stretch/>
        </p:blipFill>
        <p:spPr>
          <a:xfrm>
            <a:off x="4193177" y="2902102"/>
            <a:ext cx="3392021" cy="2662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" b="4688"/>
          <a:stretch/>
        </p:blipFill>
        <p:spPr>
          <a:xfrm>
            <a:off x="1476661" y="2860766"/>
            <a:ext cx="2307152" cy="28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9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 &amp; PROMPTS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8069537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53" y="1856245"/>
            <a:ext cx="80695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 questions before making a suggestion:</a:t>
            </a:r>
          </a:p>
          <a:p>
            <a:r>
              <a:rPr lang="en-US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do you think that happened?</a:t>
            </a:r>
          </a:p>
          <a:p>
            <a:r>
              <a:rPr lang="en-US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can you get it to do what you want it to do? </a:t>
            </a:r>
          </a:p>
          <a:p>
            <a:r>
              <a:rPr lang="en-US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notice? </a:t>
            </a:r>
          </a:p>
          <a:p>
            <a:r>
              <a:rPr lang="en-US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some things you saw other people trying? 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WONDER . . .  </a:t>
            </a:r>
            <a:endParaRPr lang="en-US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think will happen if you _______? </a:t>
            </a:r>
          </a:p>
        </p:txBody>
      </p:sp>
      <p:pic>
        <p:nvPicPr>
          <p:cNvPr id="3" name="Picture 2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2204F434-8C89-32E8-A969-56F1CFD5A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949" y="1274014"/>
            <a:ext cx="2093851" cy="215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28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02404-17C2-2240-0BCB-3E28BB9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48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C3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MANAGING FRUSTRATION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03338-57F3-7D76-FEE5-C59319D6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117" y="5982037"/>
            <a:ext cx="1776182" cy="65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E972-34B3-8C55-9E16-9836B9F1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2" y="5770349"/>
            <a:ext cx="836702" cy="8744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6C247-DDB9-21DA-C274-3D04814C7154}"/>
              </a:ext>
            </a:extLst>
          </p:cNvPr>
          <p:cNvSpPr/>
          <p:nvPr/>
        </p:nvSpPr>
        <p:spPr>
          <a:xfrm>
            <a:off x="131034" y="365126"/>
            <a:ext cx="8243709" cy="1044038"/>
          </a:xfrm>
          <a:prstGeom prst="rect">
            <a:avLst/>
          </a:prstGeom>
          <a:noFill/>
          <a:ln w="101600">
            <a:solidFill>
              <a:srgbClr val="A3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5A51A-665C-78DF-3067-899DD067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404" y="1960561"/>
            <a:ext cx="10515600" cy="4351338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empathic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 questions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 carefully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patient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force a solution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from mistakes</a:t>
            </a:r>
          </a:p>
        </p:txBody>
      </p:sp>
      <p:pic>
        <p:nvPicPr>
          <p:cNvPr id="6" name="Picture 5" descr="A picture containing text, indoor, person, computer&#10;&#10;Description automatically generated">
            <a:extLst>
              <a:ext uri="{FF2B5EF4-FFF2-40B4-BE49-F238E27FC236}">
                <a16:creationId xmlns:a16="http://schemas.microsoft.com/office/drawing/2014/main" id="{36DE15B4-FB83-10E0-78CA-E294D873B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33" b="15859"/>
          <a:stretch/>
        </p:blipFill>
        <p:spPr>
          <a:xfrm>
            <a:off x="7500267" y="1690689"/>
            <a:ext cx="3669159" cy="39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7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1039</Words>
  <Application>Microsoft Macintosh PowerPoint</Application>
  <PresentationFormat>Widescreen</PresentationFormat>
  <Paragraphs>156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Open Sans</vt:lpstr>
      <vt:lpstr>Office Theme</vt:lpstr>
      <vt:lpstr>PowerPoint Presentation</vt:lpstr>
      <vt:lpstr> LITTLE MAKERS</vt:lpstr>
      <vt:lpstr>DEMOGRAPHICS</vt:lpstr>
      <vt:lpstr>PROJECT GOALS</vt:lpstr>
      <vt:lpstr>AGENDA</vt:lpstr>
      <vt:lpstr>WHY SHOULD I CARE?</vt:lpstr>
      <vt:lpstr>LEVELS OF FACILITATION</vt:lpstr>
      <vt:lpstr>QUESTIONS &amp; PROMPTS</vt:lpstr>
      <vt:lpstr>MANAGING FRUSTRATION</vt:lpstr>
      <vt:lpstr>SNEAKY SCIENCE</vt:lpstr>
      <vt:lpstr>HELPING ADULTS TAKE THE LEAD</vt:lpstr>
      <vt:lpstr>GUIDING FACILITATION VIRTUALLY</vt:lpstr>
      <vt:lpstr>PAUSE &amp; PONDER</vt:lpstr>
      <vt:lpstr>POLL</vt:lpstr>
      <vt:lpstr>POLL</vt:lpstr>
      <vt:lpstr>PROGRAM PLANNING</vt:lpstr>
      <vt:lpstr>STAFF REFLECTIONS</vt:lpstr>
      <vt:lpstr>VIDEO SELFIE STATIONS</vt:lpstr>
      <vt:lpstr>VIRTUAL REFLECTION COLLECTION</vt:lpstr>
      <vt:lpstr>PAUSE &amp; PONDER</vt:lpstr>
      <vt:lpstr>DATA IS YOUR FRIEND!</vt:lpstr>
      <vt:lpstr>LEARNING DIMENSIONS</vt:lpstr>
      <vt:lpstr>LEARNING DIMENSIONS</vt:lpstr>
      <vt:lpstr>LEARNING DIMENSIONS</vt:lpstr>
      <vt:lpstr>LEARNING DIMENSIONS</vt:lpstr>
      <vt:lpstr>LEARNING DIMENSIONS</vt:lpstr>
      <vt:lpstr>INTERVIEWS &amp; SURVEYS</vt:lpstr>
      <vt:lpstr>TALKBACK BOARDS</vt:lpstr>
      <vt:lpstr>TALKBACK BOARDS</vt:lpstr>
      <vt:lpstr>PAUSE &amp; PONDER</vt:lpstr>
      <vt:lpstr>LITTLE MAKERS TOOLKIT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Regalla</dc:creator>
  <cp:lastModifiedBy>Lisa Regalla</cp:lastModifiedBy>
  <cp:revision>24</cp:revision>
  <dcterms:created xsi:type="dcterms:W3CDTF">2022-09-22T01:59:13Z</dcterms:created>
  <dcterms:modified xsi:type="dcterms:W3CDTF">2022-09-29T14:27:31Z</dcterms:modified>
</cp:coreProperties>
</file>