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49"/>
  </p:notesMasterIdLst>
  <p:handoutMasterIdLst>
    <p:handoutMasterId r:id="rId50"/>
  </p:handoutMasterIdLst>
  <p:sldIdLst>
    <p:sldId id="334" r:id="rId2"/>
    <p:sldId id="256" r:id="rId3"/>
    <p:sldId id="337" r:id="rId4"/>
    <p:sldId id="386" r:id="rId5"/>
    <p:sldId id="447" r:id="rId6"/>
    <p:sldId id="448" r:id="rId7"/>
    <p:sldId id="449" r:id="rId8"/>
    <p:sldId id="344" r:id="rId9"/>
    <p:sldId id="345" r:id="rId10"/>
    <p:sldId id="483" r:id="rId11"/>
    <p:sldId id="429" r:id="rId12"/>
    <p:sldId id="450" r:id="rId13"/>
    <p:sldId id="451" r:id="rId14"/>
    <p:sldId id="452" r:id="rId15"/>
    <p:sldId id="422" r:id="rId16"/>
    <p:sldId id="352" r:id="rId17"/>
    <p:sldId id="453" r:id="rId18"/>
    <p:sldId id="353" r:id="rId19"/>
    <p:sldId id="355" r:id="rId20"/>
    <p:sldId id="356" r:id="rId21"/>
    <p:sldId id="440" r:id="rId22"/>
    <p:sldId id="437" r:id="rId23"/>
    <p:sldId id="430" r:id="rId24"/>
    <p:sldId id="431" r:id="rId25"/>
    <p:sldId id="432" r:id="rId26"/>
    <p:sldId id="434" r:id="rId27"/>
    <p:sldId id="456" r:id="rId28"/>
    <p:sldId id="398" r:id="rId29"/>
    <p:sldId id="454" r:id="rId30"/>
    <p:sldId id="400" r:id="rId31"/>
    <p:sldId id="478" r:id="rId32"/>
    <p:sldId id="457" r:id="rId33"/>
    <p:sldId id="485" r:id="rId34"/>
    <p:sldId id="486" r:id="rId35"/>
    <p:sldId id="411" r:id="rId36"/>
    <p:sldId id="459" r:id="rId37"/>
    <p:sldId id="472" r:id="rId38"/>
    <p:sldId id="481" r:id="rId39"/>
    <p:sldId id="482" r:id="rId40"/>
    <p:sldId id="484" r:id="rId41"/>
    <p:sldId id="409" r:id="rId42"/>
    <p:sldId id="477" r:id="rId43"/>
    <p:sldId id="465" r:id="rId44"/>
    <p:sldId id="468" r:id="rId45"/>
    <p:sldId id="303" r:id="rId46"/>
    <p:sldId id="335" r:id="rId47"/>
    <p:sldId id="305"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93" autoAdjust="0"/>
    <p:restoredTop sz="93284" autoAdjust="0"/>
  </p:normalViewPr>
  <p:slideViewPr>
    <p:cSldViewPr snapToGrid="0" snapToObjects="1">
      <p:cViewPr>
        <p:scale>
          <a:sx n="100" d="100"/>
          <a:sy n="100" d="100"/>
        </p:scale>
        <p:origin x="-2096" y="-13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3246" y="1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0" y="0"/>
            <a:ext cx="5397500" cy="660400"/>
          </a:xfrm>
          <a:prstGeom prst="rect">
            <a:avLst/>
          </a:prstGeom>
        </p:spPr>
        <p:txBody>
          <a:bodyPr vert="horz" lIns="93177" tIns="46589" rIns="93177" bIns="46589" rtlCol="0"/>
          <a:lstStyle>
            <a:lvl1pPr algn="l">
              <a:defRPr sz="1200"/>
            </a:lvl1pPr>
          </a:lstStyle>
          <a:p>
            <a:pPr algn="ctr"/>
            <a:r>
              <a:rPr lang="en-US" sz="1800" b="1" dirty="0"/>
              <a:t>Family Law Basics </a:t>
            </a:r>
            <a:endParaRPr lang="en-US" sz="1800" b="1" dirty="0" smtClean="0"/>
          </a:p>
          <a:p>
            <a:pPr algn="ctr"/>
            <a:r>
              <a:rPr lang="en-US" sz="1600" dirty="0" smtClean="0"/>
              <a:t>for </a:t>
            </a:r>
            <a:r>
              <a:rPr lang="en-US" sz="1600" dirty="0"/>
              <a:t>Public Libraries</a:t>
            </a:r>
            <a:endParaRPr lang="en-US" sz="1600" dirty="0"/>
          </a:p>
        </p:txBody>
      </p:sp>
      <p:sp>
        <p:nvSpPr>
          <p:cNvPr id="3" name="Date Placeholder 2"/>
          <p:cNvSpPr>
            <a:spLocks noGrp="1"/>
          </p:cNvSpPr>
          <p:nvPr>
            <p:ph type="dt" sz="quarter" idx="1"/>
          </p:nvPr>
        </p:nvSpPr>
        <p:spPr>
          <a:xfrm>
            <a:off x="6159500" y="0"/>
            <a:ext cx="849278" cy="464820"/>
          </a:xfrm>
          <a:prstGeom prst="rect">
            <a:avLst/>
          </a:prstGeom>
        </p:spPr>
        <p:txBody>
          <a:bodyPr vert="horz" lIns="93177" tIns="46589" rIns="93177" bIns="46589" rtlCol="0"/>
          <a:lstStyle>
            <a:lvl1pPr algn="r">
              <a:defRPr sz="1200"/>
            </a:lvl1pPr>
          </a:lstStyle>
          <a:p>
            <a:r>
              <a:rPr lang="en-US" dirty="0" smtClean="0"/>
              <a:t>1/10/2013</a:t>
            </a:r>
            <a:endParaRPr lang="en-US" dirty="0"/>
          </a:p>
        </p:txBody>
      </p:sp>
      <p:sp>
        <p:nvSpPr>
          <p:cNvPr id="4" name="Footer Placeholder 3"/>
          <p:cNvSpPr>
            <a:spLocks noGrp="1"/>
          </p:cNvSpPr>
          <p:nvPr>
            <p:ph type="ftr" sz="quarter" idx="2"/>
          </p:nvPr>
        </p:nvSpPr>
        <p:spPr>
          <a:xfrm>
            <a:off x="762000" y="8547100"/>
            <a:ext cx="5397500" cy="747687"/>
          </a:xfrm>
          <a:prstGeom prst="rect">
            <a:avLst/>
          </a:prstGeom>
        </p:spPr>
        <p:txBody>
          <a:bodyPr vert="horz" lIns="93177" tIns="46589" rIns="93177" bIns="46589" rtlCol="0" anchor="ctr"/>
          <a:lstStyle>
            <a:lvl1pPr algn="l">
              <a:defRPr sz="1200"/>
            </a:lvl1pPr>
          </a:lstStyle>
          <a:p>
            <a:pPr algn="just"/>
            <a:r>
              <a:rPr lang="en-US" sz="900" dirty="0"/>
              <a:t>This material has been created for the </a:t>
            </a:r>
            <a:r>
              <a:rPr lang="en-US" sz="900" dirty="0" err="1"/>
              <a:t>Infopeople</a:t>
            </a:r>
            <a:r>
              <a:rPr lang="en-US" sz="900" dirty="0"/>
              <a:t>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sz="900" dirty="0"/>
          </a:p>
        </p:txBody>
      </p:sp>
      <p:sp>
        <p:nvSpPr>
          <p:cNvPr id="5" name="Slide Number Placeholder 4"/>
          <p:cNvSpPr>
            <a:spLocks noGrp="1"/>
          </p:cNvSpPr>
          <p:nvPr>
            <p:ph type="sldNum" sz="quarter" idx="3"/>
          </p:nvPr>
        </p:nvSpPr>
        <p:spPr>
          <a:xfrm>
            <a:off x="6159500" y="8829967"/>
            <a:ext cx="849278" cy="464820"/>
          </a:xfrm>
          <a:prstGeom prst="rect">
            <a:avLst/>
          </a:prstGeom>
        </p:spPr>
        <p:txBody>
          <a:bodyPr vert="horz" lIns="93177" tIns="46589" rIns="93177" bIns="46589" rtlCol="0" anchor="b"/>
          <a:lstStyle>
            <a:lvl1pPr algn="r">
              <a:defRPr sz="1200"/>
            </a:lvl1pPr>
          </a:lstStyle>
          <a:p>
            <a:fld id="{4EAF8735-6B8A-4A19-BCF7-CFC1115F7EDE}" type="slidenum">
              <a:rPr lang="en-US" smtClean="0"/>
              <a:t>‹#›</a:t>
            </a:fld>
            <a:endParaRPr lang="en-US" dirty="0"/>
          </a:p>
        </p:txBody>
      </p:sp>
    </p:spTree>
    <p:extLst>
      <p:ext uri="{BB962C8B-B14F-4D97-AF65-F5344CB8AC3E}">
        <p14:creationId xmlns:p14="http://schemas.microsoft.com/office/powerpoint/2010/main" val="271752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A545A9-A029-B945-851D-49E2556EC0E7}" type="datetimeFigureOut">
              <a:rPr lang="en-US" smtClean="0"/>
              <a:t>1/10/13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6F914C-FD18-DB4B-9129-47DEA314F3D9}" type="slidenum">
              <a:rPr lang="en-US" smtClean="0"/>
              <a:t>‹#›</a:t>
            </a:fld>
            <a:endParaRPr lang="en-US"/>
          </a:p>
        </p:txBody>
      </p:sp>
    </p:spTree>
    <p:extLst>
      <p:ext uri="{BB962C8B-B14F-4D97-AF65-F5344CB8AC3E}">
        <p14:creationId xmlns:p14="http://schemas.microsoft.com/office/powerpoint/2010/main" val="1222015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806F914C-FD18-DB4B-9129-47DEA314F3D9}" type="slidenum">
              <a:rPr lang="en-US" smtClean="0"/>
              <a:t>1</a:t>
            </a:fld>
            <a:endParaRPr lang="en-US"/>
          </a:p>
        </p:txBody>
      </p:sp>
    </p:spTree>
    <p:extLst>
      <p:ext uri="{BB962C8B-B14F-4D97-AF65-F5344CB8AC3E}">
        <p14:creationId xmlns:p14="http://schemas.microsoft.com/office/powerpoint/2010/main" val="91131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10</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11</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A09DC31-5DFB-40C7-8653-9AEEDD557E40}"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8121916-54CC-4416-A39D-03A24252E822}"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16</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16130" indent="-275434" eaLnBrk="0" hangingPunct="0">
              <a:defRPr>
                <a:solidFill>
                  <a:schemeClr val="tx1"/>
                </a:solidFill>
                <a:latin typeface="Palatino Linotype" pitchFamily="18" charset="0"/>
                <a:cs typeface="Arial" charset="0"/>
              </a:defRPr>
            </a:lvl2pPr>
            <a:lvl3pPr marL="1101738" indent="-220348" eaLnBrk="0" hangingPunct="0">
              <a:defRPr>
                <a:solidFill>
                  <a:schemeClr val="tx1"/>
                </a:solidFill>
                <a:latin typeface="Palatino Linotype" pitchFamily="18" charset="0"/>
                <a:cs typeface="Arial" charset="0"/>
              </a:defRPr>
            </a:lvl3pPr>
            <a:lvl4pPr marL="1542433" indent="-220348" eaLnBrk="0" hangingPunct="0">
              <a:defRPr>
                <a:solidFill>
                  <a:schemeClr val="tx1"/>
                </a:solidFill>
                <a:latin typeface="Palatino Linotype" pitchFamily="18" charset="0"/>
                <a:cs typeface="Arial" charset="0"/>
              </a:defRPr>
            </a:lvl4pPr>
            <a:lvl5pPr marL="1983128" indent="-220348" eaLnBrk="0" hangingPunct="0">
              <a:defRPr>
                <a:solidFill>
                  <a:schemeClr val="tx1"/>
                </a:solidFill>
                <a:latin typeface="Palatino Linotype" pitchFamily="18" charset="0"/>
                <a:cs typeface="Arial" charset="0"/>
              </a:defRPr>
            </a:lvl5pPr>
            <a:lvl6pPr marL="2423823" indent="-220348" eaLnBrk="0" fontAlgn="base" hangingPunct="0">
              <a:spcBef>
                <a:spcPct val="0"/>
              </a:spcBef>
              <a:spcAft>
                <a:spcPct val="0"/>
              </a:spcAft>
              <a:defRPr>
                <a:solidFill>
                  <a:schemeClr val="tx1"/>
                </a:solidFill>
                <a:latin typeface="Palatino Linotype" pitchFamily="18" charset="0"/>
                <a:cs typeface="Arial" charset="0"/>
              </a:defRPr>
            </a:lvl6pPr>
            <a:lvl7pPr marL="2864518" indent="-220348" eaLnBrk="0" fontAlgn="base" hangingPunct="0">
              <a:spcBef>
                <a:spcPct val="0"/>
              </a:spcBef>
              <a:spcAft>
                <a:spcPct val="0"/>
              </a:spcAft>
              <a:defRPr>
                <a:solidFill>
                  <a:schemeClr val="tx1"/>
                </a:solidFill>
                <a:latin typeface="Palatino Linotype" pitchFamily="18" charset="0"/>
                <a:cs typeface="Arial" charset="0"/>
              </a:defRPr>
            </a:lvl7pPr>
            <a:lvl8pPr marL="3305213" indent="-220348" eaLnBrk="0" fontAlgn="base" hangingPunct="0">
              <a:spcBef>
                <a:spcPct val="0"/>
              </a:spcBef>
              <a:spcAft>
                <a:spcPct val="0"/>
              </a:spcAft>
              <a:defRPr>
                <a:solidFill>
                  <a:schemeClr val="tx1"/>
                </a:solidFill>
                <a:latin typeface="Palatino Linotype" pitchFamily="18" charset="0"/>
                <a:cs typeface="Arial" charset="0"/>
              </a:defRPr>
            </a:lvl8pPr>
            <a:lvl9pPr marL="3745908" indent="-220348"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91AEAF9-59AE-4C5B-BBE9-C526B3EA5640}"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18</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19</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20</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latin typeface="ITC Legacy Sans Std Medium"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21</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22</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23</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28</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16130" indent="-275434" eaLnBrk="0" hangingPunct="0">
              <a:defRPr>
                <a:solidFill>
                  <a:schemeClr val="tx1"/>
                </a:solidFill>
                <a:latin typeface="Palatino Linotype" pitchFamily="18" charset="0"/>
                <a:cs typeface="Arial" charset="0"/>
              </a:defRPr>
            </a:lvl2pPr>
            <a:lvl3pPr marL="1101738" indent="-220348" eaLnBrk="0" hangingPunct="0">
              <a:defRPr>
                <a:solidFill>
                  <a:schemeClr val="tx1"/>
                </a:solidFill>
                <a:latin typeface="Palatino Linotype" pitchFamily="18" charset="0"/>
                <a:cs typeface="Arial" charset="0"/>
              </a:defRPr>
            </a:lvl3pPr>
            <a:lvl4pPr marL="1542433" indent="-220348" eaLnBrk="0" hangingPunct="0">
              <a:defRPr>
                <a:solidFill>
                  <a:schemeClr val="tx1"/>
                </a:solidFill>
                <a:latin typeface="Palatino Linotype" pitchFamily="18" charset="0"/>
                <a:cs typeface="Arial" charset="0"/>
              </a:defRPr>
            </a:lvl4pPr>
            <a:lvl5pPr marL="1983128" indent="-220348" eaLnBrk="0" hangingPunct="0">
              <a:defRPr>
                <a:solidFill>
                  <a:schemeClr val="tx1"/>
                </a:solidFill>
                <a:latin typeface="Palatino Linotype" pitchFamily="18" charset="0"/>
                <a:cs typeface="Arial" charset="0"/>
              </a:defRPr>
            </a:lvl5pPr>
            <a:lvl6pPr marL="2423823" indent="-220348" eaLnBrk="0" fontAlgn="base" hangingPunct="0">
              <a:spcBef>
                <a:spcPct val="0"/>
              </a:spcBef>
              <a:spcAft>
                <a:spcPct val="0"/>
              </a:spcAft>
              <a:defRPr>
                <a:solidFill>
                  <a:schemeClr val="tx1"/>
                </a:solidFill>
                <a:latin typeface="Palatino Linotype" pitchFamily="18" charset="0"/>
                <a:cs typeface="Arial" charset="0"/>
              </a:defRPr>
            </a:lvl6pPr>
            <a:lvl7pPr marL="2864518" indent="-220348" eaLnBrk="0" fontAlgn="base" hangingPunct="0">
              <a:spcBef>
                <a:spcPct val="0"/>
              </a:spcBef>
              <a:spcAft>
                <a:spcPct val="0"/>
              </a:spcAft>
              <a:defRPr>
                <a:solidFill>
                  <a:schemeClr val="tx1"/>
                </a:solidFill>
                <a:latin typeface="Palatino Linotype" pitchFamily="18" charset="0"/>
                <a:cs typeface="Arial" charset="0"/>
              </a:defRPr>
            </a:lvl7pPr>
            <a:lvl8pPr marL="3305213" indent="-220348" eaLnBrk="0" fontAlgn="base" hangingPunct="0">
              <a:spcBef>
                <a:spcPct val="0"/>
              </a:spcBef>
              <a:spcAft>
                <a:spcPct val="0"/>
              </a:spcAft>
              <a:defRPr>
                <a:solidFill>
                  <a:schemeClr val="tx1"/>
                </a:solidFill>
                <a:latin typeface="Palatino Linotype" pitchFamily="18" charset="0"/>
                <a:cs typeface="Arial" charset="0"/>
              </a:defRPr>
            </a:lvl8pPr>
            <a:lvl9pPr marL="3745908" indent="-220348"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91AEAF9-59AE-4C5B-BBE9-C526B3EA5640}"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30</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ITC Legacy Sans Std Medium" pitchFamily="50" charset="0"/>
              </a:rPr>
              <a:t>Preponderance of Evidence to Prove Domestic Violence</a:t>
            </a:r>
          </a:p>
          <a:p>
            <a:pPr lvl="1"/>
            <a:r>
              <a:rPr lang="en-US" sz="2600" dirty="0" smtClean="0">
                <a:latin typeface="ITC Legacy Sans Std Medium" pitchFamily="50" charset="0"/>
              </a:rPr>
              <a:t>Support Person </a:t>
            </a:r>
          </a:p>
          <a:p>
            <a:pPr lvl="1"/>
            <a:r>
              <a:rPr lang="en-US" sz="2600" dirty="0" smtClean="0">
                <a:latin typeface="ITC Legacy Sans Std Medium" pitchFamily="50" charset="0"/>
              </a:rPr>
              <a:t>No fee for filing for a domestic violence restraining order</a:t>
            </a:r>
          </a:p>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31</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0"/>
              </a:spcAft>
              <a:defRPr/>
            </a:pPr>
            <a:endParaRPr lang="en-US" dirty="0" smtClean="0">
              <a:latin typeface="ITC Legacy Sans Std Medium" pitchFamily="50" charset="0"/>
              <a:cs typeface="Arial" charset="0"/>
            </a:endParaRPr>
          </a:p>
          <a:p>
            <a:pPr fontAlgn="auto">
              <a:spcBef>
                <a:spcPts val="0"/>
              </a:spcBef>
              <a:spcAft>
                <a:spcPts val="0"/>
              </a:spcAft>
              <a:defRPr/>
            </a:pPr>
            <a:r>
              <a:rPr lang="en-US" dirty="0" smtClean="0">
                <a:latin typeface="ITC Legacy Sans Std Medium" pitchFamily="50" charset="0"/>
                <a:cs typeface="Arial" charset="0"/>
              </a:rPr>
              <a:t>Courts = neutrality </a:t>
            </a:r>
            <a:r>
              <a:rPr lang="en-US" u="sng" dirty="0" smtClean="0">
                <a:latin typeface="ITC Legacy Sans Std Medium" pitchFamily="50" charset="0"/>
                <a:cs typeface="Arial" charset="0"/>
              </a:rPr>
              <a:t>versus</a:t>
            </a:r>
            <a:r>
              <a:rPr lang="en-US" dirty="0" smtClean="0">
                <a:latin typeface="ITC Legacy Sans Std Medium" pitchFamily="50" charset="0"/>
                <a:cs typeface="Arial" charset="0"/>
              </a:rPr>
              <a:t> lawyers = advocates</a:t>
            </a:r>
          </a:p>
          <a:p>
            <a:pPr>
              <a:spcBef>
                <a:spcPct val="20000"/>
              </a:spcBef>
            </a:pPr>
            <a:endParaRPr lang="en-US" dirty="0" smtClean="0">
              <a:solidFill>
                <a:srgbClr val="000000"/>
              </a:solidFill>
              <a:latin typeface="ITC Legacy Sans Std Medium" pitchFamily="50"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16130" indent="-275434" eaLnBrk="0" hangingPunct="0">
              <a:defRPr>
                <a:solidFill>
                  <a:schemeClr val="tx1"/>
                </a:solidFill>
                <a:latin typeface="Palatino Linotype" pitchFamily="18" charset="0"/>
                <a:cs typeface="Arial" charset="0"/>
              </a:defRPr>
            </a:lvl2pPr>
            <a:lvl3pPr marL="1101738" indent="-220348" eaLnBrk="0" hangingPunct="0">
              <a:defRPr>
                <a:solidFill>
                  <a:schemeClr val="tx1"/>
                </a:solidFill>
                <a:latin typeface="Palatino Linotype" pitchFamily="18" charset="0"/>
                <a:cs typeface="Arial" charset="0"/>
              </a:defRPr>
            </a:lvl3pPr>
            <a:lvl4pPr marL="1542433" indent="-220348" eaLnBrk="0" hangingPunct="0">
              <a:defRPr>
                <a:solidFill>
                  <a:schemeClr val="tx1"/>
                </a:solidFill>
                <a:latin typeface="Palatino Linotype" pitchFamily="18" charset="0"/>
                <a:cs typeface="Arial" charset="0"/>
              </a:defRPr>
            </a:lvl4pPr>
            <a:lvl5pPr marL="1983128" indent="-220348" eaLnBrk="0" hangingPunct="0">
              <a:defRPr>
                <a:solidFill>
                  <a:schemeClr val="tx1"/>
                </a:solidFill>
                <a:latin typeface="Palatino Linotype" pitchFamily="18" charset="0"/>
                <a:cs typeface="Arial" charset="0"/>
              </a:defRPr>
            </a:lvl5pPr>
            <a:lvl6pPr marL="2423823" indent="-220348" eaLnBrk="0" fontAlgn="base" hangingPunct="0">
              <a:spcBef>
                <a:spcPct val="0"/>
              </a:spcBef>
              <a:spcAft>
                <a:spcPct val="0"/>
              </a:spcAft>
              <a:defRPr>
                <a:solidFill>
                  <a:schemeClr val="tx1"/>
                </a:solidFill>
                <a:latin typeface="Palatino Linotype" pitchFamily="18" charset="0"/>
                <a:cs typeface="Arial" charset="0"/>
              </a:defRPr>
            </a:lvl6pPr>
            <a:lvl7pPr marL="2864518" indent="-220348" eaLnBrk="0" fontAlgn="base" hangingPunct="0">
              <a:spcBef>
                <a:spcPct val="0"/>
              </a:spcBef>
              <a:spcAft>
                <a:spcPct val="0"/>
              </a:spcAft>
              <a:defRPr>
                <a:solidFill>
                  <a:schemeClr val="tx1"/>
                </a:solidFill>
                <a:latin typeface="Palatino Linotype" pitchFamily="18" charset="0"/>
                <a:cs typeface="Arial" charset="0"/>
              </a:defRPr>
            </a:lvl7pPr>
            <a:lvl8pPr marL="3305213" indent="-220348" eaLnBrk="0" fontAlgn="base" hangingPunct="0">
              <a:spcBef>
                <a:spcPct val="0"/>
              </a:spcBef>
              <a:spcAft>
                <a:spcPct val="0"/>
              </a:spcAft>
              <a:defRPr>
                <a:solidFill>
                  <a:schemeClr val="tx1"/>
                </a:solidFill>
                <a:latin typeface="Palatino Linotype" pitchFamily="18" charset="0"/>
                <a:cs typeface="Arial" charset="0"/>
              </a:defRPr>
            </a:lvl8pPr>
            <a:lvl9pPr marL="3745908" indent="-220348"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3B817F90-CD62-44DA-B7B3-32E4337B98FD}"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34</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FE76F94-DA69-4A1F-B145-E6BEA0E75CBB}"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36</a:t>
            </a:fld>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1" dirty="0" smtClean="0">
                <a:latin typeface="Calibri" charset="0"/>
              </a:rPr>
              <a:t>Click</a:t>
            </a:r>
            <a:r>
              <a:rPr lang="en-US" b="1" baseline="0" dirty="0" smtClean="0">
                <a:latin typeface="Calibri" charset="0"/>
              </a:rPr>
              <a:t> on the subtopic that best matches your specific question.</a:t>
            </a: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37</a:t>
            </a:fld>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38</a:t>
            </a:fld>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1" dirty="0" smtClean="0">
                <a:latin typeface="Calibri" charset="0"/>
              </a:rPr>
              <a:t>Use the tabs on the left to find referrals or self-help resources connected</a:t>
            </a:r>
            <a:r>
              <a:rPr lang="en-US" b="1" baseline="0" dirty="0" smtClean="0">
                <a:latin typeface="Calibri" charset="0"/>
              </a:rPr>
              <a:t> to your legal question.</a:t>
            </a: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39</a:t>
            </a:fld>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4</a:t>
            </a:fld>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40</a:t>
            </a:fld>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sz="800" dirty="0" smtClean="0">
                <a:solidFill>
                  <a:prstClr val="black"/>
                </a:solidFill>
                <a:ea typeface="+mn-ea"/>
                <a:cs typeface="Arial" charset="0"/>
              </a:rPr>
              <a:t/>
            </a:r>
            <a:br>
              <a:rPr lang="en-US" sz="800" dirty="0" smtClean="0">
                <a:solidFill>
                  <a:prstClr val="black"/>
                </a:solidFill>
                <a:ea typeface="+mn-ea"/>
                <a:cs typeface="Arial" charset="0"/>
              </a:rPr>
            </a:b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9B61202-F902-4937-9C06-CCF0101ECAC4}"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pitchFamily="34" charset="0"/>
              </a:defRPr>
            </a:lvl1pPr>
            <a:lvl2pPr marL="742950" indent="-285750" eaLnBrk="0" hangingPunct="0">
              <a:defRPr>
                <a:solidFill>
                  <a:schemeClr val="tx1"/>
                </a:solidFill>
                <a:latin typeface="Palatino Linotype" pitchFamily="18" charset="0"/>
                <a:cs typeface="Arial" pitchFamily="34" charset="0"/>
              </a:defRPr>
            </a:lvl2pPr>
            <a:lvl3pPr marL="1143000" indent="-228600" eaLnBrk="0" hangingPunct="0">
              <a:defRPr>
                <a:solidFill>
                  <a:schemeClr val="tx1"/>
                </a:solidFill>
                <a:latin typeface="Palatino Linotype" pitchFamily="18" charset="0"/>
                <a:cs typeface="Arial" pitchFamily="34" charset="0"/>
              </a:defRPr>
            </a:lvl3pPr>
            <a:lvl4pPr marL="1600200" indent="-228600" eaLnBrk="0" hangingPunct="0">
              <a:defRPr>
                <a:solidFill>
                  <a:schemeClr val="tx1"/>
                </a:solidFill>
                <a:latin typeface="Palatino Linotype" pitchFamily="18" charset="0"/>
                <a:cs typeface="Arial" pitchFamily="34" charset="0"/>
              </a:defRPr>
            </a:lvl4pPr>
            <a:lvl5pPr marL="2057400" indent="-228600" eaLnBrk="0" hangingPunct="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pPr eaLnBrk="1" hangingPunct="1"/>
            <a:fld id="{F6827768-552A-4704-A487-942B779C272E}"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defRPr/>
            </a:pPr>
            <a:endParaRPr lang="en-US" dirty="0" smtClean="0">
              <a:solidFill>
                <a:srgbClr val="000000"/>
              </a:solidFill>
              <a:latin typeface="ITC Legacy Sans Std Medium" pitchFamily="50"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80E6AF2C-98DB-48A9-A859-BE38B6441467}"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9F5FA35-1E1C-48A3-99F6-36556FFE16FB}"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45</a:t>
            </a:fld>
            <a:endParaRPr lang="en-US"/>
          </a:p>
        </p:txBody>
      </p:sp>
    </p:spTree>
    <p:extLst>
      <p:ext uri="{BB962C8B-B14F-4D97-AF65-F5344CB8AC3E}">
        <p14:creationId xmlns:p14="http://schemas.microsoft.com/office/powerpoint/2010/main" val="3607234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06F914C-FD18-DB4B-9129-47DEA314F3D9}" type="slidenum">
              <a:rPr lang="en-US" smtClean="0"/>
              <a:t>46</a:t>
            </a:fld>
            <a:endParaRPr lang="en-US"/>
          </a:p>
        </p:txBody>
      </p:sp>
    </p:spTree>
    <p:extLst>
      <p:ext uri="{BB962C8B-B14F-4D97-AF65-F5344CB8AC3E}">
        <p14:creationId xmlns:p14="http://schemas.microsoft.com/office/powerpoint/2010/main" val="2097656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F914C-FD18-DB4B-9129-47DEA314F3D9}" type="slidenum">
              <a:rPr lang="en-US" smtClean="0"/>
              <a:t>47</a:t>
            </a:fld>
            <a:endParaRPr lang="en-US"/>
          </a:p>
        </p:txBody>
      </p:sp>
    </p:spTree>
    <p:extLst>
      <p:ext uri="{BB962C8B-B14F-4D97-AF65-F5344CB8AC3E}">
        <p14:creationId xmlns:p14="http://schemas.microsoft.com/office/powerpoint/2010/main" val="239722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16130" indent="-275434" eaLnBrk="0" hangingPunct="0">
              <a:defRPr>
                <a:solidFill>
                  <a:schemeClr val="tx1"/>
                </a:solidFill>
                <a:latin typeface="Palatino Linotype" pitchFamily="18" charset="0"/>
                <a:cs typeface="Arial" charset="0"/>
              </a:defRPr>
            </a:lvl2pPr>
            <a:lvl3pPr marL="1101738" indent="-220348" eaLnBrk="0" hangingPunct="0">
              <a:defRPr>
                <a:solidFill>
                  <a:schemeClr val="tx1"/>
                </a:solidFill>
                <a:latin typeface="Palatino Linotype" pitchFamily="18" charset="0"/>
                <a:cs typeface="Arial" charset="0"/>
              </a:defRPr>
            </a:lvl3pPr>
            <a:lvl4pPr marL="1542433" indent="-220348" eaLnBrk="0" hangingPunct="0">
              <a:defRPr>
                <a:solidFill>
                  <a:schemeClr val="tx1"/>
                </a:solidFill>
                <a:latin typeface="Palatino Linotype" pitchFamily="18" charset="0"/>
                <a:cs typeface="Arial" charset="0"/>
              </a:defRPr>
            </a:lvl4pPr>
            <a:lvl5pPr marL="1983128" indent="-220348" eaLnBrk="0" hangingPunct="0">
              <a:defRPr>
                <a:solidFill>
                  <a:schemeClr val="tx1"/>
                </a:solidFill>
                <a:latin typeface="Palatino Linotype" pitchFamily="18" charset="0"/>
                <a:cs typeface="Arial" charset="0"/>
              </a:defRPr>
            </a:lvl5pPr>
            <a:lvl6pPr marL="2423823" indent="-220348" eaLnBrk="0" fontAlgn="base" hangingPunct="0">
              <a:spcBef>
                <a:spcPct val="0"/>
              </a:spcBef>
              <a:spcAft>
                <a:spcPct val="0"/>
              </a:spcAft>
              <a:defRPr>
                <a:solidFill>
                  <a:schemeClr val="tx1"/>
                </a:solidFill>
                <a:latin typeface="Palatino Linotype" pitchFamily="18" charset="0"/>
                <a:cs typeface="Arial" charset="0"/>
              </a:defRPr>
            </a:lvl6pPr>
            <a:lvl7pPr marL="2864518" indent="-220348" eaLnBrk="0" fontAlgn="base" hangingPunct="0">
              <a:spcBef>
                <a:spcPct val="0"/>
              </a:spcBef>
              <a:spcAft>
                <a:spcPct val="0"/>
              </a:spcAft>
              <a:defRPr>
                <a:solidFill>
                  <a:schemeClr val="tx1"/>
                </a:solidFill>
                <a:latin typeface="Palatino Linotype" pitchFamily="18" charset="0"/>
                <a:cs typeface="Arial" charset="0"/>
              </a:defRPr>
            </a:lvl7pPr>
            <a:lvl8pPr marL="3305213" indent="-220348" eaLnBrk="0" fontAlgn="base" hangingPunct="0">
              <a:spcBef>
                <a:spcPct val="0"/>
              </a:spcBef>
              <a:spcAft>
                <a:spcPct val="0"/>
              </a:spcAft>
              <a:defRPr>
                <a:solidFill>
                  <a:schemeClr val="tx1"/>
                </a:solidFill>
                <a:latin typeface="Palatino Linotype" pitchFamily="18" charset="0"/>
                <a:cs typeface="Arial" charset="0"/>
              </a:defRPr>
            </a:lvl8pPr>
            <a:lvl9pPr marL="3745908" indent="-220348"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C91AEAF9-59AE-4C5B-BBE9-C526B3EA5640}"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6</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7</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Calibri" charset="0"/>
              </a:rPr>
              <a:t>1. </a:t>
            </a:r>
            <a:r>
              <a:rPr lang="en-US" sz="1200" dirty="0" smtClean="0">
                <a:latin typeface="ITC Legacy Sans Std Medium" charset="0"/>
              </a:rPr>
              <a:t>Petition filed and personally served on respondent</a:t>
            </a:r>
          </a:p>
          <a:p>
            <a:r>
              <a:rPr lang="en-US" b="1" dirty="0" smtClean="0">
                <a:latin typeface="Calibri" charset="0"/>
              </a:rPr>
              <a:t>2. </a:t>
            </a:r>
            <a:r>
              <a:rPr lang="en-US" sz="3200" dirty="0" smtClean="0">
                <a:latin typeface="ITC Legacy Sans Std Medium" charset="0"/>
              </a:rPr>
              <a:t>Respondent has 30 days to file a Response</a:t>
            </a:r>
          </a:p>
          <a:p>
            <a:pPr lvl="1"/>
            <a:r>
              <a:rPr lang="en-US" sz="3000" dirty="0" smtClean="0">
                <a:latin typeface="ITC Legacy Sans Std Medium" charset="0"/>
              </a:rPr>
              <a:t>No Response Filed (Default)</a:t>
            </a:r>
          </a:p>
          <a:p>
            <a:pPr lvl="1"/>
            <a:r>
              <a:rPr lang="en-US" sz="3000" dirty="0" smtClean="0">
                <a:latin typeface="ITC Legacy Sans Std Medium" charset="0"/>
              </a:rPr>
              <a:t>Response Filed (Contested)</a:t>
            </a:r>
          </a:p>
          <a:p>
            <a:pPr lvl="1"/>
            <a:r>
              <a:rPr lang="en-US" sz="3000" dirty="0" smtClean="0">
                <a:latin typeface="ITC Legacy Sans Std Medium" charset="0"/>
              </a:rPr>
              <a:t>Divorce by settlement</a:t>
            </a:r>
            <a:r>
              <a:rPr lang="en-US" sz="3000" baseline="0" dirty="0" smtClean="0">
                <a:latin typeface="ITC Legacy Sans Std Medium" charset="0"/>
              </a:rPr>
              <a:t> agreement</a:t>
            </a:r>
            <a:endParaRPr lang="en-US" sz="3000" dirty="0" smtClean="0">
              <a:latin typeface="ITC Legacy Sans Std Medium" charset="0"/>
            </a:endParaRPr>
          </a:p>
          <a:p>
            <a:r>
              <a:rPr lang="en-US" sz="3200" dirty="0" smtClean="0">
                <a:latin typeface="ITC Legacy Sans Std Medium" charset="0"/>
              </a:rPr>
              <a:t>3.</a:t>
            </a:r>
            <a:r>
              <a:rPr lang="en-US" sz="3200" baseline="0" dirty="0" smtClean="0">
                <a:latin typeface="ITC Legacy Sans Std Medium" charset="0"/>
              </a:rPr>
              <a:t> </a:t>
            </a:r>
            <a:r>
              <a:rPr lang="en-US" sz="3200" dirty="0" smtClean="0">
                <a:latin typeface="ITC Legacy Sans Std Medium" charset="0"/>
              </a:rPr>
              <a:t>Order to Show Cause Hearing</a:t>
            </a:r>
          </a:p>
          <a:p>
            <a:pPr lvl="1"/>
            <a:r>
              <a:rPr lang="en-US" sz="3000" dirty="0" smtClean="0">
                <a:latin typeface="ITC Legacy Sans Std Medium" charset="0"/>
              </a:rPr>
              <a:t>Temporary child custody, support and restraining orders</a:t>
            </a:r>
          </a:p>
          <a:p>
            <a:pPr lvl="0"/>
            <a:r>
              <a:rPr lang="en-US" sz="3000" dirty="0" smtClean="0">
                <a:latin typeface="ITC Legacy Sans Std Medium" charset="0"/>
              </a:rPr>
              <a:t>4.</a:t>
            </a:r>
            <a:r>
              <a:rPr lang="en-US" sz="3000" baseline="0" dirty="0" smtClean="0">
                <a:latin typeface="ITC Legacy Sans Std Medium" charset="0"/>
              </a:rPr>
              <a:t> </a:t>
            </a:r>
            <a:endParaRPr lang="en-US" sz="3000" dirty="0" smtClean="0">
              <a:latin typeface="ITC Legacy Sans Std Medium" charset="0"/>
            </a:endParaRPr>
          </a:p>
          <a:p>
            <a:pPr lvl="1"/>
            <a:endParaRPr lang="en-US" sz="3000" dirty="0" smtClean="0">
              <a:latin typeface="ITC Legacy Sans Std Medium" charset="0"/>
            </a:endParaRPr>
          </a:p>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8</a:t>
            </a:fld>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9</a:t>
            </a:fld>
            <a:endParaRPr lang="en-US"/>
          </a:p>
        </p:txBody>
      </p:sp>
    </p:spTree>
    <p:extLst>
      <p:ext uri="{BB962C8B-B14F-4D97-AF65-F5344CB8AC3E}">
        <p14:creationId xmlns:p14="http://schemas.microsoft.com/office/powerpoint/2010/main" val="349665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A0131CB-FA32-4CC2-9688-3A0690D3203C}" type="datetimeFigureOut">
              <a:rPr lang="en-US"/>
              <a:pPr>
                <a:defRPr/>
              </a:pPr>
              <a:t>1/10/13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3D3993-A0A5-484C-89FC-C7BF39E1E87F}" type="slidenum">
              <a:rPr lang="en-US"/>
              <a:pPr>
                <a:defRPr/>
              </a:pPr>
              <a:t>‹#›</a:t>
            </a:fld>
            <a:endParaRPr lang="en-US"/>
          </a:p>
        </p:txBody>
      </p:sp>
    </p:spTree>
    <p:extLst>
      <p:ext uri="{BB962C8B-B14F-4D97-AF65-F5344CB8AC3E}">
        <p14:creationId xmlns:p14="http://schemas.microsoft.com/office/powerpoint/2010/main" val="257810301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userDrawn="1"/>
        </p:nvSpPr>
        <p:spPr>
          <a:xfrm>
            <a:off x="0" y="-1"/>
            <a:ext cx="837721" cy="687296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837721" y="-1"/>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7721" y="6827245"/>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098281" y="0"/>
            <a:ext cx="45719" cy="68190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hyperlink" Target="mailto:jliebert@lalawlibrary.org" TargetMode="External"/><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courts.ca.gov/"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urts.ca.gov/selfhelp.ht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ourts.ca.gov/1002.ht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courts.ca.gov/1225.ht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courts.ca.gov/selfhelp-family.htm"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courts.ca.gov/selfhelp-custody.htm"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courts.ca.gov/selfhelp-support.ht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ourts.ca.gov/1201.htm"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courts.ca.gov/selfhelp-domesticviolence.htm"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calbar.ca.gov/Public/LegalInformation/AboutFamily.aspx"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www.courts.ca.gov/selfhelp-courtresources.ht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hyperlink" Target="http://www.calbar.ca.gov/lrs"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www.publiclawlibrary.org/"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hyperlink" Target="mailto:jliebert@lalawlibrary.org" TargetMode="External"/><Relationship Id="rId4" Type="http://schemas.openxmlformats.org/officeDocument/2006/relationships/image" Target="../media/image2.wmf"/><Relationship Id="rId5" Type="http://schemas.openxmlformats.org/officeDocument/2006/relationships/hyperlink" Target="mailto:Astorey@lafla.org"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4977" y="756653"/>
            <a:ext cx="7634075" cy="252627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dirty="0" smtClean="0">
                <a:solidFill>
                  <a:srgbClr val="1F497D"/>
                </a:solidFill>
                <a:latin typeface="ITC Legacy Sans Std Medium" charset="0"/>
              </a:rPr>
              <a:t>Family Law Basics</a:t>
            </a:r>
          </a:p>
          <a:p>
            <a:pPr algn="ctr"/>
            <a:r>
              <a:rPr lang="en-US" sz="2400" dirty="0" smtClean="0">
                <a:solidFill>
                  <a:srgbClr val="1F497D"/>
                </a:solidFill>
                <a:latin typeface="ITC Legacy Sans Std Medium" charset="0"/>
              </a:rPr>
              <a:t>For </a:t>
            </a:r>
            <a:r>
              <a:rPr lang="en-US" sz="2400" smtClean="0">
                <a:solidFill>
                  <a:srgbClr val="1F497D"/>
                </a:solidFill>
                <a:latin typeface="ITC Legacy Sans Std Medium" charset="0"/>
              </a:rPr>
              <a:t>Public Libraries</a:t>
            </a:r>
            <a:endParaRPr lang="en-US" sz="2400" dirty="0" smtClean="0">
              <a:latin typeface="+mn-lt"/>
            </a:endParaRPr>
          </a:p>
        </p:txBody>
      </p:sp>
      <p:sp>
        <p:nvSpPr>
          <p:cNvPr id="3" name="Subtitle 2"/>
          <p:cNvSpPr txBox="1">
            <a:spLocks/>
          </p:cNvSpPr>
          <p:nvPr/>
        </p:nvSpPr>
        <p:spPr>
          <a:xfrm>
            <a:off x="1582731" y="5187826"/>
            <a:ext cx="4639500"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Ana M. Storey</a:t>
            </a:r>
            <a:endParaRPr lang="en-US" sz="2000" dirty="0">
              <a:solidFill>
                <a:srgbClr val="000000"/>
              </a:solidFill>
            </a:endParaRPr>
          </a:p>
          <a:p>
            <a:pPr>
              <a:buNone/>
              <a:defRPr/>
            </a:pPr>
            <a:r>
              <a:rPr lang="en-US" sz="2000" dirty="0" smtClean="0">
                <a:solidFill>
                  <a:srgbClr val="000000"/>
                </a:solidFill>
              </a:rPr>
              <a:t>Managing Attorney</a:t>
            </a:r>
          </a:p>
          <a:p>
            <a:pPr>
              <a:buNone/>
              <a:defRPr/>
            </a:pPr>
            <a:r>
              <a:rPr lang="en-US" sz="2000" dirty="0" smtClean="0">
                <a:solidFill>
                  <a:srgbClr val="000000"/>
                </a:solidFill>
              </a:rPr>
              <a:t>Legal Aid Foundation of Los Angeles</a:t>
            </a:r>
          </a:p>
          <a:p>
            <a:pPr>
              <a:buNone/>
              <a:defRPr/>
            </a:pPr>
            <a:r>
              <a:rPr lang="en-US" sz="2000" dirty="0" smtClean="0">
                <a:solidFill>
                  <a:srgbClr val="000000"/>
                </a:solidFill>
              </a:rPr>
              <a:t>Astorey@lafla.org</a:t>
            </a:r>
            <a:endParaRPr lang="en-US" sz="2000" dirty="0">
              <a:solidFill>
                <a:srgbClr val="000000"/>
              </a:solidFill>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sp>
        <p:nvSpPr>
          <p:cNvPr id="5" name="TextBox 4"/>
          <p:cNvSpPr txBox="1"/>
          <p:nvPr/>
        </p:nvSpPr>
        <p:spPr>
          <a:xfrm>
            <a:off x="3462752" y="2719888"/>
            <a:ext cx="4355820" cy="369332"/>
          </a:xfrm>
          <a:prstGeom prst="rect">
            <a:avLst/>
          </a:prstGeom>
          <a:noFill/>
        </p:spPr>
        <p:txBody>
          <a:bodyPr wrap="square" rtlCol="0">
            <a:spAutoFit/>
          </a:bodyPr>
          <a:lstStyle/>
          <a:p>
            <a:r>
              <a:rPr lang="en-US" dirty="0" smtClean="0">
                <a:solidFill>
                  <a:srgbClr val="000000"/>
                </a:solidFill>
              </a:rPr>
              <a:t>  An INFOPEOPLE Webinar                                   </a:t>
            </a:r>
            <a:endParaRPr lang="en-US" dirty="0"/>
          </a:p>
        </p:txBody>
      </p:sp>
      <p:sp>
        <p:nvSpPr>
          <p:cNvPr id="7" name="TextBox 6"/>
          <p:cNvSpPr txBox="1"/>
          <p:nvPr/>
        </p:nvSpPr>
        <p:spPr>
          <a:xfrm>
            <a:off x="1722732" y="4381917"/>
            <a:ext cx="3229282" cy="646331"/>
          </a:xfrm>
          <a:prstGeom prst="rect">
            <a:avLst/>
          </a:prstGeom>
          <a:noFill/>
        </p:spPr>
        <p:txBody>
          <a:bodyPr wrap="square" rtlCol="0">
            <a:spAutoFit/>
          </a:bodyPr>
          <a:lstStyle/>
          <a:p>
            <a:r>
              <a:rPr lang="en-US" dirty="0" smtClean="0">
                <a:solidFill>
                  <a:srgbClr val="000000"/>
                </a:solidFill>
              </a:rPr>
              <a:t>Thursday, January 10, 2013</a:t>
            </a:r>
          </a:p>
          <a:p>
            <a:r>
              <a:rPr lang="en-US" dirty="0" smtClean="0">
                <a:solidFill>
                  <a:srgbClr val="000000"/>
                </a:solidFill>
              </a:rPr>
              <a:t>12 Noon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428" y="4812544"/>
            <a:ext cx="2214158" cy="1565844"/>
          </a:xfrm>
          <a:prstGeom prst="rect">
            <a:avLst/>
          </a:prstGeom>
        </p:spPr>
      </p:pic>
      <p:sp>
        <p:nvSpPr>
          <p:cNvPr id="9" name="Subtitle 2"/>
          <p:cNvSpPr txBox="1">
            <a:spLocks/>
          </p:cNvSpPr>
          <p:nvPr/>
        </p:nvSpPr>
        <p:spPr>
          <a:xfrm>
            <a:off x="4754064" y="3369743"/>
            <a:ext cx="4389936"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Janine Liebert</a:t>
            </a:r>
            <a:endParaRPr lang="en-US" sz="2000" dirty="0">
              <a:solidFill>
                <a:srgbClr val="000000"/>
              </a:solidFill>
            </a:endParaRPr>
          </a:p>
          <a:p>
            <a:pPr>
              <a:buNone/>
              <a:defRPr/>
            </a:pPr>
            <a:r>
              <a:rPr lang="en-US" sz="2000" dirty="0" smtClean="0">
                <a:solidFill>
                  <a:srgbClr val="000000"/>
                </a:solidFill>
              </a:rPr>
              <a:t>Librarian, </a:t>
            </a:r>
            <a:r>
              <a:rPr lang="en-US" sz="2000" dirty="0">
                <a:solidFill>
                  <a:srgbClr val="000000"/>
                </a:solidFill>
              </a:rPr>
              <a:t>Programs &amp; </a:t>
            </a:r>
            <a:r>
              <a:rPr lang="en-US" sz="2000" dirty="0" smtClean="0">
                <a:solidFill>
                  <a:srgbClr val="000000"/>
                </a:solidFill>
              </a:rPr>
              <a:t>Partnerships</a:t>
            </a:r>
          </a:p>
          <a:p>
            <a:pPr>
              <a:buNone/>
              <a:defRPr/>
            </a:pPr>
            <a:r>
              <a:rPr lang="en-US" sz="2000" dirty="0" smtClean="0">
                <a:solidFill>
                  <a:srgbClr val="000000"/>
                </a:solidFill>
              </a:rPr>
              <a:t>LA Law Library</a:t>
            </a:r>
            <a:endParaRPr lang="en-US" sz="2000" dirty="0">
              <a:solidFill>
                <a:srgbClr val="000000"/>
              </a:solidFill>
            </a:endParaRPr>
          </a:p>
          <a:p>
            <a:pPr>
              <a:buNone/>
              <a:defRPr/>
            </a:pPr>
            <a:r>
              <a:rPr lang="en-US" sz="2000" dirty="0" smtClean="0">
                <a:solidFill>
                  <a:srgbClr val="000000"/>
                </a:solidFill>
                <a:hlinkClick r:id="rId4"/>
              </a:rPr>
              <a:t>jliebert@lalawlibrary.org</a:t>
            </a:r>
            <a:endParaRPr lang="en-US" sz="2000" dirty="0" smtClean="0">
              <a:solidFill>
                <a:srgbClr val="000000"/>
              </a:solidFill>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10" name="Picture 9" descr="Lafla color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072" y="2350263"/>
            <a:ext cx="109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23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Spousal Support Basics</a:t>
            </a:r>
            <a:endParaRPr lang="en-US" sz="4000" dirty="0">
              <a:latin typeface="ITC Legacy Sans Std Medium" charset="0"/>
            </a:endParaRPr>
          </a:p>
        </p:txBody>
      </p:sp>
      <p:sp>
        <p:nvSpPr>
          <p:cNvPr id="9" name="Content Placeholder 2"/>
          <p:cNvSpPr txBox="1">
            <a:spLocks/>
          </p:cNvSpPr>
          <p:nvPr/>
        </p:nvSpPr>
        <p:spPr>
          <a:xfrm>
            <a:off x="1219200" y="1600200"/>
            <a:ext cx="7162800" cy="493122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ITC Legacy Sans Std Medium" pitchFamily="50" charset="0"/>
              </a:rPr>
              <a:t>Applies to spouses and registered domestic partners alike</a:t>
            </a:r>
          </a:p>
          <a:p>
            <a:r>
              <a:rPr lang="en-US" sz="2800" dirty="0" smtClean="0">
                <a:latin typeface="ITC Legacy Sans Std Medium" pitchFamily="50" charset="0"/>
              </a:rPr>
              <a:t>Mutual duty of support while together</a:t>
            </a:r>
          </a:p>
          <a:p>
            <a:r>
              <a:rPr lang="en-US" sz="2800" dirty="0" smtClean="0">
                <a:latin typeface="ITC Legacy Sans Std Medium" pitchFamily="50" charset="0"/>
              </a:rPr>
              <a:t>Temporary and permanent support</a:t>
            </a:r>
          </a:p>
          <a:p>
            <a:pPr lvl="1"/>
            <a:r>
              <a:rPr lang="en-US" sz="2800" dirty="0" smtClean="0">
                <a:latin typeface="ITC Legacy Sans Std Medium" pitchFamily="50" charset="0"/>
              </a:rPr>
              <a:t>Discretionary as to amount, duration and retention of jurisdiction </a:t>
            </a:r>
          </a:p>
          <a:p>
            <a:pPr lvl="1"/>
            <a:endParaRPr lang="en-US" sz="2400" dirty="0">
              <a:latin typeface="ITC Legacy Sans Std Medium" charset="0"/>
            </a:endParaRPr>
          </a:p>
        </p:txBody>
      </p:sp>
    </p:spTree>
    <p:extLst>
      <p:ext uri="{BB962C8B-B14F-4D97-AF65-F5344CB8AC3E}">
        <p14:creationId xmlns:p14="http://schemas.microsoft.com/office/powerpoint/2010/main" val="2461328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951" y="2150076"/>
            <a:ext cx="7806920" cy="2123658"/>
          </a:xfrm>
          <a:prstGeom prst="rect">
            <a:avLst/>
          </a:prstGeom>
          <a:noFill/>
        </p:spPr>
        <p:txBody>
          <a:bodyPr wrap="square" rtlCol="0">
            <a:spAutoFit/>
          </a:bodyPr>
          <a:lstStyle/>
          <a:p>
            <a:pPr algn="ctr"/>
            <a:r>
              <a:rPr lang="en-US" sz="4400" dirty="0" smtClean="0">
                <a:latin typeface="ITC Legacy Sans Std Medium" pitchFamily="50" charset="0"/>
              </a:rPr>
              <a:t>Online Resources:</a:t>
            </a:r>
          </a:p>
          <a:p>
            <a:pPr algn="ctr"/>
            <a:r>
              <a:rPr lang="en-US" sz="4400" dirty="0" smtClean="0">
                <a:latin typeface="ITC Legacy Sans Std Medium" pitchFamily="50" charset="0"/>
              </a:rPr>
              <a:t>California Courts Online </a:t>
            </a:r>
          </a:p>
          <a:p>
            <a:pPr algn="ctr"/>
            <a:r>
              <a:rPr lang="en-US" sz="4400" dirty="0" smtClean="0">
                <a:latin typeface="ITC Legacy Sans Std Medium" pitchFamily="50" charset="0"/>
              </a:rPr>
              <a:t>Self-Help Center</a:t>
            </a:r>
            <a:endParaRPr lang="en-US" sz="4400" dirty="0">
              <a:latin typeface="ITC Legacy Sans Std Medium" pitchFamily="50" charset="0"/>
            </a:endParaRPr>
          </a:p>
        </p:txBody>
      </p:sp>
    </p:spTree>
    <p:extLst>
      <p:ext uri="{BB962C8B-B14F-4D97-AF65-F5344CB8AC3E}">
        <p14:creationId xmlns:p14="http://schemas.microsoft.com/office/powerpoint/2010/main" val="42418046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65414" y="304800"/>
            <a:ext cx="8259536" cy="1219200"/>
          </a:xfrm>
        </p:spPr>
        <p:txBody>
          <a:bodyPr/>
          <a:lstStyle/>
          <a:p>
            <a:pPr algn="ctr" eaLnBrk="1" hangingPunct="1"/>
            <a:r>
              <a:rPr lang="en-US" sz="36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smtClean="0">
                <a:solidFill>
                  <a:srgbClr val="000000"/>
                </a:solidFill>
                <a:latin typeface="ITC Legacy Sans Std Medium" pitchFamily="50" charset="0"/>
                <a:cs typeface="Arial" charset="0"/>
                <a:hlinkClick r:id="rId3"/>
              </a:rPr>
              <a:t>http://www.courts.ca.gov/</a:t>
            </a:r>
            <a:endParaRPr lang="en-US" sz="1800" dirty="0" smtClean="0">
              <a:latin typeface="ITC Legacy Sans Std Medium" pitchFamily="50" charset="0"/>
            </a:endParaRPr>
          </a:p>
        </p:txBody>
      </p:sp>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6599238"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773363" y="2133600"/>
            <a:ext cx="914400" cy="374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590800" y="44958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74080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75823" y="304800"/>
            <a:ext cx="8680827" cy="1219200"/>
          </a:xfrm>
        </p:spPr>
        <p:txBody>
          <a:bodyPr/>
          <a:lstStyle/>
          <a:p>
            <a:pPr algn="ctr">
              <a:spcBef>
                <a:spcPts val="0"/>
              </a:spcBef>
              <a:defRPr/>
            </a:pPr>
            <a:r>
              <a:rPr lang="en-US" sz="32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a:solidFill>
                  <a:prstClr val="black"/>
                </a:solidFill>
                <a:latin typeface="ITC Legacy Sans Std Medium" pitchFamily="50" charset="0"/>
                <a:ea typeface="+mn-ea"/>
                <a:cs typeface="Arial" charset="0"/>
                <a:hlinkClick r:id="rId3"/>
              </a:rPr>
              <a:t>http://</a:t>
            </a:r>
            <a:r>
              <a:rPr lang="en-US" sz="1800" dirty="0" smtClean="0">
                <a:solidFill>
                  <a:prstClr val="black"/>
                </a:solidFill>
                <a:latin typeface="ITC Legacy Sans Std Medium" pitchFamily="50" charset="0"/>
                <a:ea typeface="+mn-ea"/>
                <a:cs typeface="Arial" charset="0"/>
                <a:hlinkClick r:id="rId3"/>
              </a:rPr>
              <a:t>www.courts.ca.gov/selfhelp.htm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endParaRPr lang="en-US" sz="1800" dirty="0" smtClean="0">
              <a:latin typeface="ITC Legacy Sans Std Medium" pitchFamily="50" charset="0"/>
            </a:endParaRPr>
          </a:p>
        </p:txBody>
      </p:sp>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19145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0" y="1905000"/>
            <a:ext cx="5334000" cy="6002338"/>
          </a:xfrm>
          <a:prstGeom prst="rect">
            <a:avLst/>
          </a:prstGeom>
          <a:noFill/>
        </p:spPr>
        <p:txBody>
          <a:bodyPr wrap="square">
            <a:spAutoFit/>
          </a:bodyPr>
          <a:lstStyle/>
          <a:p>
            <a:pPr marL="285750" indent="-285750">
              <a:buFont typeface="Arial" pitchFamily="34" charset="0"/>
              <a:buChar char="•"/>
              <a:defRPr/>
            </a:pPr>
            <a:r>
              <a:rPr lang="en-US" sz="2400" dirty="0">
                <a:latin typeface="+mj-lt"/>
              </a:rPr>
              <a:t>For each case type, provides basic information about applicable law</a:t>
            </a:r>
          </a:p>
          <a:p>
            <a:pPr>
              <a:defRPr/>
            </a:pPr>
            <a:endParaRPr lang="en-US" sz="2400" dirty="0">
              <a:latin typeface="+mj-lt"/>
            </a:endParaRPr>
          </a:p>
          <a:p>
            <a:pPr marL="285750" indent="-285750">
              <a:buFont typeface="Arial" pitchFamily="34" charset="0"/>
              <a:buChar char="•"/>
              <a:defRPr/>
            </a:pPr>
            <a:r>
              <a:rPr lang="en-US" sz="2400" dirty="0">
                <a:latin typeface="+mj-lt"/>
              </a:rPr>
              <a:t>Outlines steps in court process</a:t>
            </a:r>
          </a:p>
          <a:p>
            <a:pPr>
              <a:defRPr/>
            </a:pPr>
            <a:endParaRPr lang="en-US" sz="2400" dirty="0">
              <a:latin typeface="+mj-lt"/>
            </a:endParaRPr>
          </a:p>
          <a:p>
            <a:pPr marL="285750" indent="-285750">
              <a:buFont typeface="Arial" pitchFamily="34" charset="0"/>
              <a:buChar char="•"/>
              <a:defRPr/>
            </a:pPr>
            <a:r>
              <a:rPr lang="en-US" sz="2400" dirty="0">
                <a:latin typeface="+mj-lt"/>
              </a:rPr>
              <a:t>Forms presented within informational context</a:t>
            </a:r>
          </a:p>
          <a:p>
            <a:pPr>
              <a:defRPr/>
            </a:pPr>
            <a:endParaRPr lang="en-US" sz="2400" dirty="0">
              <a:latin typeface="+mj-lt"/>
            </a:endParaRPr>
          </a:p>
          <a:p>
            <a:pPr marL="285750" indent="-285750">
              <a:buFont typeface="Arial" pitchFamily="34" charset="0"/>
              <a:buChar char="•"/>
              <a:defRPr/>
            </a:pPr>
            <a:r>
              <a:rPr lang="en-US" sz="2400" dirty="0">
                <a:latin typeface="+mj-lt"/>
              </a:rPr>
              <a:t>Instructions for completing each form</a:t>
            </a:r>
          </a:p>
          <a:p>
            <a:pPr marL="285750" indent="-285750">
              <a:buFont typeface="Arial" pitchFamily="34" charset="0"/>
              <a:buChar char="•"/>
              <a:defRPr/>
            </a:pPr>
            <a:endParaRPr lang="en-US" dirty="0">
              <a:latin typeface="+mj-lt"/>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8" name="Oval 7"/>
          <p:cNvSpPr/>
          <p:nvPr/>
        </p:nvSpPr>
        <p:spPr>
          <a:xfrm>
            <a:off x="1447800" y="2106386"/>
            <a:ext cx="1197429" cy="3565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47800" y="2462893"/>
            <a:ext cx="1377043" cy="1375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920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0605" y="304799"/>
            <a:ext cx="8293395" cy="1719943"/>
          </a:xfrm>
        </p:spPr>
        <p:txBody>
          <a:bodyPr/>
          <a:lstStyle/>
          <a:p>
            <a:pPr algn="ctr" eaLnBrk="1" fontAlgn="auto" hangingPunct="1">
              <a:spcBef>
                <a:spcPts val="0"/>
              </a:spcBef>
              <a:spcAft>
                <a:spcPts val="0"/>
              </a:spcAft>
              <a:defRPr/>
            </a:pPr>
            <a:r>
              <a:rPr lang="en-US" sz="3200" dirty="0" smtClean="0">
                <a:latin typeface="ITC Legacy Sans Std Medium" pitchFamily="50" charset="0"/>
              </a:rPr>
              <a:t>“Getting Started” </a:t>
            </a:r>
            <a:br>
              <a:rPr lang="en-US" sz="3200" dirty="0" smtClean="0">
                <a:latin typeface="ITC Legacy Sans Std Medium" pitchFamily="50" charset="0"/>
              </a:rPr>
            </a:br>
            <a:r>
              <a:rPr lang="en-US" sz="3200" dirty="0" smtClean="0">
                <a:latin typeface="ITC Legacy Sans Std Medium" pitchFamily="50" charset="0"/>
              </a:rPr>
              <a:t>California Courts Online Self-Help Center</a:t>
            </a:r>
            <a:r>
              <a:rPr lang="en-US" sz="3400" dirty="0" smtClean="0">
                <a:latin typeface="ITC Legacy Sans Std Medium" pitchFamily="50" charset="0"/>
              </a:rPr>
              <a:t/>
            </a:r>
            <a:br>
              <a:rPr lang="en-US" sz="34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http://www.courts.ca.gov/1002.htm</a:t>
            </a:r>
            <a:endParaRPr lang="en-US" dirty="0" smtClean="0">
              <a:latin typeface="ITC Legacy Sans Std Medium" pitchFamily="50"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373" y="1861456"/>
            <a:ext cx="66754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8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2967" y="304799"/>
            <a:ext cx="8301033" cy="1719943"/>
          </a:xfrm>
        </p:spPr>
        <p:txBody>
          <a:bodyPr/>
          <a:lstStyle/>
          <a:p>
            <a:pPr algn="ctr" eaLnBrk="1" fontAlgn="auto" hangingPunct="1">
              <a:spcBef>
                <a:spcPts val="0"/>
              </a:spcBef>
              <a:spcAft>
                <a:spcPts val="0"/>
              </a:spcAft>
              <a:defRPr/>
            </a:pPr>
            <a:r>
              <a:rPr lang="en-US" sz="3200" dirty="0" smtClean="0">
                <a:latin typeface="ITC Legacy Sans Std Medium" pitchFamily="50" charset="0"/>
              </a:rPr>
              <a:t>“Filing for Divorce or Separation” </a:t>
            </a:r>
            <a:br>
              <a:rPr lang="en-US" sz="3200" dirty="0" smtClean="0">
                <a:latin typeface="ITC Legacy Sans Std Medium" pitchFamily="50" charset="0"/>
              </a:rPr>
            </a:br>
            <a:r>
              <a:rPr lang="en-US" sz="3200" dirty="0" smtClean="0">
                <a:latin typeface="ITC Legacy Sans Std Medium" pitchFamily="50" charset="0"/>
              </a:rPr>
              <a:t>California Courts Online Self-Help Center</a:t>
            </a:r>
            <a:r>
              <a:rPr lang="en-US" sz="3400" dirty="0" smtClean="0">
                <a:latin typeface="ITC Legacy Sans Std Medium" pitchFamily="50" charset="0"/>
              </a:rPr>
              <a:t/>
            </a:r>
            <a:br>
              <a:rPr lang="en-US" sz="34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http://www.courts.ca.gov/1225.htm</a:t>
            </a:r>
            <a:endParaRPr lang="en-US" dirty="0" smtClean="0">
              <a:latin typeface="ITC Legacy Sans Std Medium" pitchFamily="50"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956" y="1641021"/>
            <a:ext cx="6780213"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989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3135" y="2150076"/>
            <a:ext cx="5239265" cy="1446550"/>
          </a:xfrm>
          <a:prstGeom prst="rect">
            <a:avLst/>
          </a:prstGeom>
          <a:noFill/>
        </p:spPr>
        <p:txBody>
          <a:bodyPr wrap="square" rtlCol="0">
            <a:spAutoFit/>
          </a:bodyPr>
          <a:lstStyle/>
          <a:p>
            <a:pPr algn="ctr"/>
            <a:r>
              <a:rPr lang="en-US" sz="4400" dirty="0" smtClean="0">
                <a:latin typeface="ITC Legacy Sans Std Medium" pitchFamily="50" charset="0"/>
              </a:rPr>
              <a:t>Custody, Support and Paternity</a:t>
            </a:r>
            <a:endParaRPr lang="en-US" sz="4400" dirty="0">
              <a:latin typeface="ITC Legacy Sans Std Medium" pitchFamily="50" charset="0"/>
            </a:endParaRPr>
          </a:p>
        </p:txBody>
      </p:sp>
    </p:spTree>
    <p:extLst>
      <p:ext uri="{BB962C8B-B14F-4D97-AF65-F5344CB8AC3E}">
        <p14:creationId xmlns:p14="http://schemas.microsoft.com/office/powerpoint/2010/main" val="3608072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66800" y="274638"/>
            <a:ext cx="7848600" cy="1143000"/>
          </a:xfrm>
        </p:spPr>
        <p:txBody>
          <a:bodyPr/>
          <a:lstStyle/>
          <a:p>
            <a:pPr algn="ctr"/>
            <a:r>
              <a:rPr lang="en-US" sz="4000" dirty="0" smtClean="0">
                <a:latin typeface="ITC Legacy Sans Std Medium" pitchFamily="50" charset="0"/>
              </a:rPr>
              <a:t>Key Terms and Forms</a:t>
            </a:r>
            <a:r>
              <a:rPr lang="en-US" sz="3600" dirty="0" smtClean="0"/>
              <a:t/>
            </a:r>
            <a:br>
              <a:rPr lang="en-US" sz="3600" dirty="0" smtClean="0"/>
            </a:br>
            <a:r>
              <a:rPr lang="en-US" sz="3600" dirty="0" smtClean="0"/>
              <a:t> </a:t>
            </a:r>
          </a:p>
        </p:txBody>
      </p:sp>
      <p:sp>
        <p:nvSpPr>
          <p:cNvPr id="3" name="Content Placeholder 2"/>
          <p:cNvSpPr>
            <a:spLocks noGrp="1"/>
          </p:cNvSpPr>
          <p:nvPr>
            <p:ph idx="1"/>
          </p:nvPr>
        </p:nvSpPr>
        <p:spPr>
          <a:xfrm>
            <a:off x="1066800" y="1174004"/>
            <a:ext cx="3581400" cy="5704114"/>
          </a:xfrm>
        </p:spPr>
        <p:txBody>
          <a:bodyPr/>
          <a:lstStyle/>
          <a:p>
            <a:pPr marL="0" indent="0">
              <a:buFont typeface="Arial" charset="0"/>
              <a:buNone/>
              <a:defRPr/>
            </a:pPr>
            <a:r>
              <a:rPr lang="en-US" sz="1600" b="1" dirty="0" smtClean="0">
                <a:latin typeface="ITC Legacy Sans Std Medium" pitchFamily="50" charset="0"/>
              </a:rPr>
              <a:t>California Family Code (CFC)</a:t>
            </a:r>
          </a:p>
          <a:p>
            <a:pPr marL="0" indent="0">
              <a:buFont typeface="Arial" charset="0"/>
              <a:buNone/>
              <a:defRPr/>
            </a:pPr>
            <a:endParaRPr lang="en-US" sz="1600" b="1" dirty="0" smtClean="0">
              <a:latin typeface="ITC Legacy Sans Std Medium" pitchFamily="50" charset="0"/>
            </a:endParaRPr>
          </a:p>
          <a:p>
            <a:pPr marL="0" indent="0">
              <a:buFont typeface="Arial" charset="0"/>
              <a:buNone/>
              <a:defRPr/>
            </a:pPr>
            <a:r>
              <a:rPr lang="en-US" sz="1600" b="1" dirty="0" smtClean="0">
                <a:latin typeface="ITC Legacy Sans Std Medium" pitchFamily="50" charset="0"/>
              </a:rPr>
              <a:t>Custody</a:t>
            </a:r>
          </a:p>
          <a:p>
            <a:pPr>
              <a:defRPr/>
            </a:pPr>
            <a:r>
              <a:rPr lang="en-US" sz="1600" dirty="0" smtClean="0">
                <a:latin typeface="ITC Legacy Sans Std Medium" pitchFamily="50" charset="0"/>
              </a:rPr>
              <a:t>Joint Legal Custody</a:t>
            </a:r>
          </a:p>
          <a:p>
            <a:pPr>
              <a:defRPr/>
            </a:pPr>
            <a:r>
              <a:rPr lang="en-US" sz="1600" dirty="0" smtClean="0">
                <a:latin typeface="ITC Legacy Sans Std Medium" pitchFamily="50" charset="0"/>
              </a:rPr>
              <a:t>Sole Legal Custody</a:t>
            </a:r>
          </a:p>
          <a:p>
            <a:pPr>
              <a:defRPr/>
            </a:pPr>
            <a:r>
              <a:rPr lang="en-US" sz="1600" dirty="0" smtClean="0">
                <a:latin typeface="ITC Legacy Sans Std Medium" pitchFamily="50" charset="0"/>
              </a:rPr>
              <a:t>Joint Physical Custody</a:t>
            </a:r>
          </a:p>
          <a:p>
            <a:pPr>
              <a:defRPr/>
            </a:pPr>
            <a:r>
              <a:rPr lang="en-US" sz="1600" dirty="0" smtClean="0">
                <a:latin typeface="ITC Legacy Sans Std Medium" pitchFamily="50" charset="0"/>
              </a:rPr>
              <a:t>Sole Physical Custody</a:t>
            </a:r>
          </a:p>
          <a:p>
            <a:pPr marL="0" indent="0">
              <a:buFont typeface="Arial" charset="0"/>
              <a:buNone/>
              <a:defRPr/>
            </a:pPr>
            <a:endParaRPr lang="en-US" sz="1600" b="1" dirty="0" smtClean="0">
              <a:latin typeface="ITC Legacy Sans Std Medium" pitchFamily="50" charset="0"/>
            </a:endParaRPr>
          </a:p>
          <a:p>
            <a:pPr marL="0" indent="0">
              <a:buFont typeface="Arial" charset="0"/>
              <a:buNone/>
              <a:defRPr/>
            </a:pPr>
            <a:r>
              <a:rPr lang="en-US" sz="1600" b="1" dirty="0" smtClean="0">
                <a:latin typeface="ITC Legacy Sans Std Medium" pitchFamily="50" charset="0"/>
              </a:rPr>
              <a:t>Family Law Facilitator</a:t>
            </a:r>
          </a:p>
          <a:p>
            <a:pPr marL="0" indent="0">
              <a:buFont typeface="Arial" charset="0"/>
              <a:buNone/>
              <a:defRPr/>
            </a:pPr>
            <a:endParaRPr lang="en-US" sz="1600" b="1" dirty="0" smtClean="0">
              <a:latin typeface="ITC Legacy Sans Std Medium" pitchFamily="50" charset="0"/>
            </a:endParaRPr>
          </a:p>
          <a:p>
            <a:pPr marL="0" indent="0">
              <a:buFont typeface="Arial" charset="0"/>
              <a:buNone/>
              <a:defRPr/>
            </a:pPr>
            <a:r>
              <a:rPr lang="en-US" sz="1600" b="1" dirty="0" smtClean="0">
                <a:latin typeface="ITC Legacy Sans Std Medium" pitchFamily="50" charset="0"/>
              </a:rPr>
              <a:t>Visitation</a:t>
            </a:r>
          </a:p>
          <a:p>
            <a:pPr marL="0" indent="0">
              <a:buFont typeface="Arial" charset="0"/>
              <a:buNone/>
              <a:defRPr/>
            </a:pPr>
            <a:endParaRPr lang="en-US" sz="1600" b="1" dirty="0" smtClean="0">
              <a:latin typeface="ITC Legacy Sans Std Medium" pitchFamily="50" charset="0"/>
            </a:endParaRPr>
          </a:p>
          <a:p>
            <a:pPr marL="0" indent="0">
              <a:buFont typeface="Arial" charset="0"/>
              <a:buNone/>
              <a:defRPr/>
            </a:pPr>
            <a:r>
              <a:rPr lang="en-US" sz="1600" b="1" dirty="0" smtClean="0">
                <a:latin typeface="ITC Legacy Sans Std Medium" pitchFamily="50" charset="0"/>
              </a:rPr>
              <a:t>Minor Child</a:t>
            </a:r>
            <a:endParaRPr lang="en-US" sz="1600" b="1" dirty="0">
              <a:latin typeface="ITC Legacy Sans Std Medium" pitchFamily="50" charset="0"/>
            </a:endParaRPr>
          </a:p>
          <a:p>
            <a:pPr>
              <a:defRPr/>
            </a:pPr>
            <a:r>
              <a:rPr lang="en-US" sz="1600" dirty="0" smtClean="0">
                <a:latin typeface="ITC Legacy Sans Std Medium" pitchFamily="50" charset="0"/>
              </a:rPr>
              <a:t>Guardian ad litem</a:t>
            </a:r>
            <a:endParaRPr lang="en-US" sz="1600" dirty="0">
              <a:latin typeface="ITC Legacy Sans Std Medium" pitchFamily="50" charset="0"/>
            </a:endParaRPr>
          </a:p>
          <a:p>
            <a:pPr marL="0" indent="0">
              <a:buFont typeface="Arial" charset="0"/>
              <a:buNone/>
              <a:defRPr/>
            </a:pPr>
            <a:endParaRPr lang="en-US" sz="1600" b="1" dirty="0" smtClean="0">
              <a:latin typeface="ITC Legacy Sans Std Medium" pitchFamily="50" charset="0"/>
            </a:endParaRPr>
          </a:p>
          <a:p>
            <a:pPr marL="0" indent="0">
              <a:buFont typeface="Arial" charset="0"/>
              <a:buNone/>
              <a:defRPr/>
            </a:pPr>
            <a:r>
              <a:rPr lang="en-US" sz="1600" b="1" dirty="0" smtClean="0">
                <a:latin typeface="ITC Legacy Sans Std Medium" pitchFamily="50" charset="0"/>
              </a:rPr>
              <a:t>Paternity/Parentage</a:t>
            </a:r>
            <a:endParaRPr lang="en-US" sz="1600" b="1" dirty="0">
              <a:latin typeface="ITC Legacy Sans Std Medium" pitchFamily="50" charset="0"/>
            </a:endParaRPr>
          </a:p>
          <a:p>
            <a:pPr>
              <a:defRPr/>
            </a:pPr>
            <a:r>
              <a:rPr lang="en-US" sz="1600" dirty="0" smtClean="0">
                <a:latin typeface="ITC Legacy Sans Std Medium" pitchFamily="50" charset="0"/>
              </a:rPr>
              <a:t>“Other Parent”</a:t>
            </a:r>
            <a:endParaRPr lang="en-US" sz="1600" dirty="0">
              <a:latin typeface="ITC Legacy Sans Std Medium" pitchFamily="50" charset="0"/>
            </a:endParaRPr>
          </a:p>
          <a:p>
            <a:pPr marL="0" indent="0">
              <a:buFont typeface="Arial" charset="0"/>
              <a:buNone/>
              <a:defRPr/>
            </a:pPr>
            <a:r>
              <a:rPr lang="en-US" sz="1600" b="1" dirty="0">
                <a:latin typeface="ITC Legacy Sans Std Medium" pitchFamily="50" charset="0"/>
              </a:rPr>
              <a:t>	</a:t>
            </a:r>
            <a:endParaRPr lang="en-US" sz="1600" b="1" dirty="0" smtClean="0">
              <a:latin typeface="ITC Legacy Sans Std Medium" pitchFamily="50" charset="0"/>
            </a:endParaRPr>
          </a:p>
          <a:p>
            <a:pPr marL="0" indent="0">
              <a:buFont typeface="Arial" charset="0"/>
              <a:buNone/>
              <a:defRPr/>
            </a:pPr>
            <a:endParaRPr lang="en-US" sz="1600" dirty="0" smtClean="0">
              <a:latin typeface="ITC Legacy Sans Std Medium" pitchFamily="50" charset="0"/>
            </a:endParaRPr>
          </a:p>
          <a:p>
            <a:pPr marL="0" indent="0">
              <a:buFont typeface="Arial" charset="0"/>
              <a:buNone/>
              <a:defRPr/>
            </a:pPr>
            <a:endParaRPr lang="en-US" sz="1600" dirty="0" smtClean="0">
              <a:latin typeface="ITC Legacy Sans Std Medium" pitchFamily="50" charset="0"/>
            </a:endParaRPr>
          </a:p>
          <a:p>
            <a:pPr marL="0" indent="0">
              <a:buFont typeface="Arial" charset="0"/>
              <a:buNone/>
              <a:defRPr/>
            </a:pPr>
            <a:r>
              <a:rPr lang="en-US" sz="1600" b="1" dirty="0">
                <a:latin typeface="ITC Legacy Sans Std Medium" pitchFamily="50" charset="0"/>
              </a:rPr>
              <a:t>	</a:t>
            </a:r>
          </a:p>
          <a:p>
            <a:pPr marL="0" indent="0">
              <a:buFont typeface="Arial" charset="0"/>
              <a:buNone/>
              <a:defRPr/>
            </a:pPr>
            <a:r>
              <a:rPr lang="en-US" sz="1600" dirty="0">
                <a:latin typeface="ITC Legacy Sans Std Medium" pitchFamily="50" charset="0"/>
              </a:rPr>
              <a:t>		</a:t>
            </a:r>
          </a:p>
        </p:txBody>
      </p:sp>
      <p:sp>
        <p:nvSpPr>
          <p:cNvPr id="5" name="Rectangle 4"/>
          <p:cNvSpPr/>
          <p:nvPr/>
        </p:nvSpPr>
        <p:spPr>
          <a:xfrm>
            <a:off x="4648200" y="1172073"/>
            <a:ext cx="4267200" cy="4081117"/>
          </a:xfrm>
          <a:prstGeom prst="rect">
            <a:avLst/>
          </a:prstGeom>
        </p:spPr>
        <p:txBody>
          <a:bodyPr wrap="square">
            <a:spAutoFit/>
          </a:bodyPr>
          <a:lstStyle/>
          <a:p>
            <a:pPr eaLnBrk="0" hangingPunct="0">
              <a:spcBef>
                <a:spcPct val="20000"/>
              </a:spcBef>
              <a:defRPr/>
            </a:pPr>
            <a:r>
              <a:rPr lang="en-US" sz="1600" b="1" dirty="0" smtClean="0">
                <a:solidFill>
                  <a:prstClr val="black"/>
                </a:solidFill>
                <a:latin typeface="ITC Legacy Sans Std Medium"/>
              </a:rPr>
              <a:t>Procedure</a:t>
            </a:r>
            <a:endParaRPr lang="en-US" sz="1600" b="1" dirty="0">
              <a:solidFill>
                <a:prstClr val="black"/>
              </a:solidFill>
              <a:latin typeface="ITC Legacy Sans Std Medium"/>
            </a:endParaRPr>
          </a:p>
          <a:p>
            <a:pPr marL="342900" indent="-342900" eaLnBrk="0" hangingPunct="0">
              <a:spcBef>
                <a:spcPct val="20000"/>
              </a:spcBef>
              <a:buFont typeface="Arial" pitchFamily="34" charset="0"/>
              <a:buChar char="•"/>
              <a:defRPr/>
            </a:pPr>
            <a:r>
              <a:rPr lang="en-US" sz="1600" dirty="0">
                <a:solidFill>
                  <a:prstClr val="black"/>
                </a:solidFill>
                <a:latin typeface="ITC Legacy Sans Std Medium"/>
              </a:rPr>
              <a:t>Court Hearing</a:t>
            </a:r>
          </a:p>
          <a:p>
            <a:pPr marL="342900" indent="-342900" eaLnBrk="0" hangingPunct="0">
              <a:spcBef>
                <a:spcPct val="20000"/>
              </a:spcBef>
              <a:buFont typeface="Arial" pitchFamily="34" charset="0"/>
              <a:buChar char="•"/>
              <a:defRPr/>
            </a:pPr>
            <a:r>
              <a:rPr lang="en-US" sz="1600" dirty="0">
                <a:solidFill>
                  <a:prstClr val="black"/>
                </a:solidFill>
                <a:latin typeface="ITC Legacy Sans Std Medium"/>
              </a:rPr>
              <a:t>Court Orders</a:t>
            </a:r>
          </a:p>
          <a:p>
            <a:pPr marL="342900" indent="-342900" eaLnBrk="0" hangingPunct="0">
              <a:spcBef>
                <a:spcPct val="20000"/>
              </a:spcBef>
              <a:buFont typeface="Arial" pitchFamily="34" charset="0"/>
              <a:buChar char="•"/>
              <a:defRPr/>
            </a:pPr>
            <a:r>
              <a:rPr lang="en-US" sz="1600" dirty="0">
                <a:solidFill>
                  <a:prstClr val="black"/>
                </a:solidFill>
                <a:latin typeface="ITC Legacy Sans Std Medium"/>
              </a:rPr>
              <a:t>Mediation </a:t>
            </a:r>
            <a:endParaRPr lang="en-US" sz="1600" dirty="0" smtClean="0">
              <a:solidFill>
                <a:prstClr val="black"/>
              </a:solidFill>
              <a:latin typeface="ITC Legacy Sans Std Medium"/>
            </a:endParaRPr>
          </a:p>
          <a:p>
            <a:pPr marL="342900" indent="-342900" eaLnBrk="0" hangingPunct="0">
              <a:spcBef>
                <a:spcPct val="20000"/>
              </a:spcBef>
              <a:buFont typeface="Arial" pitchFamily="34" charset="0"/>
              <a:buChar char="•"/>
              <a:defRPr/>
            </a:pPr>
            <a:r>
              <a:rPr lang="en-US" sz="1600" dirty="0" smtClean="0">
                <a:solidFill>
                  <a:prstClr val="black"/>
                </a:solidFill>
                <a:latin typeface="ITC Legacy Sans Std Medium"/>
              </a:rPr>
              <a:t>Wishes of the Child - Testimony</a:t>
            </a:r>
            <a:endParaRPr lang="en-US" sz="1600" dirty="0">
              <a:solidFill>
                <a:prstClr val="black"/>
              </a:solidFill>
              <a:latin typeface="ITC Legacy Sans Std Medium"/>
            </a:endParaRPr>
          </a:p>
          <a:p>
            <a:pPr eaLnBrk="0" hangingPunct="0">
              <a:spcBef>
                <a:spcPct val="20000"/>
              </a:spcBef>
              <a:defRPr/>
            </a:pPr>
            <a:endParaRPr lang="en-US" sz="1600" b="1" dirty="0" smtClean="0">
              <a:solidFill>
                <a:prstClr val="black"/>
              </a:solidFill>
              <a:latin typeface="ITC Legacy Sans Std Medium"/>
            </a:endParaRPr>
          </a:p>
          <a:p>
            <a:pPr eaLnBrk="0" hangingPunct="0">
              <a:spcBef>
                <a:spcPct val="20000"/>
              </a:spcBef>
              <a:defRPr/>
            </a:pPr>
            <a:r>
              <a:rPr lang="en-US" sz="1600" b="1" dirty="0" smtClean="0">
                <a:solidFill>
                  <a:prstClr val="black"/>
                </a:solidFill>
                <a:latin typeface="ITC Legacy Sans Std Medium"/>
              </a:rPr>
              <a:t>Forms</a:t>
            </a:r>
          </a:p>
          <a:p>
            <a:pPr marL="342900" indent="-342900" eaLnBrk="0" hangingPunct="0">
              <a:spcBef>
                <a:spcPct val="20000"/>
              </a:spcBef>
              <a:buFont typeface="Arial" charset="0"/>
              <a:buChar char="•"/>
              <a:defRPr/>
            </a:pPr>
            <a:r>
              <a:rPr lang="en-US" sz="1600" dirty="0" smtClean="0">
                <a:solidFill>
                  <a:prstClr val="black"/>
                </a:solidFill>
                <a:latin typeface="ITC Legacy Sans Std Medium"/>
              </a:rPr>
              <a:t>Order to Show Cause w/Declaration</a:t>
            </a:r>
          </a:p>
          <a:p>
            <a:pPr marL="342900" indent="-342900" eaLnBrk="0" hangingPunct="0">
              <a:spcBef>
                <a:spcPct val="20000"/>
              </a:spcBef>
              <a:buFont typeface="Arial" charset="0"/>
              <a:buChar char="•"/>
              <a:defRPr/>
            </a:pPr>
            <a:r>
              <a:rPr lang="en-US" sz="1600" dirty="0" smtClean="0">
                <a:solidFill>
                  <a:prstClr val="black"/>
                </a:solidFill>
                <a:latin typeface="ITC Legacy Sans Std Medium"/>
              </a:rPr>
              <a:t>Income &amp; Expense Declaration</a:t>
            </a:r>
          </a:p>
          <a:p>
            <a:pPr marL="342900" indent="-342900" eaLnBrk="0" hangingPunct="0">
              <a:spcBef>
                <a:spcPct val="20000"/>
              </a:spcBef>
              <a:buFont typeface="Arial" charset="0"/>
              <a:buChar char="•"/>
              <a:defRPr/>
            </a:pPr>
            <a:r>
              <a:rPr lang="en-US" sz="1600" dirty="0" smtClean="0">
                <a:solidFill>
                  <a:prstClr val="black"/>
                </a:solidFill>
                <a:latin typeface="ITC Legacy Sans Std Medium"/>
              </a:rPr>
              <a:t>Declaration under the Uniform Child Custody Jurisdiction and 		Enforcement Act (UCCJEA)</a:t>
            </a:r>
          </a:p>
          <a:p>
            <a:pPr marL="342900" indent="-342900" eaLnBrk="0" hangingPunct="0">
              <a:spcBef>
                <a:spcPct val="20000"/>
              </a:spcBef>
              <a:buFont typeface="Arial" charset="0"/>
              <a:buChar char="•"/>
              <a:defRPr/>
            </a:pPr>
            <a:r>
              <a:rPr lang="en-US" sz="1600" dirty="0" smtClean="0">
                <a:solidFill>
                  <a:prstClr val="black"/>
                </a:solidFill>
                <a:latin typeface="ITC Legacy Sans Std Medium"/>
              </a:rPr>
              <a:t>Volunteer Declaration of Paternity</a:t>
            </a:r>
          </a:p>
          <a:p>
            <a:pPr marL="342900" indent="-342900" eaLnBrk="0" hangingPunct="0">
              <a:spcBef>
                <a:spcPct val="20000"/>
              </a:spcBef>
              <a:buFont typeface="Arial" charset="0"/>
              <a:buChar char="•"/>
              <a:defRPr/>
            </a:pPr>
            <a:endParaRPr lang="en-US" sz="1600" dirty="0" smtClean="0">
              <a:solidFill>
                <a:prstClr val="black"/>
              </a:solidFill>
              <a:latin typeface="ITC Legacy Sans Std Medium"/>
            </a:endParaRPr>
          </a:p>
        </p:txBody>
      </p:sp>
    </p:spTree>
    <p:extLst>
      <p:ext uri="{BB962C8B-B14F-4D97-AF65-F5344CB8AC3E}">
        <p14:creationId xmlns:p14="http://schemas.microsoft.com/office/powerpoint/2010/main" val="174994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64862" y="274638"/>
            <a:ext cx="8279138"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When are Custody Decisions Made?</a:t>
            </a:r>
            <a:endParaRPr lang="en-US" sz="4000" dirty="0">
              <a:latin typeface="ITC Legacy Sans Std Medium" charset="0"/>
            </a:endParaRPr>
          </a:p>
        </p:txBody>
      </p:sp>
      <p:sp>
        <p:nvSpPr>
          <p:cNvPr id="9" name="Content Placeholder 2"/>
          <p:cNvSpPr txBox="1">
            <a:spLocks/>
          </p:cNvSpPr>
          <p:nvPr/>
        </p:nvSpPr>
        <p:spPr>
          <a:xfrm>
            <a:off x="1219200" y="1600200"/>
            <a:ext cx="7467600"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smtClean="0">
                <a:latin typeface="ITC Legacy Sans Std Medium" charset="0"/>
              </a:rPr>
              <a:t>Marital and domestic partnership litigation</a:t>
            </a:r>
          </a:p>
          <a:p>
            <a:r>
              <a:rPr lang="en-US" sz="2600" dirty="0" smtClean="0">
                <a:latin typeface="ITC Legacy Sans Std Medium" charset="0"/>
              </a:rPr>
              <a:t>Exclusive custody</a:t>
            </a:r>
            <a:endParaRPr lang="en-US" sz="2600" dirty="0">
              <a:latin typeface="ITC Legacy Sans Std Medium" charset="0"/>
            </a:endParaRPr>
          </a:p>
          <a:p>
            <a:r>
              <a:rPr lang="en-US" sz="2600" dirty="0" smtClean="0">
                <a:latin typeface="ITC Legacy Sans Std Medium" charset="0"/>
              </a:rPr>
              <a:t>Domestic Violence Prevention Act (DVPA)</a:t>
            </a:r>
          </a:p>
          <a:p>
            <a:r>
              <a:rPr lang="en-US" sz="2600" dirty="0" smtClean="0">
                <a:latin typeface="ITC Legacy Sans Std Medium" charset="0"/>
              </a:rPr>
              <a:t>LA County’s Child Support Services Department (CSSD)</a:t>
            </a:r>
            <a:endParaRPr lang="en-US" sz="2600" dirty="0" smtClean="0">
              <a:latin typeface="ITC Legacy Sans Std Medium" pitchFamily="50" charset="0"/>
            </a:endParaRPr>
          </a:p>
          <a:p>
            <a:r>
              <a:rPr lang="en-US" sz="2600" dirty="0" smtClean="0">
                <a:latin typeface="ITC Legacy Sans Std Medium" pitchFamily="50" charset="0"/>
              </a:rPr>
              <a:t>Grandparent visitation </a:t>
            </a:r>
          </a:p>
          <a:p>
            <a:pPr lvl="1"/>
            <a:endParaRPr lang="en-US" sz="3200" dirty="0">
              <a:latin typeface="ITC Legacy Sans Std Medium" charset="0"/>
            </a:endParaRPr>
          </a:p>
        </p:txBody>
      </p:sp>
    </p:spTree>
    <p:extLst>
      <p:ext uri="{BB962C8B-B14F-4D97-AF65-F5344CB8AC3E}">
        <p14:creationId xmlns:p14="http://schemas.microsoft.com/office/powerpoint/2010/main" val="24827074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General Custody Guidelines</a:t>
            </a:r>
            <a:endParaRPr lang="en-US" sz="4000" dirty="0">
              <a:latin typeface="ITC Legacy Sans Std Medium" charset="0"/>
            </a:endParaRPr>
          </a:p>
        </p:txBody>
      </p:sp>
      <p:sp>
        <p:nvSpPr>
          <p:cNvPr id="9" name="Content Placeholder 2"/>
          <p:cNvSpPr txBox="1">
            <a:spLocks/>
          </p:cNvSpPr>
          <p:nvPr/>
        </p:nvSpPr>
        <p:spPr>
          <a:xfrm>
            <a:off x="1219200" y="1600200"/>
            <a:ext cx="7467600"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smtClean="0">
                <a:latin typeface="ITC Legacy Sans Std Medium" charset="0"/>
              </a:rPr>
              <a:t>Frequent and continuing contact with both	parents </a:t>
            </a:r>
          </a:p>
          <a:p>
            <a:r>
              <a:rPr lang="en-US" sz="2600" dirty="0" smtClean="0">
                <a:latin typeface="ITC Legacy Sans Std Medium" charset="0"/>
              </a:rPr>
              <a:t>Best </a:t>
            </a:r>
            <a:r>
              <a:rPr lang="en-US" sz="2600" dirty="0">
                <a:latin typeface="ITC Legacy Sans Std Medium" charset="0"/>
              </a:rPr>
              <a:t>Interests of the </a:t>
            </a:r>
            <a:r>
              <a:rPr lang="en-US" sz="2600" dirty="0" smtClean="0">
                <a:latin typeface="ITC Legacy Sans Std Medium" charset="0"/>
              </a:rPr>
              <a:t>child</a:t>
            </a:r>
          </a:p>
          <a:p>
            <a:r>
              <a:rPr lang="en-US" sz="2600" dirty="0" smtClean="0">
                <a:latin typeface="ITC Legacy Sans Std Medium" charset="0"/>
              </a:rPr>
              <a:t>Factors considered in determining child’s 	best interest</a:t>
            </a:r>
          </a:p>
          <a:p>
            <a:r>
              <a:rPr lang="en-US" sz="2600" dirty="0" smtClean="0">
                <a:latin typeface="ITC Legacy Sans Std Medium" charset="0"/>
              </a:rPr>
              <a:t>History of abuse</a:t>
            </a:r>
          </a:p>
          <a:p>
            <a:r>
              <a:rPr lang="en-US" sz="2600" dirty="0" smtClean="0">
                <a:latin typeface="ITC Legacy Sans Std Medium" charset="0"/>
              </a:rPr>
              <a:t>Denial of custody or visitation</a:t>
            </a:r>
            <a:endParaRPr lang="en-US" sz="2600" dirty="0" smtClean="0">
              <a:latin typeface="ITC Legacy Sans Std Medium" pitchFamily="50" charset="0"/>
            </a:endParaRPr>
          </a:p>
          <a:p>
            <a:pPr lvl="2"/>
            <a:endParaRPr lang="en-US" sz="2800" dirty="0" smtClean="0">
              <a:latin typeface="ITC Legacy Sans Std Medium" charset="0"/>
            </a:endParaRPr>
          </a:p>
        </p:txBody>
      </p:sp>
    </p:spTree>
    <p:extLst>
      <p:ext uri="{BB962C8B-B14F-4D97-AF65-F5344CB8AC3E}">
        <p14:creationId xmlns:p14="http://schemas.microsoft.com/office/powerpoint/2010/main" val="7295915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smtClean="0">
                <a:latin typeface="ITC Legacy Sans Std Medium" charset="0"/>
              </a:rPr>
              <a:t>Agenda</a:t>
            </a:r>
            <a:endParaRPr lang="en-US" dirty="0">
              <a:latin typeface="ITC Legacy Sans Std Medium" charset="0"/>
            </a:endParaRPr>
          </a:p>
        </p:txBody>
      </p:sp>
      <p:sp>
        <p:nvSpPr>
          <p:cNvPr id="9" name="Content Placeholder 2"/>
          <p:cNvSpPr txBox="1">
            <a:spLocks/>
          </p:cNvSpPr>
          <p:nvPr/>
        </p:nvSpPr>
        <p:spPr>
          <a:xfrm>
            <a:off x="1219200" y="1600200"/>
            <a:ext cx="7924800"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smtClean="0">
                <a:latin typeface="ITC Legacy Sans Std Medium" charset="0"/>
              </a:rPr>
              <a:t>Receive a general overview of family law matters and the divorce process</a:t>
            </a:r>
          </a:p>
          <a:p>
            <a:r>
              <a:rPr lang="en-US" sz="2600" dirty="0" smtClean="0">
                <a:latin typeface="ITC Legacy Sans Std Medium" charset="0"/>
              </a:rPr>
              <a:t>Become familiar with key terminology in family law matters</a:t>
            </a:r>
          </a:p>
          <a:p>
            <a:r>
              <a:rPr lang="en-US" sz="2600" dirty="0" smtClean="0">
                <a:latin typeface="ITC Legacy Sans Std Medium" charset="0"/>
              </a:rPr>
              <a:t>Tour the California Court’s self-help center’s sections on divorce and family law</a:t>
            </a:r>
          </a:p>
          <a:p>
            <a:r>
              <a:rPr lang="en-US" sz="2600" dirty="0" smtClean="0">
                <a:latin typeface="ITC Legacy Sans Std Medium" charset="0"/>
              </a:rPr>
              <a:t>Learn about additional print and online resources addressing divorce and family law issues</a:t>
            </a:r>
          </a:p>
          <a:p>
            <a:endParaRPr lang="en-US" sz="2600" dirty="0" smtClean="0">
              <a:latin typeface="ITC Legacy Sans Std Medium" charset="0"/>
            </a:endParaRPr>
          </a:p>
        </p:txBody>
      </p:sp>
    </p:spTree>
    <p:extLst>
      <p:ext uri="{BB962C8B-B14F-4D97-AF65-F5344CB8AC3E}">
        <p14:creationId xmlns:p14="http://schemas.microsoft.com/office/powerpoint/2010/main" val="2331761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8752" y="274638"/>
            <a:ext cx="837493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Court Hearing on Custody/Visitation</a:t>
            </a:r>
            <a:endParaRPr lang="en-US" sz="3600" dirty="0">
              <a:latin typeface="ITC Legacy Sans Std Medium" charset="0"/>
            </a:endParaRPr>
          </a:p>
        </p:txBody>
      </p:sp>
      <p:sp>
        <p:nvSpPr>
          <p:cNvPr id="9" name="Content Placeholder 2"/>
          <p:cNvSpPr txBox="1">
            <a:spLocks/>
          </p:cNvSpPr>
          <p:nvPr/>
        </p:nvSpPr>
        <p:spPr>
          <a:xfrm>
            <a:off x="1219199" y="1600200"/>
            <a:ext cx="7462263"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ITC Legacy Sans Std Medium" charset="0"/>
              </a:rPr>
              <a:t>Role of mediation</a:t>
            </a:r>
          </a:p>
          <a:p>
            <a:pPr lvl="1"/>
            <a:r>
              <a:rPr lang="en-US" sz="2800" dirty="0" smtClean="0">
                <a:latin typeface="ITC Legacy Sans Std Medium" charset="0"/>
              </a:rPr>
              <a:t>Agreement in mediation</a:t>
            </a:r>
          </a:p>
          <a:p>
            <a:pPr lvl="1"/>
            <a:r>
              <a:rPr lang="en-US" sz="2800" dirty="0" smtClean="0">
                <a:latin typeface="ITC Legacy Sans Std Medium" charset="0"/>
              </a:rPr>
              <a:t>No agreement in mediation</a:t>
            </a:r>
          </a:p>
          <a:p>
            <a:r>
              <a:rPr lang="en-US" sz="2800" dirty="0" smtClean="0">
                <a:latin typeface="ITC Legacy Sans Std Medium" charset="0"/>
              </a:rPr>
              <a:t>Evaluation</a:t>
            </a:r>
          </a:p>
          <a:p>
            <a:r>
              <a:rPr lang="en-US" sz="2800" dirty="0" smtClean="0">
                <a:latin typeface="ITC Legacy Sans Std Medium" charset="0"/>
              </a:rPr>
              <a:t>Minor’s counsel</a:t>
            </a:r>
          </a:p>
          <a:p>
            <a:r>
              <a:rPr lang="en-US" sz="2800" dirty="0" smtClean="0">
                <a:latin typeface="ITC Legacy Sans Std Medium" charset="0"/>
              </a:rPr>
              <a:t>Wishes of the child - testimony</a:t>
            </a:r>
          </a:p>
          <a:p>
            <a:r>
              <a:rPr lang="en-US" sz="2800" dirty="0" smtClean="0">
                <a:latin typeface="ITC Legacy Sans Std Medium" charset="0"/>
              </a:rPr>
              <a:t>Order to Show Cause (OSC) hearing</a:t>
            </a:r>
          </a:p>
          <a:p>
            <a:pPr lvl="2"/>
            <a:endParaRPr lang="en-US" sz="2800" dirty="0" smtClean="0">
              <a:latin typeface="ITC Legacy Sans Std Medium" charset="0"/>
            </a:endParaRPr>
          </a:p>
        </p:txBody>
      </p:sp>
    </p:spTree>
    <p:extLst>
      <p:ext uri="{BB962C8B-B14F-4D97-AF65-F5344CB8AC3E}">
        <p14:creationId xmlns:p14="http://schemas.microsoft.com/office/powerpoint/2010/main" val="8323435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Child Support Basics</a:t>
            </a:r>
            <a:endParaRPr lang="en-US" sz="4000" dirty="0">
              <a:latin typeface="ITC Legacy Sans Std Medium" charset="0"/>
            </a:endParaRPr>
          </a:p>
        </p:txBody>
      </p:sp>
      <p:sp>
        <p:nvSpPr>
          <p:cNvPr id="9" name="Content Placeholder 2"/>
          <p:cNvSpPr txBox="1">
            <a:spLocks/>
          </p:cNvSpPr>
          <p:nvPr/>
        </p:nvSpPr>
        <p:spPr>
          <a:xfrm>
            <a:off x="1219199" y="1600200"/>
            <a:ext cx="7741473" cy="493122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latin typeface="ITC Legacy Sans Std Medium" pitchFamily="50" charset="0"/>
              </a:rPr>
              <a:t>Both parents have a duty to support their minor children</a:t>
            </a:r>
          </a:p>
          <a:p>
            <a:r>
              <a:rPr lang="en-US" sz="2400" dirty="0" smtClean="0">
                <a:latin typeface="ITC Legacy Sans Std Medium" charset="0"/>
              </a:rPr>
              <a:t>Statewide uniform child support guidelines </a:t>
            </a:r>
          </a:p>
          <a:p>
            <a:pPr lvl="1"/>
            <a:r>
              <a:rPr lang="en-US" sz="2400" dirty="0">
                <a:latin typeface="ITC Legacy Sans Std Medium" charset="0"/>
              </a:rPr>
              <a:t>E</a:t>
            </a:r>
            <a:r>
              <a:rPr lang="en-US" sz="2400" dirty="0" smtClean="0">
                <a:latin typeface="ITC Legacy Sans Std Medium" pitchFamily="50" charset="0"/>
              </a:rPr>
              <a:t>quation based on both parents’ income</a:t>
            </a:r>
          </a:p>
          <a:p>
            <a:pPr lvl="1"/>
            <a:r>
              <a:rPr lang="en-US" sz="2400" dirty="0" smtClean="0">
                <a:latin typeface="ITC Legacy Sans Std Medium" pitchFamily="50" charset="0"/>
              </a:rPr>
              <a:t>Computer programs to calculate support </a:t>
            </a:r>
            <a:endParaRPr lang="en-US" sz="2400" dirty="0">
              <a:latin typeface="ITC Legacy Sans Std Medium" charset="0"/>
            </a:endParaRPr>
          </a:p>
          <a:p>
            <a:pPr lvl="1"/>
            <a:r>
              <a:rPr lang="en-US" sz="2400" dirty="0" smtClean="0">
                <a:latin typeface="ITC Legacy Sans Std Medium" charset="0"/>
              </a:rPr>
              <a:t>Add-ons for healthcare, education and child care expenses</a:t>
            </a:r>
            <a:endParaRPr lang="en-US" sz="2400" dirty="0">
              <a:latin typeface="ITC Legacy Sans Std Medium" charset="0"/>
            </a:endParaRPr>
          </a:p>
        </p:txBody>
      </p:sp>
    </p:spTree>
    <p:extLst>
      <p:ext uri="{BB962C8B-B14F-4D97-AF65-F5344CB8AC3E}">
        <p14:creationId xmlns:p14="http://schemas.microsoft.com/office/powerpoint/2010/main" val="15071727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Parentage/Paternity</a:t>
            </a:r>
            <a:endParaRPr lang="en-US" sz="4000" dirty="0">
              <a:latin typeface="ITC Legacy Sans Std Medium" charset="0"/>
            </a:endParaRPr>
          </a:p>
        </p:txBody>
      </p:sp>
      <p:sp>
        <p:nvSpPr>
          <p:cNvPr id="9" name="Content Placeholder 2"/>
          <p:cNvSpPr txBox="1">
            <a:spLocks/>
          </p:cNvSpPr>
          <p:nvPr/>
        </p:nvSpPr>
        <p:spPr>
          <a:xfrm>
            <a:off x="1219199" y="1600200"/>
            <a:ext cx="7823535" cy="493122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latin typeface="ITC Legacy Sans Std Medium" pitchFamily="50" charset="0"/>
              </a:rPr>
              <a:t>What it means to establish paternity</a:t>
            </a:r>
          </a:p>
          <a:p>
            <a:r>
              <a:rPr lang="en-US" sz="3200" dirty="0" smtClean="0">
                <a:latin typeface="ITC Legacy Sans Std Medium" pitchFamily="50" charset="0"/>
              </a:rPr>
              <a:t>Why establish paternity</a:t>
            </a:r>
          </a:p>
          <a:p>
            <a:r>
              <a:rPr lang="en-US" sz="3200" dirty="0" smtClean="0">
                <a:latin typeface="ITC Legacy Sans Std Medium" pitchFamily="50" charset="0"/>
              </a:rPr>
              <a:t>Ways to establish paternity</a:t>
            </a:r>
          </a:p>
          <a:p>
            <a:pPr lvl="1"/>
            <a:r>
              <a:rPr lang="en-US" sz="3200" dirty="0" smtClean="0">
                <a:latin typeface="ITC Legacy Sans Std Medium" pitchFamily="50" charset="0"/>
              </a:rPr>
              <a:t>Volunteer Declaration of Paternity</a:t>
            </a:r>
          </a:p>
          <a:p>
            <a:r>
              <a:rPr lang="en-US" sz="3200" dirty="0" smtClean="0">
                <a:latin typeface="ITC Legacy Sans Std Medium" pitchFamily="50" charset="0"/>
              </a:rPr>
              <a:t>Disputing paternity </a:t>
            </a:r>
          </a:p>
        </p:txBody>
      </p:sp>
    </p:spTree>
    <p:extLst>
      <p:ext uri="{BB962C8B-B14F-4D97-AF65-F5344CB8AC3E}">
        <p14:creationId xmlns:p14="http://schemas.microsoft.com/office/powerpoint/2010/main" val="38205992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605" y="2150076"/>
            <a:ext cx="7794706" cy="2123658"/>
          </a:xfrm>
          <a:prstGeom prst="rect">
            <a:avLst/>
          </a:prstGeom>
          <a:noFill/>
        </p:spPr>
        <p:txBody>
          <a:bodyPr wrap="square" rtlCol="0">
            <a:spAutoFit/>
          </a:bodyPr>
          <a:lstStyle/>
          <a:p>
            <a:pPr algn="ctr"/>
            <a:r>
              <a:rPr lang="en-US" sz="4400" dirty="0" smtClean="0">
                <a:latin typeface="ITC Legacy Sans Std Medium" pitchFamily="50" charset="0"/>
              </a:rPr>
              <a:t>Online Resources:</a:t>
            </a:r>
          </a:p>
          <a:p>
            <a:pPr algn="ctr"/>
            <a:r>
              <a:rPr lang="en-US" sz="4400" dirty="0" smtClean="0">
                <a:latin typeface="ITC Legacy Sans Std Medium" pitchFamily="50" charset="0"/>
              </a:rPr>
              <a:t>California Courts Online </a:t>
            </a:r>
          </a:p>
          <a:p>
            <a:pPr algn="ctr"/>
            <a:r>
              <a:rPr lang="en-US" sz="4400" dirty="0" smtClean="0">
                <a:latin typeface="ITC Legacy Sans Std Medium" pitchFamily="50" charset="0"/>
              </a:rPr>
              <a:t>Self-Help Center</a:t>
            </a:r>
            <a:endParaRPr lang="en-US" sz="4400" dirty="0">
              <a:latin typeface="ITC Legacy Sans Std Medium" pitchFamily="50" charset="0"/>
            </a:endParaRPr>
          </a:p>
        </p:txBody>
      </p:sp>
    </p:spTree>
    <p:extLst>
      <p:ext uri="{BB962C8B-B14F-4D97-AF65-F5344CB8AC3E}">
        <p14:creationId xmlns:p14="http://schemas.microsoft.com/office/powerpoint/2010/main" val="42418046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75811" y="304800"/>
            <a:ext cx="8166924" cy="1219200"/>
          </a:xfrm>
        </p:spPr>
        <p:txBody>
          <a:bodyPr/>
          <a:lstStyle/>
          <a:p>
            <a:pPr algn="ctr" eaLnBrk="1" fontAlgn="auto" hangingPunct="1">
              <a:spcBef>
                <a:spcPts val="0"/>
              </a:spcBef>
              <a:spcAft>
                <a:spcPts val="0"/>
              </a:spcAft>
              <a:defRPr/>
            </a:pPr>
            <a:r>
              <a:rPr lang="en-US" sz="3600" dirty="0" smtClean="0">
                <a:latin typeface="ITC Legacy Sans Std Medium" pitchFamily="50" charset="0"/>
              </a:rPr>
              <a:t>“Families &amp; Children” </a:t>
            </a:r>
            <a:br>
              <a:rPr lang="en-US" sz="3600" dirty="0" smtClean="0">
                <a:latin typeface="ITC Legacy Sans Std Medium" pitchFamily="50" charset="0"/>
              </a:rPr>
            </a:br>
            <a:r>
              <a:rPr lang="en-US" sz="3600" dirty="0" smtClean="0">
                <a:latin typeface="ITC Legacy Sans Std Medium" pitchFamily="50" charset="0"/>
              </a:rPr>
              <a:t>California Courts Online </a:t>
            </a:r>
            <a:br>
              <a:rPr lang="en-US" sz="3600" dirty="0" smtClean="0">
                <a:latin typeface="ITC Legacy Sans Std Medium" pitchFamily="50" charset="0"/>
              </a:rPr>
            </a:br>
            <a:r>
              <a:rPr lang="en-US" sz="3600" dirty="0" smtClean="0">
                <a:latin typeface="ITC Legacy Sans Std Medium" pitchFamily="50" charset="0"/>
              </a:rPr>
              <a:t>Self-Help Center</a:t>
            </a:r>
            <a:r>
              <a:rPr lang="en-US" sz="3400" dirty="0" smtClean="0"/>
              <a:t/>
            </a:r>
            <a:br>
              <a:rPr lang="en-US" sz="3400" dirty="0" smtClean="0"/>
            </a:br>
            <a:r>
              <a:rPr lang="en-US" sz="1800" dirty="0" smtClean="0">
                <a:solidFill>
                  <a:prstClr val="black"/>
                </a:solidFill>
                <a:ea typeface="+mn-ea"/>
                <a:cs typeface="Arial" charset="0"/>
                <a:hlinkClick r:id="rId3"/>
              </a:rPr>
              <a:t>http://www.courts.ca.gov/selfhelp-family.htm</a:t>
            </a:r>
            <a:endParaRPr lang="en-US"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667" y="2723056"/>
            <a:ext cx="6180614" cy="373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5006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58329" y="304800"/>
            <a:ext cx="8585671" cy="1219200"/>
          </a:xfrm>
        </p:spPr>
        <p:txBody>
          <a:bodyPr/>
          <a:lstStyle/>
          <a:p>
            <a:pPr algn="ctr">
              <a:spcBef>
                <a:spcPts val="0"/>
              </a:spcBef>
              <a:defRPr/>
            </a:pPr>
            <a:r>
              <a:rPr lang="en-US" sz="3800" dirty="0" smtClean="0">
                <a:latin typeface="ITC Legacy Sans Std Medium" pitchFamily="50" charset="0"/>
              </a:rPr>
              <a:t>Custody &amp; Parenting Time (Visitation)</a:t>
            </a:r>
            <a:r>
              <a:rPr lang="en-US" sz="3400" dirty="0" smtClean="0"/>
              <a:t/>
            </a:r>
            <a:br>
              <a:rPr lang="en-US" sz="3400" dirty="0" smtClean="0"/>
            </a:br>
            <a:r>
              <a:rPr lang="en-US" sz="1800" dirty="0">
                <a:solidFill>
                  <a:prstClr val="black"/>
                </a:solidFill>
                <a:ea typeface="+mn-ea"/>
                <a:cs typeface="Arial" charset="0"/>
                <a:hlinkClick r:id="rId3"/>
              </a:rPr>
              <a:t>http://</a:t>
            </a:r>
            <a:r>
              <a:rPr lang="en-US" sz="1800" dirty="0" smtClean="0">
                <a:solidFill>
                  <a:prstClr val="black"/>
                </a:solidFill>
                <a:ea typeface="+mn-ea"/>
                <a:cs typeface="Arial" charset="0"/>
                <a:hlinkClick r:id="rId3"/>
              </a:rPr>
              <a:t>www.courts.ca.gov/selfhelp-custody.htm</a:t>
            </a:r>
            <a:r>
              <a:rPr lang="en-US" sz="1800" dirty="0" smtClean="0">
                <a:solidFill>
                  <a:prstClr val="black"/>
                </a:solidFill>
                <a:ea typeface="+mn-ea"/>
                <a:cs typeface="Arial" charset="0"/>
              </a:rPr>
              <a:t/>
            </a:r>
            <a:br>
              <a:rPr lang="en-US" sz="1800" dirty="0" smtClean="0">
                <a:solidFill>
                  <a:prstClr val="black"/>
                </a:solidFill>
                <a:ea typeface="+mn-ea"/>
                <a:cs typeface="Arial" charset="0"/>
              </a:rPr>
            </a:br>
            <a:endParaRPr lang="en-US"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71" y="1716806"/>
            <a:ext cx="6198765" cy="497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650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7772400" cy="1219200"/>
          </a:xfrm>
        </p:spPr>
        <p:txBody>
          <a:bodyPr/>
          <a:lstStyle/>
          <a:p>
            <a:pPr algn="ctr">
              <a:spcBef>
                <a:spcPts val="0"/>
              </a:spcBef>
              <a:defRPr/>
            </a:pPr>
            <a:r>
              <a:rPr lang="en-US" sz="3000" dirty="0" smtClean="0">
                <a:latin typeface="ITC Legacy Sans Std Medium" pitchFamily="50" charset="0"/>
              </a:rPr>
              <a:t>Child Support</a:t>
            </a:r>
            <a:br>
              <a:rPr lang="en-US" sz="3000" dirty="0" smtClean="0">
                <a:latin typeface="ITC Legacy Sans Std Medium" pitchFamily="50" charset="0"/>
              </a:rPr>
            </a:br>
            <a:r>
              <a:rPr lang="en-US" sz="3000" dirty="0" smtClean="0">
                <a:latin typeface="ITC Legacy Sans Std Medium" pitchFamily="50" charset="0"/>
              </a:rPr>
              <a:t>California Courts Online Self-Help Center</a:t>
            </a:r>
            <a:r>
              <a:rPr lang="en-US" sz="3200" dirty="0" smtClean="0">
                <a:latin typeface="ITC Legacy Sans Std Medium" pitchFamily="50" charset="0"/>
              </a:rPr>
              <a:t/>
            </a:r>
            <a:br>
              <a:rPr lang="en-US" sz="32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a:t>
            </a:r>
            <a:r>
              <a:rPr lang="en-US" sz="1800" dirty="0">
                <a:solidFill>
                  <a:prstClr val="black"/>
                </a:solidFill>
                <a:latin typeface="ITC Legacy Sans Std Medium" pitchFamily="50" charset="0"/>
                <a:ea typeface="+mn-ea"/>
                <a:cs typeface="Arial" charset="0"/>
                <a:hlinkClick r:id="rId3"/>
              </a:rPr>
              <a:t>://</a:t>
            </a:r>
            <a:r>
              <a:rPr lang="en-US" sz="1800" dirty="0" smtClean="0">
                <a:solidFill>
                  <a:prstClr val="black"/>
                </a:solidFill>
                <a:latin typeface="ITC Legacy Sans Std Medium" pitchFamily="50" charset="0"/>
                <a:ea typeface="+mn-ea"/>
                <a:cs typeface="Arial" charset="0"/>
                <a:hlinkClick r:id="rId3"/>
              </a:rPr>
              <a:t>www.courts.ca.gov/selfhelp-support.htm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endParaRPr lang="en-US" dirty="0" smtClean="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42" y="1904977"/>
            <a:ext cx="6354882" cy="43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85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7772400" cy="1219200"/>
          </a:xfrm>
        </p:spPr>
        <p:txBody>
          <a:bodyPr/>
          <a:lstStyle/>
          <a:p>
            <a:pPr algn="ctr">
              <a:spcBef>
                <a:spcPts val="0"/>
              </a:spcBef>
              <a:defRPr/>
            </a:pPr>
            <a:r>
              <a:rPr lang="en-US" sz="3000" dirty="0" smtClean="0">
                <a:latin typeface="ITC Legacy Sans Std Medium" pitchFamily="50" charset="0"/>
              </a:rPr>
              <a:t>Establishing Paternity</a:t>
            </a:r>
            <a:r>
              <a:rPr lang="en-US" sz="3200" dirty="0" smtClean="0">
                <a:latin typeface="ITC Legacy Sans Std Medium" pitchFamily="50" charset="0"/>
              </a:rPr>
              <a:t/>
            </a:r>
            <a:br>
              <a:rPr lang="en-US" sz="32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a:t>
            </a:r>
            <a:r>
              <a:rPr lang="en-US" sz="1800" dirty="0">
                <a:solidFill>
                  <a:prstClr val="black"/>
                </a:solidFill>
                <a:latin typeface="ITC Legacy Sans Std Medium" pitchFamily="50" charset="0"/>
                <a:ea typeface="+mn-ea"/>
                <a:cs typeface="Arial" charset="0"/>
                <a:hlinkClick r:id="rId3"/>
              </a:rPr>
              <a:t>://</a:t>
            </a:r>
            <a:r>
              <a:rPr lang="en-US" sz="1800" dirty="0" smtClean="0">
                <a:solidFill>
                  <a:prstClr val="black"/>
                </a:solidFill>
                <a:latin typeface="ITC Legacy Sans Std Medium" pitchFamily="50" charset="0"/>
                <a:ea typeface="+mn-ea"/>
                <a:cs typeface="Arial" charset="0"/>
                <a:hlinkClick r:id="rId3"/>
              </a:rPr>
              <a:t>www.courts.ca.gov/1201.htm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endParaRPr lang="en-US" dirty="0" smtClean="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366" y="1524000"/>
            <a:ext cx="7170737"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325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143" y="2150076"/>
            <a:ext cx="6482443" cy="769441"/>
          </a:xfrm>
          <a:prstGeom prst="rect">
            <a:avLst/>
          </a:prstGeom>
          <a:noFill/>
        </p:spPr>
        <p:txBody>
          <a:bodyPr wrap="square" rtlCol="0">
            <a:spAutoFit/>
          </a:bodyPr>
          <a:lstStyle/>
          <a:p>
            <a:pPr algn="ctr"/>
            <a:r>
              <a:rPr lang="en-US" sz="4400" dirty="0" smtClean="0">
                <a:latin typeface="ITC Legacy Sans Std Medium" pitchFamily="50" charset="0"/>
              </a:rPr>
              <a:t>Domestic Violence</a:t>
            </a:r>
            <a:endParaRPr lang="en-US" sz="4400" dirty="0">
              <a:latin typeface="ITC Legacy Sans Std Medium" pitchFamily="50" charset="0"/>
            </a:endParaRPr>
          </a:p>
        </p:txBody>
      </p:sp>
    </p:spTree>
    <p:extLst>
      <p:ext uri="{BB962C8B-B14F-4D97-AF65-F5344CB8AC3E}">
        <p14:creationId xmlns:p14="http://schemas.microsoft.com/office/powerpoint/2010/main" val="28292070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66800" y="274638"/>
            <a:ext cx="7848600" cy="1143000"/>
          </a:xfrm>
        </p:spPr>
        <p:txBody>
          <a:bodyPr/>
          <a:lstStyle/>
          <a:p>
            <a:pPr algn="ctr"/>
            <a:r>
              <a:rPr lang="en-US" sz="4000" dirty="0" smtClean="0">
                <a:latin typeface="ITC Legacy Sans Std Medium" pitchFamily="50" charset="0"/>
              </a:rPr>
              <a:t>Key Terms</a:t>
            </a:r>
            <a:br>
              <a:rPr lang="en-US" sz="4000" dirty="0" smtClean="0">
                <a:latin typeface="ITC Legacy Sans Std Medium" pitchFamily="50" charset="0"/>
              </a:rPr>
            </a:br>
            <a:r>
              <a:rPr lang="en-US" sz="3600" dirty="0" smtClean="0"/>
              <a:t> </a:t>
            </a:r>
          </a:p>
        </p:txBody>
      </p:sp>
      <p:sp>
        <p:nvSpPr>
          <p:cNvPr id="3" name="Content Placeholder 2"/>
          <p:cNvSpPr>
            <a:spLocks noGrp="1"/>
          </p:cNvSpPr>
          <p:nvPr>
            <p:ph idx="1"/>
          </p:nvPr>
        </p:nvSpPr>
        <p:spPr>
          <a:xfrm>
            <a:off x="1143000" y="1066800"/>
            <a:ext cx="3581400" cy="5704114"/>
          </a:xfrm>
        </p:spPr>
        <p:txBody>
          <a:bodyPr/>
          <a:lstStyle/>
          <a:p>
            <a:pPr marL="0" indent="0">
              <a:buFont typeface="Arial" charset="0"/>
              <a:buNone/>
              <a:defRPr/>
            </a:pPr>
            <a:r>
              <a:rPr lang="en-US" sz="2000" b="1" dirty="0" smtClean="0">
                <a:latin typeface="ITC Legacy Sans Std Medium" pitchFamily="50" charset="0"/>
              </a:rPr>
              <a:t>Restraining Orders</a:t>
            </a:r>
          </a:p>
          <a:p>
            <a:pPr>
              <a:defRPr/>
            </a:pPr>
            <a:r>
              <a:rPr lang="en-US" sz="2000" dirty="0" smtClean="0">
                <a:latin typeface="ITC Legacy Sans Std Medium" pitchFamily="50" charset="0"/>
              </a:rPr>
              <a:t>Temporary Restraining Order (TRO)</a:t>
            </a:r>
          </a:p>
          <a:p>
            <a:pPr>
              <a:defRPr/>
            </a:pPr>
            <a:r>
              <a:rPr lang="en-US" sz="2000" dirty="0" smtClean="0">
                <a:latin typeface="ITC Legacy Sans Std Medium" pitchFamily="50" charset="0"/>
              </a:rPr>
              <a:t>Standard Restraining Order (ATRO)</a:t>
            </a:r>
          </a:p>
          <a:p>
            <a:pPr marL="0" indent="0">
              <a:buFont typeface="Arial" charset="0"/>
              <a:buNone/>
              <a:defRPr/>
            </a:pPr>
            <a:endParaRPr lang="en-US" sz="2000" b="1" dirty="0" smtClean="0">
              <a:latin typeface="ITC Legacy Sans Std Medium" pitchFamily="50" charset="0"/>
            </a:endParaRPr>
          </a:p>
          <a:p>
            <a:pPr marL="0" indent="0">
              <a:buFont typeface="Arial" charset="0"/>
              <a:buNone/>
              <a:defRPr/>
            </a:pPr>
            <a:r>
              <a:rPr lang="en-US" sz="2000" b="1" dirty="0" smtClean="0">
                <a:latin typeface="ITC Legacy Sans Std Medium" pitchFamily="50" charset="0"/>
              </a:rPr>
              <a:t>Domestic Violence Prevention Act (DVPA)</a:t>
            </a:r>
          </a:p>
          <a:p>
            <a:pPr marL="0" indent="0">
              <a:buFont typeface="Arial" charset="0"/>
              <a:buNone/>
              <a:defRPr/>
            </a:pPr>
            <a:endParaRPr lang="en-US" sz="2000" b="1" dirty="0">
              <a:latin typeface="ITC Legacy Sans Std Medium" pitchFamily="50" charset="0"/>
            </a:endParaRPr>
          </a:p>
          <a:p>
            <a:pPr marL="0" indent="0">
              <a:buFont typeface="Arial" charset="0"/>
              <a:buNone/>
              <a:defRPr/>
            </a:pPr>
            <a:r>
              <a:rPr lang="en-US" sz="2000" b="1" dirty="0" smtClean="0">
                <a:latin typeface="ITC Legacy Sans Std Medium" pitchFamily="50" charset="0"/>
              </a:rPr>
              <a:t>DVPA Orders</a:t>
            </a:r>
          </a:p>
          <a:p>
            <a:pPr marL="0" indent="0">
              <a:buFont typeface="Arial" charset="0"/>
              <a:buNone/>
              <a:defRPr/>
            </a:pPr>
            <a:endParaRPr lang="en-US" sz="2000" b="1" dirty="0" smtClean="0">
              <a:latin typeface="ITC Legacy Sans Std Medium" pitchFamily="50" charset="0"/>
            </a:endParaRPr>
          </a:p>
          <a:p>
            <a:pPr marL="0" indent="0">
              <a:buFont typeface="Arial" charset="0"/>
              <a:buNone/>
              <a:defRPr/>
            </a:pPr>
            <a:endParaRPr lang="en-US" sz="2000" dirty="0" smtClean="0">
              <a:latin typeface="ITC Legacy Sans Std Medium" pitchFamily="50" charset="0"/>
            </a:endParaRPr>
          </a:p>
          <a:p>
            <a:pPr marL="0" indent="0">
              <a:buFont typeface="Arial" charset="0"/>
              <a:buNone/>
              <a:defRPr/>
            </a:pPr>
            <a:endParaRPr lang="en-US" sz="2000" dirty="0" smtClean="0">
              <a:latin typeface="ITC Legacy Sans Std Medium" pitchFamily="50" charset="0"/>
            </a:endParaRPr>
          </a:p>
          <a:p>
            <a:pPr marL="0" indent="0">
              <a:buFont typeface="Arial" charset="0"/>
              <a:buNone/>
              <a:defRPr/>
            </a:pPr>
            <a:r>
              <a:rPr lang="en-US" sz="2000" b="1" dirty="0">
                <a:latin typeface="ITC Legacy Sans Std Medium" pitchFamily="50" charset="0"/>
              </a:rPr>
              <a:t>	</a:t>
            </a:r>
          </a:p>
          <a:p>
            <a:pPr marL="0" indent="0">
              <a:buFont typeface="Arial" charset="0"/>
              <a:buNone/>
              <a:defRPr/>
            </a:pPr>
            <a:r>
              <a:rPr lang="en-US" sz="2000" dirty="0">
                <a:latin typeface="ITC Legacy Sans Std Medium" pitchFamily="50" charset="0"/>
              </a:rPr>
              <a:t>		</a:t>
            </a:r>
          </a:p>
        </p:txBody>
      </p:sp>
      <p:sp>
        <p:nvSpPr>
          <p:cNvPr id="5" name="Rectangle 4"/>
          <p:cNvSpPr/>
          <p:nvPr/>
        </p:nvSpPr>
        <p:spPr>
          <a:xfrm>
            <a:off x="4876800" y="1066800"/>
            <a:ext cx="4038600" cy="4462760"/>
          </a:xfrm>
          <a:prstGeom prst="rect">
            <a:avLst/>
          </a:prstGeom>
        </p:spPr>
        <p:txBody>
          <a:bodyPr wrap="square">
            <a:spAutoFit/>
          </a:bodyPr>
          <a:lstStyle/>
          <a:p>
            <a:pPr eaLnBrk="0" hangingPunct="0">
              <a:spcBef>
                <a:spcPct val="20000"/>
              </a:spcBef>
              <a:defRPr/>
            </a:pPr>
            <a:r>
              <a:rPr lang="en-US" sz="2000" b="1" dirty="0" smtClean="0">
                <a:solidFill>
                  <a:prstClr val="black"/>
                </a:solidFill>
                <a:latin typeface="ITC Legacy Sans Std Medium"/>
              </a:rPr>
              <a:t>California Evidence Code</a:t>
            </a:r>
          </a:p>
          <a:p>
            <a:pPr eaLnBrk="0" hangingPunct="0">
              <a:spcBef>
                <a:spcPct val="20000"/>
              </a:spcBef>
              <a:defRPr/>
            </a:pPr>
            <a:endParaRPr lang="en-US" sz="2000" b="1" dirty="0">
              <a:solidFill>
                <a:prstClr val="black"/>
              </a:solidFill>
              <a:latin typeface="ITC Legacy Sans Std Medium"/>
            </a:endParaRPr>
          </a:p>
          <a:p>
            <a:pPr lvl="0" defTabSz="914400">
              <a:spcBef>
                <a:spcPct val="20000"/>
              </a:spcBef>
              <a:buClr>
                <a:srgbClr val="4F81BD"/>
              </a:buClr>
              <a:defRPr/>
            </a:pPr>
            <a:r>
              <a:rPr lang="en-US" sz="2000" b="1" dirty="0" smtClean="0">
                <a:solidFill>
                  <a:prstClr val="black"/>
                </a:solidFill>
                <a:latin typeface="ITC Legacy Sans Std Medium" pitchFamily="50" charset="0"/>
              </a:rPr>
              <a:t>Types of Evidence</a:t>
            </a:r>
            <a:endParaRPr lang="en-US" sz="2000" b="1" dirty="0">
              <a:solidFill>
                <a:prstClr val="black"/>
              </a:solidFill>
              <a:latin typeface="ITC Legacy Sans Std Medium" pitchFamily="50" charset="0"/>
            </a:endParaRPr>
          </a:p>
          <a:p>
            <a:pPr marL="342900" lvl="0" indent="-228600" defTabSz="914400">
              <a:spcBef>
                <a:spcPct val="20000"/>
              </a:spcBef>
              <a:buClr>
                <a:srgbClr val="4F81BD"/>
              </a:buClr>
              <a:buFont typeface="Arial" pitchFamily="34" charset="0"/>
              <a:buChar char="•"/>
              <a:defRPr/>
            </a:pPr>
            <a:r>
              <a:rPr lang="en-US" sz="2000" dirty="0" smtClean="0">
                <a:solidFill>
                  <a:prstClr val="black"/>
                </a:solidFill>
                <a:latin typeface="ITC Legacy Sans Std Medium" pitchFamily="50" charset="0"/>
              </a:rPr>
              <a:t>Acts of the parties</a:t>
            </a:r>
            <a:endParaRPr lang="en-US" sz="2000" dirty="0">
              <a:solidFill>
                <a:prstClr val="black"/>
              </a:solidFill>
              <a:latin typeface="ITC Legacy Sans Std Medium" pitchFamily="50" charset="0"/>
            </a:endParaRPr>
          </a:p>
          <a:p>
            <a:pPr marL="342900" lvl="0" indent="-228600" defTabSz="914400">
              <a:spcBef>
                <a:spcPct val="20000"/>
              </a:spcBef>
              <a:buClr>
                <a:srgbClr val="4F81BD"/>
              </a:buClr>
              <a:buFont typeface="Arial" pitchFamily="34" charset="0"/>
              <a:buChar char="•"/>
              <a:defRPr/>
            </a:pPr>
            <a:r>
              <a:rPr lang="en-US" sz="2000" dirty="0" smtClean="0">
                <a:solidFill>
                  <a:prstClr val="black"/>
                </a:solidFill>
                <a:latin typeface="ITC Legacy Sans Std Medium" pitchFamily="50" charset="0"/>
              </a:rPr>
              <a:t>Witness testimony</a:t>
            </a:r>
          </a:p>
          <a:p>
            <a:pPr marL="342900" lvl="0" indent="-228600" defTabSz="914400">
              <a:spcBef>
                <a:spcPct val="20000"/>
              </a:spcBef>
              <a:buClr>
                <a:srgbClr val="4F81BD"/>
              </a:buClr>
              <a:buFont typeface="Arial" pitchFamily="34" charset="0"/>
              <a:buChar char="•"/>
              <a:defRPr/>
            </a:pPr>
            <a:r>
              <a:rPr lang="en-US" sz="2000" dirty="0" smtClean="0">
                <a:solidFill>
                  <a:prstClr val="black"/>
                </a:solidFill>
                <a:latin typeface="ITC Legacy Sans Std Medium" pitchFamily="50" charset="0"/>
              </a:rPr>
              <a:t>Records, documents, </a:t>
            </a:r>
          </a:p>
          <a:p>
            <a:pPr marL="342900" lvl="0" indent="-228600" defTabSz="914400">
              <a:spcBef>
                <a:spcPct val="20000"/>
              </a:spcBef>
              <a:buClr>
                <a:srgbClr val="4F81BD"/>
              </a:buClr>
              <a:buFont typeface="Arial" pitchFamily="34" charset="0"/>
              <a:buChar char="•"/>
              <a:defRPr/>
            </a:pPr>
            <a:r>
              <a:rPr lang="en-US" sz="2000" dirty="0" smtClean="0">
                <a:solidFill>
                  <a:prstClr val="black"/>
                </a:solidFill>
                <a:latin typeface="ITC Legacy Sans Std Medium" pitchFamily="50" charset="0"/>
              </a:rPr>
              <a:t>exhibits, objects, </a:t>
            </a:r>
            <a:r>
              <a:rPr lang="en-US" sz="2000" dirty="0">
                <a:solidFill>
                  <a:prstClr val="black"/>
                </a:solidFill>
                <a:latin typeface="ITC Legacy Sans Std Medium" pitchFamily="50" charset="0"/>
              </a:rPr>
              <a:t>	</a:t>
            </a:r>
            <a:r>
              <a:rPr lang="en-US" sz="2000" dirty="0" smtClean="0">
                <a:solidFill>
                  <a:prstClr val="black"/>
                </a:solidFill>
                <a:latin typeface="ITC Legacy Sans Std Medium" pitchFamily="50" charset="0"/>
              </a:rPr>
              <a:t>recordings, etc.</a:t>
            </a:r>
            <a:endParaRPr lang="en-US" sz="2000" dirty="0">
              <a:solidFill>
                <a:prstClr val="black"/>
              </a:solidFill>
              <a:latin typeface="ITC Legacy Sans Std Medium" pitchFamily="50" charset="0"/>
            </a:endParaRPr>
          </a:p>
          <a:p>
            <a:pPr eaLnBrk="0" hangingPunct="0">
              <a:spcBef>
                <a:spcPct val="20000"/>
              </a:spcBef>
              <a:defRPr/>
            </a:pPr>
            <a:endParaRPr lang="en-US" sz="2000" b="1" dirty="0">
              <a:solidFill>
                <a:prstClr val="black"/>
              </a:solidFill>
              <a:latin typeface="ITC Legacy Sans Std Medium"/>
            </a:endParaRPr>
          </a:p>
          <a:p>
            <a:pPr eaLnBrk="0" hangingPunct="0">
              <a:spcBef>
                <a:spcPct val="20000"/>
              </a:spcBef>
              <a:defRPr/>
            </a:pPr>
            <a:endParaRPr lang="en-US" sz="2000" b="1" dirty="0">
              <a:solidFill>
                <a:prstClr val="black"/>
              </a:solidFill>
              <a:latin typeface="ITC Legacy Sans Std Medium"/>
            </a:endParaRPr>
          </a:p>
          <a:p>
            <a:pPr eaLnBrk="0" hangingPunct="0">
              <a:spcBef>
                <a:spcPct val="20000"/>
              </a:spcBef>
              <a:defRPr/>
            </a:pPr>
            <a:r>
              <a:rPr lang="en-US" sz="2000" b="1" dirty="0">
                <a:solidFill>
                  <a:prstClr val="black"/>
                </a:solidFill>
                <a:latin typeface="ITC Legacy Sans Std Medium"/>
              </a:rPr>
              <a:t>	</a:t>
            </a:r>
            <a:endParaRPr lang="en-US" sz="2000" b="1" dirty="0" smtClean="0">
              <a:solidFill>
                <a:prstClr val="black"/>
              </a:solidFill>
              <a:latin typeface="ITC Legacy Sans Std Medium"/>
              <a:cs typeface="+mn-cs"/>
            </a:endParaRPr>
          </a:p>
          <a:p>
            <a:pPr marL="342900" indent="-342900" eaLnBrk="0" hangingPunct="0">
              <a:spcBef>
                <a:spcPct val="20000"/>
              </a:spcBef>
              <a:buFont typeface="Arial" charset="0"/>
              <a:buChar char="•"/>
              <a:defRPr/>
            </a:pPr>
            <a:endParaRPr lang="en-US" sz="2000" dirty="0" smtClean="0">
              <a:solidFill>
                <a:prstClr val="black"/>
              </a:solidFill>
              <a:latin typeface="ITC Legacy Sans Std Medium"/>
              <a:cs typeface="+mn-cs"/>
            </a:endParaRPr>
          </a:p>
        </p:txBody>
      </p:sp>
    </p:spTree>
    <p:extLst>
      <p:ext uri="{BB962C8B-B14F-4D97-AF65-F5344CB8AC3E}">
        <p14:creationId xmlns:p14="http://schemas.microsoft.com/office/powerpoint/2010/main" val="4289289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62257" y="274638"/>
            <a:ext cx="8281743"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Matters Family Law Courts Decide </a:t>
            </a:r>
          </a:p>
        </p:txBody>
      </p:sp>
      <p:sp>
        <p:nvSpPr>
          <p:cNvPr id="9" name="Content Placeholder 2"/>
          <p:cNvSpPr txBox="1">
            <a:spLocks/>
          </p:cNvSpPr>
          <p:nvPr/>
        </p:nvSpPr>
        <p:spPr>
          <a:xfrm>
            <a:off x="1219199" y="1600200"/>
            <a:ext cx="7333455"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latin typeface="ITC Legacy Sans Std Medium" charset="0"/>
              </a:rPr>
              <a:t>Ending a marriage (divorce) and domestic partnerships</a:t>
            </a:r>
          </a:p>
          <a:p>
            <a:r>
              <a:rPr lang="en-US" sz="2400" dirty="0" smtClean="0">
                <a:latin typeface="ITC Legacy Sans Std Medium" charset="0"/>
              </a:rPr>
              <a:t>Establishing parentage</a:t>
            </a:r>
          </a:p>
          <a:p>
            <a:r>
              <a:rPr lang="en-US" sz="2400" dirty="0" smtClean="0">
                <a:latin typeface="ITC Legacy Sans Std Medium" charset="0"/>
              </a:rPr>
              <a:t>Custody </a:t>
            </a:r>
            <a:r>
              <a:rPr lang="en-US" sz="2400" smtClean="0">
                <a:latin typeface="ITC Legacy Sans Std Medium" charset="0"/>
              </a:rPr>
              <a:t>and visitation </a:t>
            </a:r>
            <a:r>
              <a:rPr lang="en-US" sz="2400" dirty="0" smtClean="0">
                <a:latin typeface="ITC Legacy Sans Std Medium" charset="0"/>
              </a:rPr>
              <a:t>with minor children</a:t>
            </a:r>
          </a:p>
          <a:p>
            <a:r>
              <a:rPr lang="en-US" sz="2400" dirty="0" smtClean="0">
                <a:latin typeface="ITC Legacy Sans Std Medium" charset="0"/>
              </a:rPr>
              <a:t>Division of property and debts during divorce</a:t>
            </a:r>
          </a:p>
          <a:p>
            <a:r>
              <a:rPr lang="en-US" sz="2400" dirty="0" smtClean="0">
                <a:latin typeface="ITC Legacy Sans Std Medium" charset="0"/>
              </a:rPr>
              <a:t>Protections from actions by other party</a:t>
            </a:r>
          </a:p>
          <a:p>
            <a:r>
              <a:rPr lang="en-US" sz="2400" dirty="0" smtClean="0">
                <a:latin typeface="ITC Legacy Sans Std Medium" charset="0"/>
              </a:rPr>
              <a:t>Child and spousal support</a:t>
            </a:r>
          </a:p>
        </p:txBody>
      </p:sp>
    </p:spTree>
    <p:extLst>
      <p:ext uri="{BB962C8B-B14F-4D97-AF65-F5344CB8AC3E}">
        <p14:creationId xmlns:p14="http://schemas.microsoft.com/office/powerpoint/2010/main" val="33803304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705076"/>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Domestic Violence</a:t>
            </a:r>
            <a:endParaRPr lang="en-US" sz="4000" i="1" dirty="0">
              <a:latin typeface="ITC Legacy Sans Std Medium" charset="0"/>
            </a:endParaRPr>
          </a:p>
        </p:txBody>
      </p:sp>
      <p:sp>
        <p:nvSpPr>
          <p:cNvPr id="9" name="Content Placeholder 2"/>
          <p:cNvSpPr txBox="1">
            <a:spLocks/>
          </p:cNvSpPr>
          <p:nvPr/>
        </p:nvSpPr>
        <p:spPr>
          <a:xfrm>
            <a:off x="1007181" y="979714"/>
            <a:ext cx="8046501" cy="555171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b="1" dirty="0" smtClean="0">
                <a:latin typeface="ITC Legacy Sans Std Medium" pitchFamily="50" charset="0"/>
              </a:rPr>
              <a:t>Domestic Violence Prevention Act (DVPA) </a:t>
            </a:r>
            <a:r>
              <a:rPr lang="en-US" sz="2600" dirty="0" smtClean="0">
                <a:latin typeface="ITC Legacy Sans Std Medium" pitchFamily="50" charset="0"/>
              </a:rPr>
              <a:t>Allows an abuse survivor to apply for:</a:t>
            </a:r>
          </a:p>
          <a:p>
            <a:pPr lvl="1"/>
            <a:r>
              <a:rPr lang="en-US" sz="2600" dirty="0" smtClean="0">
                <a:latin typeface="ITC Legacy Sans Std Medium" pitchFamily="50" charset="0"/>
              </a:rPr>
              <a:t>Protection from further abuse </a:t>
            </a:r>
          </a:p>
          <a:p>
            <a:pPr lvl="1"/>
            <a:r>
              <a:rPr lang="en-US" sz="2600" dirty="0" smtClean="0">
                <a:latin typeface="ITC Legacy Sans Std Medium" pitchFamily="50" charset="0"/>
              </a:rPr>
              <a:t>Custody and support over children</a:t>
            </a:r>
          </a:p>
          <a:p>
            <a:pPr lvl="1"/>
            <a:r>
              <a:rPr lang="en-US" sz="2600" dirty="0" smtClean="0">
                <a:latin typeface="ITC Legacy Sans Std Medium" pitchFamily="50" charset="0"/>
              </a:rPr>
              <a:t>Control of property (including pets) and kick 		out orders; and</a:t>
            </a:r>
          </a:p>
          <a:p>
            <a:pPr lvl="1"/>
            <a:r>
              <a:rPr lang="en-US" sz="2600" dirty="0" smtClean="0">
                <a:latin typeface="ITC Legacy Sans Std Medium" pitchFamily="50" charset="0"/>
              </a:rPr>
              <a:t>Payment of debts, restitution and attorney 	fees and costs to prevailing party</a:t>
            </a:r>
          </a:p>
          <a:p>
            <a:r>
              <a:rPr lang="en-US" sz="2600" dirty="0" smtClean="0">
                <a:latin typeface="ITC Legacy Sans Std Medium" pitchFamily="50" charset="0"/>
              </a:rPr>
              <a:t>Requires an intimate relationship</a:t>
            </a:r>
          </a:p>
          <a:p>
            <a:pPr lvl="1"/>
            <a:r>
              <a:rPr lang="en-US" sz="2600" dirty="0" smtClean="0">
                <a:latin typeface="ITC Legacy Sans Std Medium" pitchFamily="50" charset="0"/>
              </a:rPr>
              <a:t>Minors over 12 don’t need a “Guardian ad Litem” (GAL)</a:t>
            </a:r>
          </a:p>
        </p:txBody>
      </p:sp>
    </p:spTree>
    <p:extLst>
      <p:ext uri="{BB962C8B-B14F-4D97-AF65-F5344CB8AC3E}">
        <p14:creationId xmlns:p14="http://schemas.microsoft.com/office/powerpoint/2010/main" val="261476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4224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Domestic Violence </a:t>
            </a:r>
          </a:p>
          <a:p>
            <a:pPr algn="ctr"/>
            <a:r>
              <a:rPr lang="en-US" sz="4000" dirty="0" smtClean="0">
                <a:latin typeface="ITC Legacy Sans Std Medium" charset="0"/>
              </a:rPr>
              <a:t>(Restraining Orders)</a:t>
            </a:r>
            <a:endParaRPr lang="en-US" sz="4000" i="1" dirty="0">
              <a:latin typeface="ITC Legacy Sans Std Medium" charset="0"/>
            </a:endParaRPr>
          </a:p>
        </p:txBody>
      </p:sp>
      <p:sp>
        <p:nvSpPr>
          <p:cNvPr id="9" name="Content Placeholder 2"/>
          <p:cNvSpPr txBox="1">
            <a:spLocks/>
          </p:cNvSpPr>
          <p:nvPr/>
        </p:nvSpPr>
        <p:spPr>
          <a:xfrm>
            <a:off x="1219199" y="1992666"/>
            <a:ext cx="7757849" cy="45387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ITC Legacy Sans Std Medium" pitchFamily="50" charset="0"/>
              </a:rPr>
              <a:t>Evidence to prove domestic violence</a:t>
            </a:r>
          </a:p>
          <a:p>
            <a:r>
              <a:rPr lang="en-US" sz="2800" dirty="0" smtClean="0">
                <a:latin typeface="ITC Legacy Sans Std Medium" pitchFamily="50" charset="0"/>
              </a:rPr>
              <a:t>Temporary restraining order (TRO)</a:t>
            </a:r>
          </a:p>
          <a:p>
            <a:r>
              <a:rPr lang="en-US" sz="2800" dirty="0" smtClean="0">
                <a:latin typeface="ITC Legacy Sans Std Medium" pitchFamily="50" charset="0"/>
              </a:rPr>
              <a:t>Permanent domestic violence restraining order</a:t>
            </a:r>
          </a:p>
        </p:txBody>
      </p:sp>
    </p:spTree>
    <p:extLst>
      <p:ext uri="{BB962C8B-B14F-4D97-AF65-F5344CB8AC3E}">
        <p14:creationId xmlns:p14="http://schemas.microsoft.com/office/powerpoint/2010/main" val="11776487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7772400" cy="1219200"/>
          </a:xfrm>
        </p:spPr>
        <p:txBody>
          <a:bodyPr/>
          <a:lstStyle/>
          <a:p>
            <a:pPr algn="ctr">
              <a:spcBef>
                <a:spcPts val="0"/>
              </a:spcBef>
              <a:defRPr/>
            </a:pPr>
            <a:r>
              <a:rPr lang="en-US" sz="3000" dirty="0" smtClean="0">
                <a:latin typeface="ITC Legacy Sans Std Medium" pitchFamily="50" charset="0"/>
              </a:rPr>
              <a:t>Domestic Violence Restraining Orders</a:t>
            </a:r>
            <a:r>
              <a:rPr lang="en-US" sz="3200" dirty="0" smtClean="0">
                <a:latin typeface="ITC Legacy Sans Std Medium" pitchFamily="50" charset="0"/>
              </a:rPr>
              <a:t/>
            </a:r>
            <a:br>
              <a:rPr lang="en-US" sz="3200" dirty="0" smtClean="0">
                <a:latin typeface="ITC Legacy Sans Std Medium" pitchFamily="50" charset="0"/>
              </a:rPr>
            </a:br>
            <a:r>
              <a:rPr lang="en-US" sz="1800" u="sng" dirty="0">
                <a:hlinkClick r:id="rId3"/>
              </a:rPr>
              <a:t>http://courts.ca.gov/selfhelp-domesticviolence.htm</a:t>
            </a:r>
            <a:r>
              <a:rPr lang="en-US" sz="1800" dirty="0"/>
              <a:t/>
            </a:r>
            <a:br>
              <a:rPr lang="en-US" sz="1800" dirty="0"/>
            </a:b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r>
              <a:rPr lang="en-US" sz="1800" dirty="0" smtClean="0">
                <a:solidFill>
                  <a:prstClr val="black"/>
                </a:solidFill>
                <a:ea typeface="+mn-ea"/>
                <a:cs typeface="Arial" charset="0"/>
              </a:rPr>
              <a:t/>
            </a:r>
            <a:br>
              <a:rPr lang="en-US" sz="1800" dirty="0" smtClean="0">
                <a:solidFill>
                  <a:prstClr val="black"/>
                </a:solidFill>
                <a:ea typeface="+mn-ea"/>
                <a:cs typeface="Arial" charset="0"/>
              </a:rPr>
            </a:br>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244" y="1384746"/>
            <a:ext cx="6560000" cy="517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250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66800" y="228600"/>
            <a:ext cx="7772400" cy="1143000"/>
          </a:xfrm>
        </p:spPr>
        <p:txBody>
          <a:bodyPr/>
          <a:lstStyle/>
          <a:p>
            <a:pPr algn="ctr"/>
            <a:r>
              <a:rPr lang="en-US" sz="4000" dirty="0" smtClean="0">
                <a:latin typeface="ITC Legacy Sans Std Medium" pitchFamily="50" charset="0"/>
              </a:rPr>
              <a:t>Self-Represented Litigants</a:t>
            </a:r>
          </a:p>
        </p:txBody>
      </p:sp>
      <p:sp>
        <p:nvSpPr>
          <p:cNvPr id="2" name="Rectangle 1"/>
          <p:cNvSpPr/>
          <p:nvPr/>
        </p:nvSpPr>
        <p:spPr>
          <a:xfrm>
            <a:off x="1116013" y="1676400"/>
            <a:ext cx="7315200" cy="2074414"/>
          </a:xfrm>
          <a:prstGeom prst="rect">
            <a:avLst/>
          </a:prstGeom>
        </p:spPr>
        <p:txBody>
          <a:bodyPr>
            <a:spAutoFit/>
          </a:bodyPr>
          <a:lstStyle/>
          <a:p>
            <a:pPr marL="342900" indent="-342900" eaLnBrk="0" hangingPunct="0">
              <a:spcBef>
                <a:spcPct val="20000"/>
              </a:spcBef>
              <a:buFont typeface="Arial" charset="0"/>
              <a:buChar char="•"/>
              <a:defRPr/>
            </a:pPr>
            <a:r>
              <a:rPr lang="en-US" sz="2800" dirty="0" smtClean="0">
                <a:solidFill>
                  <a:prstClr val="black"/>
                </a:solidFill>
                <a:latin typeface="ITC Legacy Sans Std Medium"/>
              </a:rPr>
              <a:t>Types of cases where lawyers are needed</a:t>
            </a:r>
            <a:endParaRPr lang="en-US" sz="2800" dirty="0">
              <a:solidFill>
                <a:prstClr val="black"/>
              </a:solidFill>
              <a:latin typeface="ITC Legacy Sans Std Medium"/>
            </a:endParaRPr>
          </a:p>
          <a:p>
            <a:pPr marL="342900" indent="-342900" eaLnBrk="0" hangingPunct="0">
              <a:spcBef>
                <a:spcPct val="20000"/>
              </a:spcBef>
              <a:buFont typeface="Arial" charset="0"/>
              <a:buChar char="•"/>
              <a:defRPr/>
            </a:pPr>
            <a:r>
              <a:rPr lang="en-US" sz="2800" dirty="0" smtClean="0">
                <a:solidFill>
                  <a:prstClr val="black"/>
                </a:solidFill>
                <a:latin typeface="ITC Legacy Sans Std Medium"/>
              </a:rPr>
              <a:t>Legal advice </a:t>
            </a:r>
            <a:r>
              <a:rPr lang="en-US" sz="2800" u="sng" dirty="0" smtClean="0">
                <a:solidFill>
                  <a:prstClr val="black"/>
                </a:solidFill>
                <a:latin typeface="ITC Legacy Sans Std Medium"/>
              </a:rPr>
              <a:t>versus</a:t>
            </a:r>
            <a:r>
              <a:rPr lang="en-US" sz="2800" dirty="0" smtClean="0">
                <a:solidFill>
                  <a:prstClr val="black"/>
                </a:solidFill>
                <a:latin typeface="ITC Legacy Sans Std Medium"/>
              </a:rPr>
              <a:t> legal information</a:t>
            </a:r>
            <a:endParaRPr lang="en-US" sz="2800" dirty="0">
              <a:solidFill>
                <a:prstClr val="black"/>
              </a:solidFill>
              <a:latin typeface="ITC Legacy Sans Std Medium"/>
            </a:endParaRPr>
          </a:p>
          <a:p>
            <a:pPr marL="342900" indent="-342900" eaLnBrk="0" hangingPunct="0">
              <a:spcBef>
                <a:spcPct val="20000"/>
              </a:spcBef>
              <a:buFont typeface="Arial" charset="0"/>
              <a:buChar char="•"/>
              <a:defRPr/>
            </a:pPr>
            <a:r>
              <a:rPr lang="en-US" sz="2800" dirty="0" smtClean="0">
                <a:solidFill>
                  <a:prstClr val="black"/>
                </a:solidFill>
                <a:latin typeface="ITC Legacy Sans Std Medium"/>
              </a:rPr>
              <a:t>Courts=neutrality </a:t>
            </a:r>
            <a:r>
              <a:rPr lang="en-US" sz="2800" u="sng" dirty="0" smtClean="0">
                <a:solidFill>
                  <a:prstClr val="black"/>
                </a:solidFill>
                <a:latin typeface="ITC Legacy Sans Std Medium"/>
              </a:rPr>
              <a:t>versus</a:t>
            </a:r>
            <a:r>
              <a:rPr lang="en-US" sz="2800" dirty="0" smtClean="0">
                <a:solidFill>
                  <a:prstClr val="black"/>
                </a:solidFill>
                <a:latin typeface="ITC Legacy Sans Std Medium"/>
              </a:rPr>
              <a:t> lawyers=advocates</a:t>
            </a:r>
            <a:endParaRPr lang="en-US" sz="2800" dirty="0">
              <a:solidFill>
                <a:prstClr val="black"/>
              </a:solidFill>
              <a:latin typeface="ITC Legacy Sans Std Medium"/>
            </a:endParaRPr>
          </a:p>
          <a:p>
            <a:pPr marL="342900" indent="-342900" eaLnBrk="0" hangingPunct="0">
              <a:spcBef>
                <a:spcPct val="20000"/>
              </a:spcBef>
              <a:buFont typeface="Arial" charset="0"/>
              <a:buChar char="•"/>
              <a:defRPr/>
            </a:pPr>
            <a:r>
              <a:rPr lang="en-US" sz="2800" dirty="0" smtClean="0">
                <a:solidFill>
                  <a:prstClr val="black"/>
                </a:solidFill>
                <a:latin typeface="ITC Legacy Sans Std Medium"/>
              </a:rPr>
              <a:t>Preparing for court</a:t>
            </a:r>
            <a:endParaRPr lang="en-US" sz="2800" dirty="0">
              <a:solidFill>
                <a:prstClr val="black"/>
              </a:solidFill>
              <a:latin typeface="ITC Legacy Sans Std Medium"/>
            </a:endParaRPr>
          </a:p>
        </p:txBody>
      </p:sp>
    </p:spTree>
    <p:extLst>
      <p:ext uri="{BB962C8B-B14F-4D97-AF65-F5344CB8AC3E}">
        <p14:creationId xmlns:p14="http://schemas.microsoft.com/office/powerpoint/2010/main" val="2631024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1819" y="2150076"/>
            <a:ext cx="7444382" cy="1446550"/>
          </a:xfrm>
          <a:prstGeom prst="rect">
            <a:avLst/>
          </a:prstGeom>
          <a:noFill/>
        </p:spPr>
        <p:txBody>
          <a:bodyPr wrap="square" rtlCol="0">
            <a:spAutoFit/>
          </a:bodyPr>
          <a:lstStyle/>
          <a:p>
            <a:pPr algn="ctr"/>
            <a:r>
              <a:rPr lang="en-US" sz="4400" dirty="0" smtClean="0">
                <a:latin typeface="ITC Legacy Sans Std Medium" pitchFamily="50" charset="0"/>
              </a:rPr>
              <a:t>Online Resources and Facilitating Referrals</a:t>
            </a:r>
          </a:p>
        </p:txBody>
      </p:sp>
    </p:spTree>
    <p:extLst>
      <p:ext uri="{BB962C8B-B14F-4D97-AF65-F5344CB8AC3E}">
        <p14:creationId xmlns:p14="http://schemas.microsoft.com/office/powerpoint/2010/main" val="19643752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53914" y="304800"/>
            <a:ext cx="8290085" cy="1219200"/>
          </a:xfrm>
        </p:spPr>
        <p:txBody>
          <a:bodyPr/>
          <a:lstStyle/>
          <a:p>
            <a:pPr algn="ctr">
              <a:defRPr/>
            </a:pPr>
            <a:r>
              <a:rPr lang="en-US" sz="3600" dirty="0" smtClean="0">
                <a:latin typeface="ITC Legacy Sans Std Medium" pitchFamily="50" charset="0"/>
              </a:rPr>
              <a:t>Online Resources – </a:t>
            </a:r>
            <a:r>
              <a:rPr lang="en-US" sz="3600" dirty="0">
                <a:latin typeface="ITC Legacy Sans Std Medium" pitchFamily="50" charset="0"/>
              </a:rPr>
              <a:t/>
            </a:r>
            <a:br>
              <a:rPr lang="en-US" sz="3600" dirty="0">
                <a:latin typeface="ITC Legacy Sans Std Medium" pitchFamily="50" charset="0"/>
              </a:rPr>
            </a:br>
            <a:r>
              <a:rPr lang="en-US" sz="3600" dirty="0" smtClean="0">
                <a:latin typeface="ITC Legacy Sans Std Medium" pitchFamily="50" charset="0"/>
              </a:rPr>
              <a:t>California State Bar</a:t>
            </a:r>
            <a:r>
              <a:rPr lang="en-US" sz="4200" dirty="0" smtClean="0">
                <a:latin typeface="ITC Legacy Sans Std Medium" pitchFamily="50" charset="0"/>
              </a:rPr>
              <a:t/>
            </a:r>
            <a:br>
              <a:rPr lang="en-US" sz="4200" dirty="0" smtClean="0">
                <a:latin typeface="ITC Legacy Sans Std Medium" pitchFamily="50" charset="0"/>
              </a:rPr>
            </a:br>
            <a:r>
              <a:rPr lang="en-US" sz="1800" dirty="0">
                <a:latin typeface="ITC Legacy Sans Std Medium" pitchFamily="50" charset="0"/>
                <a:hlinkClick r:id="rId3"/>
              </a:rPr>
              <a:t>http://</a:t>
            </a:r>
            <a:r>
              <a:rPr lang="en-US" sz="1800" dirty="0" smtClean="0">
                <a:latin typeface="ITC Legacy Sans Std Medium" pitchFamily="50" charset="0"/>
                <a:hlinkClick r:id="rId3"/>
              </a:rPr>
              <a:t>www.calbar.ca.gov/Public/LegalInformation/AboutFamily.aspx</a:t>
            </a:r>
            <a:r>
              <a:rPr lang="en-US" sz="1800" dirty="0" smtClean="0">
                <a:latin typeface="ITC Legacy Sans Std Medium" pitchFamily="50" charset="0"/>
              </a:rPr>
              <a:t/>
            </a:r>
            <a:br>
              <a:rPr lang="en-US" sz="1800" dirty="0" smtClean="0">
                <a:latin typeface="ITC Legacy Sans Std Medium" pitchFamily="50" charset="0"/>
              </a:rPr>
            </a:br>
            <a:endParaRPr lang="en-US" sz="1800" dirty="0" smtClean="0">
              <a:latin typeface="ITC Legacy Sans Std Medium" pitchFamily="50" charset="0"/>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871" y="2215740"/>
            <a:ext cx="6408419" cy="400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327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Law HelpCA.org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49" y="1371600"/>
            <a:ext cx="7886701"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560820" y="2411730"/>
            <a:ext cx="2457450" cy="13258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955281" y="1623060"/>
            <a:ext cx="45719" cy="388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955281" y="4149090"/>
            <a:ext cx="731519"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219200" y="1817370"/>
            <a:ext cx="5341620" cy="762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Oval 3"/>
          <p:cNvSpPr/>
          <p:nvPr/>
        </p:nvSpPr>
        <p:spPr>
          <a:xfrm>
            <a:off x="2955471" y="2955471"/>
            <a:ext cx="1714499" cy="1355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94014" y="4004469"/>
            <a:ext cx="1839685" cy="1391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3632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832019" y="228600"/>
            <a:ext cx="8311981"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LawHelpCA.org – Families and Kids</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18" y="1453243"/>
            <a:ext cx="7904163"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034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400" dirty="0" smtClean="0">
                <a:latin typeface="ITC Legacy Sans Std Medium" charset="0"/>
              </a:rPr>
              <a:t>LawHelpCA.org – Protection from Abuse</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18" y="1787298"/>
            <a:ext cx="7904163"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588329" y="4604657"/>
            <a:ext cx="1338941"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684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891381" y="228600"/>
            <a:ext cx="8123237"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400" dirty="0" smtClean="0">
                <a:latin typeface="ITC Legacy Sans Std Medium" charset="0"/>
              </a:rPr>
              <a:t>LawHelpCA.org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381" y="1295400"/>
            <a:ext cx="812323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891381" y="4294414"/>
            <a:ext cx="1541575" cy="587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1381" y="4833256"/>
            <a:ext cx="1786505" cy="5878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61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6167" y="2150076"/>
            <a:ext cx="6898054" cy="1446550"/>
          </a:xfrm>
          <a:prstGeom prst="rect">
            <a:avLst/>
          </a:prstGeom>
          <a:noFill/>
        </p:spPr>
        <p:txBody>
          <a:bodyPr wrap="square" rtlCol="0">
            <a:spAutoFit/>
          </a:bodyPr>
          <a:lstStyle/>
          <a:p>
            <a:pPr algn="ctr"/>
            <a:r>
              <a:rPr lang="en-US" sz="4400" dirty="0" smtClean="0">
                <a:latin typeface="ITC Legacy Sans Std Medium" pitchFamily="50" charset="0"/>
              </a:rPr>
              <a:t>Getting a Divorce in California </a:t>
            </a:r>
            <a:endParaRPr lang="en-US" sz="4400" dirty="0">
              <a:latin typeface="ITC Legacy Sans Std Medium" pitchFamily="50" charset="0"/>
            </a:endParaRPr>
          </a:p>
        </p:txBody>
      </p:sp>
    </p:spTree>
    <p:extLst>
      <p:ext uri="{BB962C8B-B14F-4D97-AF65-F5344CB8AC3E}">
        <p14:creationId xmlns:p14="http://schemas.microsoft.com/office/powerpoint/2010/main" val="29039475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891381" y="228600"/>
            <a:ext cx="8123237"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400" dirty="0" smtClean="0">
                <a:latin typeface="ITC Legacy Sans Std Medium" charset="0"/>
              </a:rPr>
              <a:t>LawHelpCA.org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642" y="1514744"/>
            <a:ext cx="6126418" cy="5227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931642" y="3356955"/>
            <a:ext cx="1268224"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285259" y="3213847"/>
            <a:ext cx="3039034"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8352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6857" y="315913"/>
            <a:ext cx="8487143" cy="1219200"/>
          </a:xfrm>
        </p:spPr>
        <p:txBody>
          <a:bodyPr/>
          <a:lstStyle/>
          <a:p>
            <a:pPr algn="ctr">
              <a:spcBef>
                <a:spcPts val="0"/>
              </a:spcBef>
              <a:defRPr/>
            </a:pPr>
            <a:r>
              <a:rPr lang="en-US" sz="3800" dirty="0" smtClean="0">
                <a:latin typeface="ITC Legacy Sans Std Medium" pitchFamily="50" charset="0"/>
              </a:rPr>
              <a:t>California Courts’ Self-Help Programs</a:t>
            </a:r>
            <a:br>
              <a:rPr lang="en-US" sz="3800" dirty="0" smtClean="0">
                <a:latin typeface="ITC Legacy Sans Std Medium" pitchFamily="50" charset="0"/>
              </a:rPr>
            </a:br>
            <a:r>
              <a:rPr lang="en-US" sz="2400" dirty="0">
                <a:solidFill>
                  <a:prstClr val="black"/>
                </a:solidFill>
                <a:latin typeface="ITC Legacy Sans Std Medium" pitchFamily="50" charset="0"/>
                <a:ea typeface="+mn-ea"/>
                <a:cs typeface="Arial" charset="0"/>
                <a:hlinkClick r:id="rId3"/>
              </a:rPr>
              <a:t>http://</a:t>
            </a:r>
            <a:r>
              <a:rPr lang="en-US" sz="2400" dirty="0" smtClean="0">
                <a:solidFill>
                  <a:prstClr val="black"/>
                </a:solidFill>
                <a:latin typeface="ITC Legacy Sans Std Medium" pitchFamily="50" charset="0"/>
                <a:ea typeface="+mn-ea"/>
                <a:cs typeface="Arial" charset="0"/>
                <a:hlinkClick r:id="rId3"/>
              </a:rPr>
              <a:t>www.courts.ca.gov/selfhelp-courtresources.htm</a:t>
            </a:r>
            <a:r>
              <a:rPr lang="en-US" sz="2400" dirty="0" smtClean="0">
                <a:solidFill>
                  <a:prstClr val="black"/>
                </a:solidFill>
                <a:latin typeface="ITC Legacy Sans Std Medium" pitchFamily="50" charset="0"/>
                <a:ea typeface="+mn-ea"/>
                <a:cs typeface="Arial" charset="0"/>
              </a:rPr>
              <a:t/>
            </a:r>
            <a:br>
              <a:rPr lang="en-US" sz="2400" dirty="0" smtClean="0">
                <a:solidFill>
                  <a:prstClr val="black"/>
                </a:solidFill>
                <a:latin typeface="ITC Legacy Sans Std Medium" pitchFamily="50" charset="0"/>
                <a:ea typeface="+mn-ea"/>
                <a:cs typeface="Arial" charset="0"/>
              </a:rPr>
            </a:br>
            <a:endParaRPr lang="en-US" sz="2400" dirty="0" smtClean="0">
              <a:latin typeface="ITC Legacy Sans Std Medium" pitchFamily="50"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1535112"/>
            <a:ext cx="6694487"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238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21072" y="152400"/>
            <a:ext cx="8322928" cy="1219200"/>
          </a:xfrm>
        </p:spPr>
        <p:txBody>
          <a:bodyPr/>
          <a:lstStyle/>
          <a:p>
            <a:pPr algn="ctr"/>
            <a:r>
              <a:rPr lang="en-US" sz="3800" dirty="0">
                <a:latin typeface="ITC Legacy Sans Std Medium" pitchFamily="50" charset="0"/>
              </a:rPr>
              <a:t>Locating Family Law Facilitators and Self-Help Centers in California</a:t>
            </a:r>
            <a:endParaRPr lang="en-US" sz="3800" dirty="0" smtClean="0"/>
          </a:p>
        </p:txBody>
      </p:sp>
      <p:sp>
        <p:nvSpPr>
          <p:cNvPr id="5" name="TextBox 4"/>
          <p:cNvSpPr txBox="1"/>
          <p:nvPr/>
        </p:nvSpPr>
        <p:spPr>
          <a:xfrm>
            <a:off x="3657600" y="1535113"/>
            <a:ext cx="5181600" cy="4216539"/>
          </a:xfrm>
          <a:prstGeom prst="rect">
            <a:avLst/>
          </a:prstGeom>
          <a:noFill/>
        </p:spPr>
        <p:txBody>
          <a:bodyPr>
            <a:spAutoFit/>
          </a:bodyPr>
          <a:lstStyle/>
          <a:p>
            <a:pPr fontAlgn="auto">
              <a:spcBef>
                <a:spcPts val="0"/>
              </a:spcBef>
              <a:spcAft>
                <a:spcPts val="0"/>
              </a:spcAft>
              <a:defRPr/>
            </a:pPr>
            <a:r>
              <a:rPr lang="en-US" sz="2400" dirty="0" smtClean="0">
                <a:latin typeface="+mj-lt"/>
                <a:cs typeface="+mn-cs"/>
              </a:rPr>
              <a:t>California Courts’</a:t>
            </a:r>
            <a:endParaRPr lang="en-US" sz="2400" dirty="0">
              <a:latin typeface="+mj-lt"/>
              <a:cs typeface="+mn-cs"/>
            </a:endParaRPr>
          </a:p>
          <a:p>
            <a:pPr fontAlgn="auto">
              <a:spcBef>
                <a:spcPts val="0"/>
              </a:spcBef>
              <a:spcAft>
                <a:spcPts val="0"/>
              </a:spcAft>
              <a:defRPr/>
            </a:pPr>
            <a:r>
              <a:rPr lang="en-US" sz="2400" dirty="0">
                <a:latin typeface="+mj-lt"/>
                <a:cs typeface="+mn-cs"/>
              </a:rPr>
              <a:t>Self-Help </a:t>
            </a:r>
            <a:r>
              <a:rPr lang="en-US" sz="2400" dirty="0" smtClean="0">
                <a:latin typeface="+mj-lt"/>
                <a:cs typeface="+mn-cs"/>
              </a:rPr>
              <a:t>Centers and Family Law Facilitators Reference Guide</a:t>
            </a:r>
            <a:endParaRPr lang="en-US" sz="2400" dirty="0">
              <a:latin typeface="+mj-lt"/>
              <a:cs typeface="+mn-cs"/>
            </a:endParaRPr>
          </a:p>
          <a:p>
            <a:pPr fontAlgn="auto">
              <a:spcBef>
                <a:spcPts val="0"/>
              </a:spcBef>
              <a:spcAft>
                <a:spcPts val="0"/>
              </a:spcAft>
              <a:defRPr/>
            </a:pPr>
            <a:endParaRPr lang="en-US" sz="2400" dirty="0">
              <a:latin typeface="+mj-lt"/>
              <a:cs typeface="+mn-cs"/>
              <a:hlinkClick r:id=""/>
            </a:endParaRPr>
          </a:p>
          <a:p>
            <a:pPr fontAlgn="auto">
              <a:spcBef>
                <a:spcPts val="0"/>
              </a:spcBef>
              <a:spcAft>
                <a:spcPts val="0"/>
              </a:spcAft>
              <a:defRPr/>
            </a:pPr>
            <a:r>
              <a:rPr lang="en-US" sz="2400" dirty="0">
                <a:latin typeface="+mj-lt"/>
                <a:cs typeface="+mn-cs"/>
                <a:hlinkClick r:id=""/>
              </a:rPr>
              <a:t>http</a:t>
            </a:r>
            <a:r>
              <a:rPr lang="en-US" sz="2400" dirty="0" smtClean="0">
                <a:latin typeface="+mj-lt"/>
                <a:cs typeface="+mn-cs"/>
                <a:hlinkClick r:id=""/>
              </a:rPr>
              <a:t>://courts.ca.gov/documents/Public_Locations_Directory_4-9-12.pdf</a:t>
            </a:r>
            <a:r>
              <a:rPr lang="en-US" sz="2400" dirty="0" smtClean="0">
                <a:latin typeface="+mj-lt"/>
                <a:cs typeface="+mn-cs"/>
              </a:rPr>
              <a:t> </a:t>
            </a:r>
            <a:endParaRPr lang="en-US" sz="2400" dirty="0">
              <a:latin typeface="+mj-lt"/>
              <a:cs typeface="+mn-cs"/>
            </a:endParaRPr>
          </a:p>
          <a:p>
            <a:pPr fontAlgn="auto">
              <a:spcBef>
                <a:spcPts val="0"/>
              </a:spcBef>
              <a:spcAft>
                <a:spcPts val="0"/>
              </a:spcAft>
              <a:defRPr/>
            </a:pPr>
            <a:endParaRPr lang="en-US" dirty="0">
              <a:latin typeface="+mj-lt"/>
              <a:cs typeface="+mn-cs"/>
            </a:endParaRPr>
          </a:p>
          <a:p>
            <a:pPr fontAlgn="auto">
              <a:spcBef>
                <a:spcPts val="0"/>
              </a:spcBef>
              <a:spcAft>
                <a:spcPts val="0"/>
              </a:spcAft>
              <a:defRPr/>
            </a:pPr>
            <a:r>
              <a:rPr lang="en-US" sz="2200" dirty="0">
                <a:latin typeface="+mj-lt"/>
                <a:cs typeface="+mn-cs"/>
              </a:rPr>
              <a:t>Downloadable brochure provides </a:t>
            </a:r>
            <a:r>
              <a:rPr lang="en-US" sz="2200" dirty="0" smtClean="0">
                <a:latin typeface="+mj-lt"/>
                <a:cs typeface="+mn-cs"/>
              </a:rPr>
              <a:t>locations </a:t>
            </a:r>
            <a:r>
              <a:rPr lang="en-US" sz="2200" dirty="0">
                <a:latin typeface="+mj-lt"/>
                <a:cs typeface="+mn-cs"/>
              </a:rPr>
              <a:t>for </a:t>
            </a:r>
            <a:r>
              <a:rPr lang="en-US" sz="2200" dirty="0" smtClean="0">
                <a:latin typeface="+mj-lt"/>
                <a:cs typeface="+mn-cs"/>
              </a:rPr>
              <a:t>family law facilitators and self-help </a:t>
            </a:r>
            <a:r>
              <a:rPr lang="en-US" sz="2200" dirty="0">
                <a:latin typeface="+mj-lt"/>
                <a:cs typeface="+mn-cs"/>
              </a:rPr>
              <a:t>centers located in </a:t>
            </a:r>
            <a:r>
              <a:rPr lang="en-US" sz="2200" dirty="0" smtClean="0">
                <a:latin typeface="+mj-lt"/>
                <a:cs typeface="+mn-cs"/>
              </a:rPr>
              <a:t>every county in California</a:t>
            </a:r>
            <a:endParaRPr lang="en-US" sz="2200" dirty="0">
              <a:latin typeface="+mj-lt"/>
              <a:cs typeface="+mn-cs"/>
            </a:endParaRPr>
          </a:p>
          <a:p>
            <a:pPr fontAlgn="auto">
              <a:spcBef>
                <a:spcPts val="0"/>
              </a:spcBef>
              <a:spcAft>
                <a:spcPts val="0"/>
              </a:spcAft>
              <a:defRPr/>
            </a:pPr>
            <a:endParaRPr lang="en-US" dirty="0">
              <a:latin typeface="+mj-lt"/>
              <a:cs typeface="+mn-cs"/>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265" y="1631724"/>
            <a:ext cx="219075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99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43000" y="170330"/>
            <a:ext cx="7848600" cy="999564"/>
          </a:xfrm>
        </p:spPr>
        <p:txBody>
          <a:bodyPr/>
          <a:lstStyle/>
          <a:p>
            <a:pPr algn="ctr">
              <a:spcBef>
                <a:spcPts val="0"/>
              </a:spcBef>
              <a:defRPr/>
            </a:pPr>
            <a:r>
              <a:rPr lang="en-US" sz="2800" dirty="0" smtClean="0">
                <a:latin typeface="ITC Legacy Sans Std Medium" pitchFamily="50" charset="0"/>
              </a:rPr>
              <a:t>State Bar of California – Lawyer Referral Services </a:t>
            </a:r>
            <a:r>
              <a:rPr lang="en-US" sz="2400" dirty="0" smtClean="0">
                <a:solidFill>
                  <a:prstClr val="black"/>
                </a:solidFill>
                <a:latin typeface="ITC Legacy Sans Std Medium" pitchFamily="50" charset="0"/>
                <a:ea typeface="+mn-ea"/>
                <a:cs typeface="Arial" charset="0"/>
                <a:hlinkClick r:id="rId3"/>
              </a:rPr>
              <a:t>http</a:t>
            </a:r>
            <a:r>
              <a:rPr lang="en-US" sz="2400" dirty="0">
                <a:solidFill>
                  <a:prstClr val="black"/>
                </a:solidFill>
                <a:latin typeface="ITC Legacy Sans Std Medium" pitchFamily="50" charset="0"/>
                <a:ea typeface="+mn-ea"/>
                <a:cs typeface="Arial" charset="0"/>
                <a:hlinkClick r:id="rId3"/>
              </a:rPr>
              <a:t>://</a:t>
            </a:r>
            <a:r>
              <a:rPr lang="en-US" sz="2400" dirty="0" smtClean="0">
                <a:solidFill>
                  <a:prstClr val="black"/>
                </a:solidFill>
                <a:latin typeface="ITC Legacy Sans Std Medium" pitchFamily="50" charset="0"/>
                <a:ea typeface="+mn-ea"/>
                <a:cs typeface="Arial" charset="0"/>
                <a:hlinkClick r:id="rId3"/>
              </a:rPr>
              <a:t>www.calbar.ca.gov/lrs</a:t>
            </a:r>
            <a:r>
              <a:rPr lang="en-US" sz="1800" dirty="0">
                <a:solidFill>
                  <a:prstClr val="black"/>
                </a:solidFill>
                <a:ea typeface="+mn-ea"/>
                <a:cs typeface="Arial" charset="0"/>
              </a:rPr>
              <a:t/>
            </a:r>
            <a:br>
              <a:rPr lang="en-US" sz="1800" dirty="0">
                <a:solidFill>
                  <a:prstClr val="black"/>
                </a:solidFill>
                <a:ea typeface="+mn-ea"/>
                <a:cs typeface="Arial" charset="0"/>
              </a:rPr>
            </a:br>
            <a:endParaRPr lang="en-US" sz="3600" dirty="0" smtClean="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932" y="1264023"/>
            <a:ext cx="687546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723529" y="1371599"/>
            <a:ext cx="1600199" cy="11295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36376" y="5768787"/>
            <a:ext cx="2864224" cy="7956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858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34962" y="381000"/>
            <a:ext cx="8509037" cy="1219200"/>
          </a:xfrm>
        </p:spPr>
        <p:txBody>
          <a:bodyPr/>
          <a:lstStyle/>
          <a:p>
            <a:pPr algn="ctr" eaLnBrk="1" fontAlgn="auto" hangingPunct="1">
              <a:spcBef>
                <a:spcPts val="0"/>
              </a:spcBef>
              <a:spcAft>
                <a:spcPts val="0"/>
              </a:spcAft>
              <a:defRPr/>
            </a:pPr>
            <a:r>
              <a:rPr lang="en-US" sz="3800" dirty="0" smtClean="0">
                <a:latin typeface="ITC Legacy Sans Std Medium" pitchFamily="50" charset="0"/>
              </a:rPr>
              <a:t>Locating Law Libraries in CA</a:t>
            </a:r>
            <a:br>
              <a:rPr lang="en-US" sz="3800" dirty="0" smtClean="0">
                <a:latin typeface="ITC Legacy Sans Std Medium" pitchFamily="50" charset="0"/>
              </a:rPr>
            </a:br>
            <a:r>
              <a:rPr lang="en-US" sz="3200" dirty="0" smtClean="0">
                <a:latin typeface="ITC Legacy Sans Std Medium" pitchFamily="50" charset="0"/>
              </a:rPr>
              <a:t>Council of California County Law Librarians </a:t>
            </a:r>
            <a:r>
              <a:rPr lang="en-US" sz="2400" dirty="0">
                <a:solidFill>
                  <a:prstClr val="black"/>
                </a:solidFill>
                <a:latin typeface="ITC Legacy Sans Std Medium" pitchFamily="50" charset="0"/>
                <a:ea typeface="+mn-ea"/>
                <a:cs typeface="Arial" charset="0"/>
                <a:hlinkClick r:id="rId3"/>
              </a:rPr>
              <a:t>http://</a:t>
            </a:r>
            <a:r>
              <a:rPr lang="en-US" sz="2400" dirty="0" smtClean="0">
                <a:solidFill>
                  <a:prstClr val="black"/>
                </a:solidFill>
                <a:latin typeface="ITC Legacy Sans Std Medium" pitchFamily="50" charset="0"/>
                <a:ea typeface="+mn-ea"/>
                <a:cs typeface="Arial" charset="0"/>
                <a:hlinkClick r:id="rId3"/>
              </a:rPr>
              <a:t>www.publiclawlibrary.org</a:t>
            </a:r>
            <a:r>
              <a:rPr lang="en-US" sz="2400" dirty="0" smtClean="0">
                <a:solidFill>
                  <a:prstClr val="black"/>
                </a:solidFill>
                <a:latin typeface="ITC Legacy Sans Std Medium" pitchFamily="50" charset="0"/>
                <a:ea typeface="+mn-ea"/>
                <a:cs typeface="Arial" charset="0"/>
              </a:rPr>
              <a:t>  </a:t>
            </a:r>
            <a:endParaRPr lang="en-US" sz="2400" dirty="0">
              <a:solidFill>
                <a:prstClr val="black"/>
              </a:solidFill>
              <a:latin typeface="ITC Legacy Sans Std Medium" pitchFamily="50" charset="0"/>
              <a:ea typeface="+mn-ea"/>
              <a:cs typeface="Arial" charset="0"/>
            </a:endParaRPr>
          </a:p>
        </p:txBody>
      </p:sp>
      <p:pic>
        <p:nvPicPr>
          <p:cNvPr id="409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198" y="2160085"/>
            <a:ext cx="6096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200400" y="4419600"/>
            <a:ext cx="1676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436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5880" y="1479476"/>
            <a:ext cx="6506405" cy="4066503"/>
          </a:xfrm>
          <a:prstGeom prst="rect">
            <a:avLst/>
          </a:prstGeom>
        </p:spPr>
      </p:pic>
    </p:spTree>
    <p:extLst>
      <p:ext uri="{BB962C8B-B14F-4D97-AF65-F5344CB8AC3E}">
        <p14:creationId xmlns:p14="http://schemas.microsoft.com/office/powerpoint/2010/main" val="348390570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74248"/>
            <a:ext cx="7772400" cy="91226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Thank You!</a:t>
            </a:r>
            <a:endParaRPr lang="en-US" sz="4000" dirty="0">
              <a:latin typeface="ITC Legacy Sans Std Medium" charset="0"/>
            </a:endParaRPr>
          </a:p>
        </p:txBody>
      </p:sp>
      <p:sp>
        <p:nvSpPr>
          <p:cNvPr id="3" name="Subtitle 2"/>
          <p:cNvSpPr txBox="1">
            <a:spLocks/>
          </p:cNvSpPr>
          <p:nvPr/>
        </p:nvSpPr>
        <p:spPr>
          <a:xfrm>
            <a:off x="3232945" y="3482365"/>
            <a:ext cx="3885875" cy="1215109"/>
          </a:xfrm>
          <a:prstGeom prst="rect">
            <a:avLst/>
          </a:prstGeom>
        </p:spPr>
        <p:txBody>
          <a:bodyPr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latin typeface="ITC Legacy Sans Std Medium" pitchFamily="50" charset="0"/>
                <a:cs typeface="Times New Roman" pitchFamily="18" charset="0"/>
              </a:rPr>
              <a:t>Janine Liebert</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rPr>
              <a:t>Librarian, </a:t>
            </a:r>
            <a:r>
              <a:rPr lang="en-US" sz="2000" dirty="0">
                <a:solidFill>
                  <a:srgbClr val="000000"/>
                </a:solidFill>
                <a:latin typeface="ITC Legacy Sans Std Medium" pitchFamily="50" charset="0"/>
                <a:cs typeface="Times New Roman" pitchFamily="18" charset="0"/>
              </a:rPr>
              <a:t>Programs &amp; </a:t>
            </a:r>
            <a:r>
              <a:rPr lang="en-US" sz="2000" dirty="0" smtClean="0">
                <a:solidFill>
                  <a:srgbClr val="000000"/>
                </a:solidFill>
                <a:latin typeface="ITC Legacy Sans Std Medium" pitchFamily="50" charset="0"/>
                <a:cs typeface="Times New Roman" pitchFamily="18" charset="0"/>
              </a:rPr>
              <a:t>Partnerships</a:t>
            </a:r>
          </a:p>
          <a:p>
            <a:pPr>
              <a:buNone/>
              <a:defRPr/>
            </a:pPr>
            <a:r>
              <a:rPr lang="en-US" sz="2000" dirty="0" smtClean="0">
                <a:solidFill>
                  <a:srgbClr val="000000"/>
                </a:solidFill>
                <a:latin typeface="ITC Legacy Sans Std Medium" pitchFamily="50" charset="0"/>
                <a:cs typeface="Times New Roman" pitchFamily="18" charset="0"/>
              </a:rPr>
              <a:t>LA Law Library</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hlinkClick r:id="rId3"/>
              </a:rPr>
              <a:t>jliebert@lalawlibrary.org</a:t>
            </a:r>
            <a:endParaRPr lang="en-US" sz="2000" dirty="0" smtClean="0">
              <a:solidFill>
                <a:srgbClr val="000000"/>
              </a:solidFill>
              <a:latin typeface="ITC Legacy Sans Std Medium" pitchFamily="50" charset="0"/>
              <a:cs typeface="Times New Roman" pitchFamily="18" charset="0"/>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428" y="3742858"/>
            <a:ext cx="2214158" cy="1565844"/>
          </a:xfrm>
          <a:prstGeom prst="rect">
            <a:avLst/>
          </a:prstGeom>
        </p:spPr>
      </p:pic>
      <p:sp>
        <p:nvSpPr>
          <p:cNvPr id="6" name="Subtitle 2"/>
          <p:cNvSpPr txBox="1">
            <a:spLocks/>
          </p:cNvSpPr>
          <p:nvPr/>
        </p:nvSpPr>
        <p:spPr>
          <a:xfrm>
            <a:off x="1582731" y="5187826"/>
            <a:ext cx="5084370" cy="1441574"/>
          </a:xfrm>
          <a:prstGeom prst="rect">
            <a:avLst/>
          </a:prstGeom>
        </p:spPr>
        <p:txBody>
          <a:bodyPr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1700" dirty="0" smtClean="0">
                <a:solidFill>
                  <a:srgbClr val="000000"/>
                </a:solidFill>
                <a:latin typeface="ITC Legacy Sans Std Medium" pitchFamily="50" charset="0"/>
              </a:rPr>
              <a:t>Ana M. Storey</a:t>
            </a:r>
            <a:endParaRPr lang="en-US" sz="1700" dirty="0">
              <a:solidFill>
                <a:srgbClr val="000000"/>
              </a:solidFill>
              <a:latin typeface="ITC Legacy Sans Std Medium" pitchFamily="50" charset="0"/>
            </a:endParaRPr>
          </a:p>
          <a:p>
            <a:pPr>
              <a:buNone/>
              <a:defRPr/>
            </a:pPr>
            <a:r>
              <a:rPr lang="en-US" sz="1700" dirty="0" smtClean="0">
                <a:solidFill>
                  <a:srgbClr val="000000"/>
                </a:solidFill>
                <a:latin typeface="ITC Legacy Sans Std Medium" pitchFamily="50" charset="0"/>
              </a:rPr>
              <a:t>Managing Attorney</a:t>
            </a:r>
          </a:p>
          <a:p>
            <a:pPr>
              <a:buNone/>
              <a:defRPr/>
            </a:pPr>
            <a:r>
              <a:rPr lang="en-US" sz="1700" dirty="0" smtClean="0">
                <a:solidFill>
                  <a:srgbClr val="000000"/>
                </a:solidFill>
                <a:latin typeface="ITC Legacy Sans Std Medium" pitchFamily="50" charset="0"/>
              </a:rPr>
              <a:t>Legal Aid Foundation of Los Angeles</a:t>
            </a:r>
            <a:endParaRPr lang="en-US" sz="1700" dirty="0">
              <a:solidFill>
                <a:srgbClr val="000000"/>
              </a:solidFill>
              <a:latin typeface="ITC Legacy Sans Std Medium" pitchFamily="50" charset="0"/>
            </a:endParaRPr>
          </a:p>
          <a:p>
            <a:pPr>
              <a:buNone/>
              <a:defRPr/>
            </a:pPr>
            <a:r>
              <a:rPr lang="en-US" sz="1700" dirty="0" smtClean="0">
                <a:solidFill>
                  <a:srgbClr val="000000"/>
                </a:solidFill>
                <a:latin typeface="ITC Legacy Sans Std Medium" pitchFamily="50" charset="0"/>
                <a:hlinkClick r:id="rId5"/>
              </a:rPr>
              <a:t>Astorey@lafla.org</a:t>
            </a:r>
            <a:endParaRPr lang="en-US" sz="1700" dirty="0" smtClean="0">
              <a:solidFill>
                <a:srgbClr val="000000"/>
              </a:solidFill>
              <a:latin typeface="ITC Legacy Sans Std Medium" pitchFamily="50" charset="0"/>
            </a:endParaRPr>
          </a:p>
          <a:p>
            <a:pPr>
              <a:buNone/>
              <a:defRPr/>
            </a:pPr>
            <a:endParaRPr lang="en-US" sz="1700" dirty="0">
              <a:solidFill>
                <a:srgbClr val="000000"/>
              </a:solidFill>
            </a:endParaRPr>
          </a:p>
          <a:p>
            <a:pPr>
              <a:buNone/>
              <a:defRPr/>
            </a:pPr>
            <a:endParaRPr lang="en-US" sz="1700" dirty="0">
              <a:solidFill>
                <a:srgbClr val="000000"/>
              </a:solidFill>
            </a:endParaRPr>
          </a:p>
          <a:p>
            <a:pPr>
              <a:buFont typeface="Arial" pitchFamily="34" charset="0"/>
              <a:buNone/>
              <a:defRPr/>
            </a:pPr>
            <a:endParaRPr lang="en-US" sz="1700" dirty="0" smtClean="0">
              <a:solidFill>
                <a:srgbClr val="000000"/>
              </a:solidFill>
              <a:latin typeface="+mj-lt"/>
            </a:endParaRPr>
          </a:p>
        </p:txBody>
      </p:sp>
      <p:pic>
        <p:nvPicPr>
          <p:cNvPr id="7" name="Picture 6" descr="Lafla colo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2444" y="3175519"/>
            <a:ext cx="1096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7655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9102" y="4419600"/>
            <a:ext cx="6324600" cy="18669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FontTx/>
              <a:buNone/>
            </a:pPr>
            <a:r>
              <a:rPr lang="en-US" sz="1400" dirty="0" smtClean="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3" name="Picture 5" descr="Inofpeople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6782"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293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66800" y="274638"/>
            <a:ext cx="7848600" cy="1143000"/>
          </a:xfrm>
        </p:spPr>
        <p:txBody>
          <a:bodyPr/>
          <a:lstStyle/>
          <a:p>
            <a:pPr algn="ctr"/>
            <a:r>
              <a:rPr lang="en-US" sz="4000" dirty="0" smtClean="0">
                <a:latin typeface="ITC Legacy Sans Std Medium" pitchFamily="50" charset="0"/>
              </a:rPr>
              <a:t>Key Terms and Forms</a:t>
            </a:r>
            <a:r>
              <a:rPr lang="en-US" sz="3600" dirty="0" smtClean="0"/>
              <a:t/>
            </a:r>
            <a:br>
              <a:rPr lang="en-US" sz="3600" dirty="0" smtClean="0"/>
            </a:br>
            <a:r>
              <a:rPr lang="en-US" sz="3600" dirty="0" smtClean="0"/>
              <a:t> </a:t>
            </a:r>
          </a:p>
        </p:txBody>
      </p:sp>
      <p:sp>
        <p:nvSpPr>
          <p:cNvPr id="3" name="Content Placeholder 2"/>
          <p:cNvSpPr>
            <a:spLocks noGrp="1"/>
          </p:cNvSpPr>
          <p:nvPr>
            <p:ph idx="1"/>
          </p:nvPr>
        </p:nvSpPr>
        <p:spPr>
          <a:xfrm>
            <a:off x="1143000" y="1017814"/>
            <a:ext cx="3581400" cy="5559652"/>
          </a:xfrm>
        </p:spPr>
        <p:txBody>
          <a:bodyPr/>
          <a:lstStyle/>
          <a:p>
            <a:pPr marL="0" indent="0">
              <a:buFont typeface="Arial" charset="0"/>
              <a:buNone/>
              <a:defRPr/>
            </a:pPr>
            <a:r>
              <a:rPr lang="en-US" sz="2000" b="1" dirty="0" smtClean="0">
                <a:latin typeface="ITC Legacy Sans Std Medium" pitchFamily="50" charset="0"/>
              </a:rPr>
              <a:t>Self-Represented Litigant</a:t>
            </a:r>
          </a:p>
          <a:p>
            <a:pPr marL="0" indent="0">
              <a:buFont typeface="Arial" charset="0"/>
              <a:buNone/>
              <a:defRPr/>
            </a:pPr>
            <a:endParaRPr lang="en-US" sz="2000" b="1" dirty="0">
              <a:latin typeface="ITC Legacy Sans Std Medium" pitchFamily="50" charset="0"/>
            </a:endParaRPr>
          </a:p>
          <a:p>
            <a:pPr marL="0" indent="0">
              <a:buFont typeface="Arial" charset="0"/>
              <a:buNone/>
              <a:defRPr/>
            </a:pPr>
            <a:r>
              <a:rPr lang="en-US" sz="2000" b="1" dirty="0" smtClean="0">
                <a:latin typeface="ITC Legacy Sans Std Medium" pitchFamily="50" charset="0"/>
              </a:rPr>
              <a:t>Self-Help Center</a:t>
            </a:r>
            <a:endParaRPr lang="en-US" sz="2000" b="1" dirty="0">
              <a:latin typeface="ITC Legacy Sans Std Medium" pitchFamily="50" charset="0"/>
            </a:endParaRPr>
          </a:p>
          <a:p>
            <a:pPr marL="0" indent="0">
              <a:buFont typeface="Arial" charset="0"/>
              <a:buNone/>
              <a:defRPr/>
            </a:pPr>
            <a:endParaRPr lang="en-US" sz="2000" b="1" dirty="0" smtClean="0">
              <a:latin typeface="ITC Legacy Sans Std Medium" pitchFamily="50" charset="0"/>
            </a:endParaRPr>
          </a:p>
          <a:p>
            <a:pPr marL="0" indent="0">
              <a:buFont typeface="Arial" charset="0"/>
              <a:buNone/>
              <a:defRPr/>
            </a:pPr>
            <a:r>
              <a:rPr lang="en-US" sz="2000" b="1" dirty="0" smtClean="0">
                <a:latin typeface="ITC Legacy Sans Std Medium" pitchFamily="50" charset="0"/>
              </a:rPr>
              <a:t>Where to File a Case</a:t>
            </a:r>
            <a:endParaRPr lang="en-US" sz="2000" b="1" dirty="0">
              <a:latin typeface="ITC Legacy Sans Std Medium" pitchFamily="50" charset="0"/>
            </a:endParaRPr>
          </a:p>
          <a:p>
            <a:pPr>
              <a:defRPr/>
            </a:pPr>
            <a:r>
              <a:rPr lang="en-US" sz="2000" dirty="0" smtClean="0">
                <a:latin typeface="ITC Legacy Sans Std Medium" pitchFamily="50" charset="0"/>
              </a:rPr>
              <a:t>Jurisdiction</a:t>
            </a:r>
            <a:endParaRPr lang="en-US" sz="2000" dirty="0">
              <a:latin typeface="ITC Legacy Sans Std Medium" pitchFamily="50" charset="0"/>
            </a:endParaRPr>
          </a:p>
          <a:p>
            <a:pPr>
              <a:defRPr/>
            </a:pPr>
            <a:r>
              <a:rPr lang="en-US" sz="2000" dirty="0" smtClean="0">
                <a:latin typeface="ITC Legacy Sans Std Medium" pitchFamily="50" charset="0"/>
              </a:rPr>
              <a:t>Venue</a:t>
            </a:r>
          </a:p>
          <a:p>
            <a:pPr marL="0" indent="0">
              <a:buFont typeface="Arial" charset="0"/>
              <a:buNone/>
              <a:defRPr/>
            </a:pPr>
            <a:r>
              <a:rPr lang="en-US" sz="2000" b="1" dirty="0" smtClean="0">
                <a:latin typeface="ITC Legacy Sans Std Medium" pitchFamily="50" charset="0"/>
              </a:rPr>
              <a:t>Parties</a:t>
            </a:r>
          </a:p>
          <a:p>
            <a:pPr>
              <a:defRPr/>
            </a:pPr>
            <a:r>
              <a:rPr lang="en-US" sz="2000" dirty="0" smtClean="0">
                <a:latin typeface="ITC Legacy Sans Std Medium" pitchFamily="50" charset="0"/>
              </a:rPr>
              <a:t>Petitioner</a:t>
            </a:r>
          </a:p>
          <a:p>
            <a:pPr>
              <a:defRPr/>
            </a:pPr>
            <a:r>
              <a:rPr lang="en-US" sz="2000" dirty="0" smtClean="0">
                <a:latin typeface="ITC Legacy Sans Std Medium" pitchFamily="50" charset="0"/>
              </a:rPr>
              <a:t>Respondent</a:t>
            </a:r>
          </a:p>
          <a:p>
            <a:pPr marL="0" lvl="0" indent="0">
              <a:buClr>
                <a:srgbClr val="4F81BD"/>
              </a:buClr>
              <a:buNone/>
              <a:defRPr/>
            </a:pPr>
            <a:endParaRPr lang="en-US" sz="2000" b="1" dirty="0" smtClean="0">
              <a:solidFill>
                <a:prstClr val="black"/>
              </a:solidFill>
              <a:latin typeface="ITC Legacy Sans Std Medium" pitchFamily="50" charset="0"/>
            </a:endParaRPr>
          </a:p>
          <a:p>
            <a:pPr marL="0" lvl="0" indent="0">
              <a:buClr>
                <a:srgbClr val="4F81BD"/>
              </a:buClr>
              <a:buNone/>
              <a:defRPr/>
            </a:pPr>
            <a:r>
              <a:rPr lang="en-US" sz="2000" b="1" dirty="0" smtClean="0">
                <a:solidFill>
                  <a:prstClr val="black"/>
                </a:solidFill>
                <a:latin typeface="ITC Legacy Sans Std Medium" pitchFamily="50" charset="0"/>
              </a:rPr>
              <a:t>Types of Divorce</a:t>
            </a:r>
            <a:endParaRPr lang="en-US" sz="2000" b="1" dirty="0">
              <a:solidFill>
                <a:prstClr val="black"/>
              </a:solidFill>
              <a:latin typeface="ITC Legacy Sans Std Medium" pitchFamily="50" charset="0"/>
            </a:endParaRPr>
          </a:p>
          <a:p>
            <a:pPr lvl="0">
              <a:buClr>
                <a:srgbClr val="4F81BD"/>
              </a:buClr>
              <a:defRPr/>
            </a:pPr>
            <a:r>
              <a:rPr lang="en-US" sz="2000" dirty="0" smtClean="0">
                <a:solidFill>
                  <a:prstClr val="black"/>
                </a:solidFill>
                <a:latin typeface="ITC Legacy Sans Std Medium" pitchFamily="50" charset="0"/>
              </a:rPr>
              <a:t>Dissolution of Marriage</a:t>
            </a:r>
            <a:endParaRPr lang="en-US" sz="2000" dirty="0">
              <a:solidFill>
                <a:prstClr val="black"/>
              </a:solidFill>
              <a:latin typeface="ITC Legacy Sans Std Medium" pitchFamily="50" charset="0"/>
            </a:endParaRPr>
          </a:p>
          <a:p>
            <a:pPr lvl="0">
              <a:buClr>
                <a:srgbClr val="4F81BD"/>
              </a:buClr>
              <a:defRPr/>
            </a:pPr>
            <a:r>
              <a:rPr lang="en-US" sz="2000" dirty="0" smtClean="0">
                <a:solidFill>
                  <a:prstClr val="black"/>
                </a:solidFill>
                <a:latin typeface="ITC Legacy Sans Std Medium" pitchFamily="50" charset="0"/>
              </a:rPr>
              <a:t>Annulment</a:t>
            </a:r>
          </a:p>
          <a:p>
            <a:pPr lvl="0">
              <a:buClr>
                <a:srgbClr val="4F81BD"/>
              </a:buClr>
              <a:defRPr/>
            </a:pPr>
            <a:r>
              <a:rPr lang="en-US" sz="2000" dirty="0" smtClean="0">
                <a:solidFill>
                  <a:prstClr val="black"/>
                </a:solidFill>
                <a:latin typeface="ITC Legacy Sans Std Medium" pitchFamily="50" charset="0"/>
              </a:rPr>
              <a:t>Legal Separation</a:t>
            </a:r>
            <a:endParaRPr lang="en-US" sz="2000" dirty="0">
              <a:solidFill>
                <a:prstClr val="black"/>
              </a:solidFill>
              <a:latin typeface="ITC Legacy Sans Std Medium" pitchFamily="50" charset="0"/>
            </a:endParaRPr>
          </a:p>
          <a:p>
            <a:pPr marL="114300" indent="0">
              <a:buNone/>
              <a:defRPr/>
            </a:pPr>
            <a:endParaRPr lang="en-US" sz="2000" dirty="0" smtClean="0">
              <a:latin typeface="ITC Legacy Sans Std Medium" pitchFamily="50" charset="0"/>
            </a:endParaRPr>
          </a:p>
          <a:p>
            <a:pPr>
              <a:defRPr/>
            </a:pPr>
            <a:endParaRPr lang="en-US" sz="2000" dirty="0" smtClean="0">
              <a:latin typeface="ITC Legacy Sans Std Medium" pitchFamily="50" charset="0"/>
            </a:endParaRPr>
          </a:p>
        </p:txBody>
      </p:sp>
      <p:sp>
        <p:nvSpPr>
          <p:cNvPr id="5" name="Rectangle 4"/>
          <p:cNvSpPr/>
          <p:nvPr/>
        </p:nvSpPr>
        <p:spPr>
          <a:xfrm>
            <a:off x="4876800" y="870576"/>
            <a:ext cx="3733800" cy="6081665"/>
          </a:xfrm>
          <a:prstGeom prst="rect">
            <a:avLst/>
          </a:prstGeom>
        </p:spPr>
        <p:txBody>
          <a:bodyPr>
            <a:spAutoFit/>
          </a:bodyPr>
          <a:lstStyle/>
          <a:p>
            <a:pPr lvl="0" defTabSz="914400">
              <a:spcBef>
                <a:spcPct val="20000"/>
              </a:spcBef>
              <a:buClr>
                <a:srgbClr val="4F81BD"/>
              </a:buClr>
              <a:defRPr/>
            </a:pPr>
            <a:r>
              <a:rPr lang="en-US" sz="2000" b="1" dirty="0">
                <a:solidFill>
                  <a:prstClr val="black"/>
                </a:solidFill>
                <a:latin typeface="ITC Legacy Sans Std Medium" pitchFamily="50" charset="0"/>
              </a:rPr>
              <a:t>Forms to Start a Family Law Case</a:t>
            </a:r>
          </a:p>
          <a:p>
            <a:pPr marL="342900" lvl="0" indent="-228600" defTabSz="914400">
              <a:spcBef>
                <a:spcPct val="20000"/>
              </a:spcBef>
              <a:buClr>
                <a:srgbClr val="4F81BD"/>
              </a:buClr>
              <a:buFont typeface="Arial" pitchFamily="34" charset="0"/>
              <a:buChar char="•"/>
              <a:defRPr/>
            </a:pPr>
            <a:r>
              <a:rPr lang="en-US" sz="2000" dirty="0">
                <a:solidFill>
                  <a:prstClr val="black"/>
                </a:solidFill>
                <a:latin typeface="ITC Legacy Sans Std Medium" pitchFamily="50" charset="0"/>
              </a:rPr>
              <a:t>Summons </a:t>
            </a:r>
          </a:p>
          <a:p>
            <a:pPr marL="342900" lvl="0" indent="-228600" defTabSz="914400">
              <a:spcBef>
                <a:spcPct val="20000"/>
              </a:spcBef>
              <a:buClr>
                <a:srgbClr val="4F81BD"/>
              </a:buClr>
              <a:buFont typeface="Arial" pitchFamily="34" charset="0"/>
              <a:buChar char="•"/>
              <a:defRPr/>
            </a:pPr>
            <a:r>
              <a:rPr lang="en-US" sz="2000" dirty="0">
                <a:solidFill>
                  <a:prstClr val="black"/>
                </a:solidFill>
                <a:latin typeface="ITC Legacy Sans Std Medium" pitchFamily="50" charset="0"/>
              </a:rPr>
              <a:t>Petition </a:t>
            </a:r>
          </a:p>
          <a:p>
            <a:pPr marL="342900" lvl="0" indent="-228600" defTabSz="914400">
              <a:spcBef>
                <a:spcPct val="20000"/>
              </a:spcBef>
              <a:buClr>
                <a:srgbClr val="4F81BD"/>
              </a:buClr>
              <a:buFont typeface="Arial" pitchFamily="34" charset="0"/>
              <a:buChar char="•"/>
              <a:defRPr/>
            </a:pPr>
            <a:r>
              <a:rPr lang="en-US" sz="2000" dirty="0" smtClean="0">
                <a:solidFill>
                  <a:prstClr val="black"/>
                </a:solidFill>
                <a:latin typeface="ITC Legacy Sans Std Medium" pitchFamily="50" charset="0"/>
              </a:rPr>
              <a:t>Response</a:t>
            </a:r>
          </a:p>
          <a:p>
            <a:pPr marL="114300" lvl="0" defTabSz="914400">
              <a:spcBef>
                <a:spcPct val="20000"/>
              </a:spcBef>
              <a:buClr>
                <a:srgbClr val="4F81BD"/>
              </a:buClr>
              <a:defRPr/>
            </a:pPr>
            <a:endParaRPr lang="en-US" sz="2000" dirty="0">
              <a:solidFill>
                <a:prstClr val="black"/>
              </a:solidFill>
              <a:latin typeface="ITC Legacy Sans Std Medium" pitchFamily="50" charset="0"/>
            </a:endParaRPr>
          </a:p>
          <a:p>
            <a:pPr eaLnBrk="0" hangingPunct="0">
              <a:spcBef>
                <a:spcPct val="20000"/>
              </a:spcBef>
              <a:defRPr/>
            </a:pPr>
            <a:r>
              <a:rPr lang="en-US" sz="2000" b="1" dirty="0" smtClean="0">
                <a:solidFill>
                  <a:prstClr val="black"/>
                </a:solidFill>
                <a:latin typeface="ITC Legacy Sans Std Medium"/>
              </a:rPr>
              <a:t>Filing a Form</a:t>
            </a:r>
            <a:endParaRPr lang="en-US" sz="2000" b="1" dirty="0">
              <a:solidFill>
                <a:prstClr val="black"/>
              </a:solidFill>
              <a:latin typeface="ITC Legacy Sans Std Medium"/>
            </a:endParaRP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Filing Fees</a:t>
            </a:r>
            <a:endParaRPr lang="en-US" sz="2000" dirty="0">
              <a:solidFill>
                <a:prstClr val="black"/>
              </a:solidFill>
              <a:latin typeface="ITC Legacy Sans Std Medium"/>
            </a:endParaRP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Fee Waiver</a:t>
            </a:r>
            <a:endParaRPr lang="en-US" sz="2000" dirty="0">
              <a:solidFill>
                <a:prstClr val="black"/>
              </a:solidFill>
              <a:latin typeface="ITC Legacy Sans Std Medium"/>
            </a:endParaRP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Service of Process</a:t>
            </a: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Court Rules for Filing</a:t>
            </a:r>
            <a:endParaRPr lang="en-US" sz="2000" dirty="0">
              <a:solidFill>
                <a:prstClr val="black"/>
              </a:solidFill>
              <a:latin typeface="ITC Legacy Sans Std Medium"/>
            </a:endParaRPr>
          </a:p>
          <a:p>
            <a:pPr eaLnBrk="0" hangingPunct="0">
              <a:spcBef>
                <a:spcPct val="20000"/>
              </a:spcBef>
              <a:defRPr/>
            </a:pPr>
            <a:endParaRPr lang="en-US" sz="2000" b="1" dirty="0" smtClean="0">
              <a:solidFill>
                <a:prstClr val="black"/>
              </a:solidFill>
              <a:latin typeface="ITC Legacy Sans Std Medium"/>
            </a:endParaRPr>
          </a:p>
          <a:p>
            <a:pPr eaLnBrk="0" hangingPunct="0">
              <a:spcBef>
                <a:spcPct val="20000"/>
              </a:spcBef>
              <a:defRPr/>
            </a:pPr>
            <a:r>
              <a:rPr lang="en-US" sz="2000" b="1" dirty="0" smtClean="0">
                <a:solidFill>
                  <a:prstClr val="black"/>
                </a:solidFill>
                <a:latin typeface="ITC Legacy Sans Std Medium"/>
              </a:rPr>
              <a:t>Procedure for Divorce</a:t>
            </a: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Uncontested or Contested</a:t>
            </a: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Default</a:t>
            </a:r>
          </a:p>
          <a:p>
            <a:pPr marL="342900" indent="-342900" eaLnBrk="0" hangingPunct="0">
              <a:spcBef>
                <a:spcPct val="20000"/>
              </a:spcBef>
              <a:buFont typeface="Arial" charset="0"/>
              <a:buChar char="•"/>
              <a:defRPr/>
            </a:pPr>
            <a:r>
              <a:rPr lang="en-US" sz="2000" dirty="0" smtClean="0">
                <a:solidFill>
                  <a:prstClr val="black"/>
                </a:solidFill>
                <a:latin typeface="ITC Legacy Sans Std Medium"/>
              </a:rPr>
              <a:t>Judgment</a:t>
            </a:r>
            <a:endParaRPr lang="en-US" sz="2000" dirty="0">
              <a:solidFill>
                <a:prstClr val="black"/>
              </a:solidFill>
              <a:latin typeface="ITC Legacy Sans Std Medium"/>
            </a:endParaRPr>
          </a:p>
        </p:txBody>
      </p:sp>
    </p:spTree>
    <p:extLst>
      <p:ext uri="{BB962C8B-B14F-4D97-AF65-F5344CB8AC3E}">
        <p14:creationId xmlns:p14="http://schemas.microsoft.com/office/powerpoint/2010/main" val="3267764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Divorce Basics</a:t>
            </a:r>
            <a:endParaRPr lang="en-US" sz="4000" dirty="0">
              <a:latin typeface="ITC Legacy Sans Std Medium" charset="0"/>
            </a:endParaRPr>
          </a:p>
        </p:txBody>
      </p:sp>
      <p:sp>
        <p:nvSpPr>
          <p:cNvPr id="9" name="Content Placeholder 2"/>
          <p:cNvSpPr txBox="1">
            <a:spLocks/>
          </p:cNvSpPr>
          <p:nvPr/>
        </p:nvSpPr>
        <p:spPr>
          <a:xfrm>
            <a:off x="1219200" y="1417638"/>
            <a:ext cx="7924800" cy="49087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smtClean="0">
                <a:latin typeface="ITC Legacy Sans Std Medium" charset="0"/>
              </a:rPr>
              <a:t>Divorce officially called a dissolution of </a:t>
            </a:r>
          </a:p>
          <a:p>
            <a:pPr marL="114300" indent="0">
              <a:buNone/>
            </a:pPr>
            <a:r>
              <a:rPr lang="en-US" sz="2600" dirty="0" smtClean="0">
                <a:latin typeface="ITC Legacy Sans Std Medium" charset="0"/>
              </a:rPr>
              <a:t>marriage</a:t>
            </a:r>
          </a:p>
          <a:p>
            <a:r>
              <a:rPr lang="en-US" sz="2600" dirty="0" smtClean="0">
                <a:latin typeface="ITC Legacy Sans Std Medium" charset="0"/>
              </a:rPr>
              <a:t>Three types: Divorce, annulment or legal separation</a:t>
            </a:r>
          </a:p>
          <a:p>
            <a:r>
              <a:rPr lang="en-US" sz="2600" dirty="0" smtClean="0">
                <a:latin typeface="ITC Legacy Sans Std Medium" charset="0"/>
              </a:rPr>
              <a:t>A court has to have the authority to hear and decide a family law case</a:t>
            </a:r>
          </a:p>
          <a:p>
            <a:r>
              <a:rPr lang="en-US" sz="2600" dirty="0" smtClean="0">
                <a:latin typeface="ITC Legacy Sans Std Medium" charset="0"/>
              </a:rPr>
              <a:t>California’s residency requirements</a:t>
            </a:r>
          </a:p>
          <a:p>
            <a:pPr lvl="1"/>
            <a:r>
              <a:rPr lang="en-US" sz="2600" dirty="0">
                <a:latin typeface="ITC Legacy Sans Std Medium" charset="0"/>
              </a:rPr>
              <a:t>Six months in California</a:t>
            </a:r>
          </a:p>
          <a:p>
            <a:pPr lvl="1"/>
            <a:r>
              <a:rPr lang="en-US" sz="2600" dirty="0">
                <a:latin typeface="ITC Legacy Sans Std Medium" charset="0"/>
              </a:rPr>
              <a:t>Three months in the County (Venue)</a:t>
            </a:r>
          </a:p>
          <a:p>
            <a:pPr lvl="2"/>
            <a:r>
              <a:rPr lang="en-US" sz="2600" dirty="0">
                <a:latin typeface="ITC Legacy Sans Std Medium" charset="0"/>
              </a:rPr>
              <a:t>Otherwise file a legal separation</a:t>
            </a:r>
          </a:p>
          <a:p>
            <a:pPr lvl="1"/>
            <a:endParaRPr lang="en-US" sz="2400" dirty="0" smtClean="0">
              <a:latin typeface="ITC Legacy Sans Std Medium" charset="0"/>
            </a:endParaRPr>
          </a:p>
        </p:txBody>
      </p:sp>
    </p:spTree>
    <p:extLst>
      <p:ext uri="{BB962C8B-B14F-4D97-AF65-F5344CB8AC3E}">
        <p14:creationId xmlns:p14="http://schemas.microsoft.com/office/powerpoint/2010/main" val="21712781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1995" y="274638"/>
            <a:ext cx="7818571"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Grounds for Divorce in California</a:t>
            </a:r>
            <a:endParaRPr lang="en-US" sz="4000" dirty="0">
              <a:latin typeface="ITC Legacy Sans Std Medium" charset="0"/>
            </a:endParaRPr>
          </a:p>
        </p:txBody>
      </p:sp>
      <p:sp>
        <p:nvSpPr>
          <p:cNvPr id="9" name="Content Placeholder 2"/>
          <p:cNvSpPr txBox="1">
            <a:spLocks/>
          </p:cNvSpPr>
          <p:nvPr/>
        </p:nvSpPr>
        <p:spPr>
          <a:xfrm>
            <a:off x="1219200" y="1600200"/>
            <a:ext cx="7403368"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latin typeface="ITC Legacy Sans Std Medium" charset="0"/>
              </a:rPr>
              <a:t>Grounds for Divorce in California</a:t>
            </a:r>
          </a:p>
          <a:p>
            <a:pPr lvl="1"/>
            <a:r>
              <a:rPr lang="en-US" sz="3000" dirty="0" smtClean="0">
                <a:latin typeface="ITC Legacy Sans Std Medium" charset="0"/>
              </a:rPr>
              <a:t>“Irreconcilable Differences”</a:t>
            </a:r>
          </a:p>
          <a:p>
            <a:pPr lvl="1"/>
            <a:r>
              <a:rPr lang="en-US" sz="3000" dirty="0" smtClean="0">
                <a:latin typeface="ITC Legacy Sans Std Medium" charset="0"/>
              </a:rPr>
              <a:t>“Incurable Insanity”</a:t>
            </a:r>
            <a:endParaRPr lang="en-US" sz="3000" dirty="0">
              <a:latin typeface="ITC Legacy Sans Std Medium" charset="0"/>
            </a:endParaRPr>
          </a:p>
          <a:p>
            <a:r>
              <a:rPr lang="en-US" sz="3200" dirty="0">
                <a:latin typeface="ITC Legacy Sans Std Medium" charset="0"/>
              </a:rPr>
              <a:t>California is a “no-fault” state</a:t>
            </a:r>
          </a:p>
          <a:p>
            <a:pPr lvl="1"/>
            <a:r>
              <a:rPr lang="en-US" sz="3200" dirty="0">
                <a:latin typeface="ITC Legacy Sans Std Medium" charset="0"/>
              </a:rPr>
              <a:t>Spouse does not have to give permission</a:t>
            </a:r>
          </a:p>
        </p:txBody>
      </p:sp>
    </p:spTree>
    <p:extLst>
      <p:ext uri="{BB962C8B-B14F-4D97-AF65-F5344CB8AC3E}">
        <p14:creationId xmlns:p14="http://schemas.microsoft.com/office/powerpoint/2010/main" val="40094245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Procedure for Divorce</a:t>
            </a:r>
            <a:endParaRPr lang="en-US" sz="4000" dirty="0">
              <a:latin typeface="ITC Legacy Sans Std Medium" charset="0"/>
            </a:endParaRPr>
          </a:p>
        </p:txBody>
      </p:sp>
      <p:sp>
        <p:nvSpPr>
          <p:cNvPr id="9" name="Content Placeholder 2"/>
          <p:cNvSpPr txBox="1">
            <a:spLocks/>
          </p:cNvSpPr>
          <p:nvPr/>
        </p:nvSpPr>
        <p:spPr>
          <a:xfrm>
            <a:off x="1219199" y="1600200"/>
            <a:ext cx="7752931" cy="478427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latin typeface="ITC Legacy Sans Std Medium" charset="0"/>
              </a:rPr>
              <a:t>Petition filed </a:t>
            </a:r>
          </a:p>
          <a:p>
            <a:r>
              <a:rPr lang="en-US" sz="3200" dirty="0" smtClean="0">
                <a:latin typeface="ITC Legacy Sans Std Medium" charset="0"/>
              </a:rPr>
              <a:t>Possible responses to the petition by the respondent</a:t>
            </a:r>
          </a:p>
          <a:p>
            <a:r>
              <a:rPr lang="en-US" sz="3200" dirty="0" smtClean="0">
                <a:latin typeface="ITC Legacy Sans Std Medium" charset="0"/>
              </a:rPr>
              <a:t>Order to Show Cause hearing</a:t>
            </a:r>
          </a:p>
          <a:p>
            <a:r>
              <a:rPr lang="en-US" sz="3200" dirty="0" smtClean="0">
                <a:latin typeface="ITC Legacy Sans Std Medium" charset="0"/>
              </a:rPr>
              <a:t>Disclose financial information</a:t>
            </a:r>
          </a:p>
        </p:txBody>
      </p:sp>
    </p:spTree>
    <p:extLst>
      <p:ext uri="{BB962C8B-B14F-4D97-AF65-F5344CB8AC3E}">
        <p14:creationId xmlns:p14="http://schemas.microsoft.com/office/powerpoint/2010/main" val="29587820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Procedure for Divorce</a:t>
            </a:r>
            <a:endParaRPr lang="en-US" sz="4000" dirty="0">
              <a:latin typeface="ITC Legacy Sans Std Medium" charset="0"/>
            </a:endParaRPr>
          </a:p>
        </p:txBody>
      </p:sp>
      <p:sp>
        <p:nvSpPr>
          <p:cNvPr id="9" name="Content Placeholder 2"/>
          <p:cNvSpPr txBox="1">
            <a:spLocks/>
          </p:cNvSpPr>
          <p:nvPr/>
        </p:nvSpPr>
        <p:spPr>
          <a:xfrm>
            <a:off x="1219200" y="1600200"/>
            <a:ext cx="7601454" cy="4525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000" dirty="0" smtClean="0">
                <a:latin typeface="ITC Legacy Sans Std Medium" charset="0"/>
              </a:rPr>
              <a:t>Three ways to complete the divorce case</a:t>
            </a:r>
          </a:p>
          <a:p>
            <a:r>
              <a:rPr lang="en-US" sz="3000" dirty="0" smtClean="0">
                <a:latin typeface="ITC Legacy Sans Std Medium" charset="0"/>
              </a:rPr>
              <a:t>Granting the divorce</a:t>
            </a:r>
            <a:endParaRPr lang="en-US" sz="3000" dirty="0">
              <a:latin typeface="ITC Legacy Sans Std Medium" charset="0"/>
            </a:endParaRPr>
          </a:p>
          <a:p>
            <a:pPr lvl="1"/>
            <a:r>
              <a:rPr lang="en-US" sz="3000" dirty="0">
                <a:latin typeface="ITC Legacy Sans Std Medium" charset="0"/>
              </a:rPr>
              <a:t>“6 months plus 1 day” rule</a:t>
            </a:r>
          </a:p>
          <a:p>
            <a:pPr lvl="1"/>
            <a:r>
              <a:rPr lang="en-US" sz="3000" dirty="0" smtClean="0">
                <a:latin typeface="ITC Legacy Sans Std Medium" charset="0"/>
              </a:rPr>
              <a:t>Separating related issues from 	divorce issues</a:t>
            </a:r>
          </a:p>
          <a:p>
            <a:r>
              <a:rPr lang="en-US" sz="3000" dirty="0" smtClean="0">
                <a:latin typeface="ITC Legacy Sans Std Medium" charset="0"/>
              </a:rPr>
              <a:t>Receive a judgment signed by the court</a:t>
            </a:r>
            <a:endParaRPr lang="en-US" sz="3000" dirty="0">
              <a:latin typeface="ITC Legacy Sans Std Medium" charset="0"/>
            </a:endParaRPr>
          </a:p>
          <a:p>
            <a:endParaRPr lang="en-US" sz="3200" dirty="0" smtClean="0">
              <a:latin typeface="ITC Legacy Sans Std Medium" charset="0"/>
            </a:endParaRPr>
          </a:p>
        </p:txBody>
      </p:sp>
    </p:spTree>
    <p:extLst>
      <p:ext uri="{BB962C8B-B14F-4D97-AF65-F5344CB8AC3E}">
        <p14:creationId xmlns:p14="http://schemas.microsoft.com/office/powerpoint/2010/main" val="20127829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7877</TotalTime>
  <Words>1155</Words>
  <Application>Microsoft Macintosh PowerPoint</Application>
  <PresentationFormat>On-screen Show (4:3)</PresentationFormat>
  <Paragraphs>319</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Adjacency</vt:lpstr>
      <vt:lpstr>PowerPoint Presentation</vt:lpstr>
      <vt:lpstr>PowerPoint Presentation</vt:lpstr>
      <vt:lpstr>PowerPoint Presentation</vt:lpstr>
      <vt:lpstr>PowerPoint Presentation</vt:lpstr>
      <vt:lpstr>Key Terms and Forms  </vt:lpstr>
      <vt:lpstr>PowerPoint Presentation</vt:lpstr>
      <vt:lpstr>PowerPoint Presentation</vt:lpstr>
      <vt:lpstr>PowerPoint Presentation</vt:lpstr>
      <vt:lpstr>PowerPoint Presentation</vt:lpstr>
      <vt:lpstr>PowerPoint Presentation</vt:lpstr>
      <vt:lpstr>PowerPoint Presentation</vt:lpstr>
      <vt:lpstr>California Courts – Online Self-Help Center http://www.courts.ca.gov/</vt:lpstr>
      <vt:lpstr>California Courts – Online Self-Help Center http://www.courts.ca.gov/selfhelp.htm </vt:lpstr>
      <vt:lpstr>“Getting Started”  California Courts Online Self-Help Center http://www.courts.ca.gov/1002.htm</vt:lpstr>
      <vt:lpstr>“Filing for Divorce or Separation”  California Courts Online Self-Help Center http://www.courts.ca.gov/1225.htm</vt:lpstr>
      <vt:lpstr>PowerPoint Presentation</vt:lpstr>
      <vt:lpstr>Key Terms and Forms  </vt:lpstr>
      <vt:lpstr>PowerPoint Presentation</vt:lpstr>
      <vt:lpstr>PowerPoint Presentation</vt:lpstr>
      <vt:lpstr>PowerPoint Presentation</vt:lpstr>
      <vt:lpstr>PowerPoint Presentation</vt:lpstr>
      <vt:lpstr>PowerPoint Presentation</vt:lpstr>
      <vt:lpstr>PowerPoint Presentation</vt:lpstr>
      <vt:lpstr>“Families &amp; Children”  California Courts Online  Self-Help Center http://www.courts.ca.gov/selfhelp-family.htm</vt:lpstr>
      <vt:lpstr>Custody &amp; Parenting Time (Visitation) http://www.courts.ca.gov/selfhelp-custody.htm </vt:lpstr>
      <vt:lpstr>Child Support California Courts Online Self-Help Center http://www.courts.ca.gov/selfhelp-support.htm    </vt:lpstr>
      <vt:lpstr>Establishing Paternity http://www.courts.ca.gov/1201.htm   </vt:lpstr>
      <vt:lpstr>PowerPoint Presentation</vt:lpstr>
      <vt:lpstr>Key Terms  </vt:lpstr>
      <vt:lpstr>PowerPoint Presentation</vt:lpstr>
      <vt:lpstr>PowerPoint Presentation</vt:lpstr>
      <vt:lpstr>Domestic Violence Restraining Orders http://courts.ca.gov/selfhelp-domesticviolence.htm    </vt:lpstr>
      <vt:lpstr>Self-Represented Litigants</vt:lpstr>
      <vt:lpstr>PowerPoint Presentation</vt:lpstr>
      <vt:lpstr>Online Resources –  California State Bar http://www.calbar.ca.gov/Public/LegalInformation/AboutFamily.aspx </vt:lpstr>
      <vt:lpstr>PowerPoint Presentation</vt:lpstr>
      <vt:lpstr>PowerPoint Presentation</vt:lpstr>
      <vt:lpstr>PowerPoint Presentation</vt:lpstr>
      <vt:lpstr>PowerPoint Presentation</vt:lpstr>
      <vt:lpstr>PowerPoint Presentation</vt:lpstr>
      <vt:lpstr>California Courts’ Self-Help Programs http://www.courts.ca.gov/selfhelp-courtresources.htm </vt:lpstr>
      <vt:lpstr>Locating Family Law Facilitators and Self-Help Centers in California</vt:lpstr>
      <vt:lpstr>State Bar of California – Lawyer Referral Services http://www.calbar.ca.gov/lrs </vt:lpstr>
      <vt:lpstr>Locating Law Libraries in CA Council of California County Law Librarians http://www.publiclawlibrary.org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Strauss</dc:creator>
  <cp:lastModifiedBy>Charles O'Shea</cp:lastModifiedBy>
  <cp:revision>636</cp:revision>
  <cp:lastPrinted>2013-01-10T17:34:44Z</cp:lastPrinted>
  <dcterms:created xsi:type="dcterms:W3CDTF">2012-07-31T15:43:26Z</dcterms:created>
  <dcterms:modified xsi:type="dcterms:W3CDTF">2013-01-10T17:35:18Z</dcterms:modified>
</cp:coreProperties>
</file>