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55"/>
  </p:notesMasterIdLst>
  <p:handoutMasterIdLst>
    <p:handoutMasterId r:id="rId56"/>
  </p:handoutMasterIdLst>
  <p:sldIdLst>
    <p:sldId id="256" r:id="rId2"/>
    <p:sldId id="302" r:id="rId3"/>
    <p:sldId id="288" r:id="rId4"/>
    <p:sldId id="306" r:id="rId5"/>
    <p:sldId id="289" r:id="rId6"/>
    <p:sldId id="291" r:id="rId7"/>
    <p:sldId id="290" r:id="rId8"/>
    <p:sldId id="260" r:id="rId9"/>
    <p:sldId id="280" r:id="rId10"/>
    <p:sldId id="261" r:id="rId11"/>
    <p:sldId id="304" r:id="rId12"/>
    <p:sldId id="287" r:id="rId13"/>
    <p:sldId id="278" r:id="rId14"/>
    <p:sldId id="279" r:id="rId15"/>
    <p:sldId id="281" r:id="rId16"/>
    <p:sldId id="262" r:id="rId17"/>
    <p:sldId id="263" r:id="rId18"/>
    <p:sldId id="298" r:id="rId19"/>
    <p:sldId id="282" r:id="rId20"/>
    <p:sldId id="330" r:id="rId21"/>
    <p:sldId id="319" r:id="rId22"/>
    <p:sldId id="299" r:id="rId23"/>
    <p:sldId id="292" r:id="rId24"/>
    <p:sldId id="313" r:id="rId25"/>
    <p:sldId id="297" r:id="rId26"/>
    <p:sldId id="265" r:id="rId27"/>
    <p:sldId id="272" r:id="rId28"/>
    <p:sldId id="275" r:id="rId29"/>
    <p:sldId id="276" r:id="rId30"/>
    <p:sldId id="301" r:id="rId31"/>
    <p:sldId id="285" r:id="rId32"/>
    <p:sldId id="326" r:id="rId33"/>
    <p:sldId id="322" r:id="rId34"/>
    <p:sldId id="325" r:id="rId35"/>
    <p:sldId id="323" r:id="rId36"/>
    <p:sldId id="324" r:id="rId37"/>
    <p:sldId id="309" r:id="rId38"/>
    <p:sldId id="331" r:id="rId39"/>
    <p:sldId id="307" r:id="rId40"/>
    <p:sldId id="308" r:id="rId41"/>
    <p:sldId id="310" r:id="rId42"/>
    <p:sldId id="311" r:id="rId43"/>
    <p:sldId id="312" r:id="rId44"/>
    <p:sldId id="315" r:id="rId45"/>
    <p:sldId id="317" r:id="rId46"/>
    <p:sldId id="273" r:id="rId47"/>
    <p:sldId id="274" r:id="rId48"/>
    <p:sldId id="329" r:id="rId49"/>
    <p:sldId id="259" r:id="rId50"/>
    <p:sldId id="284" r:id="rId51"/>
    <p:sldId id="269" r:id="rId52"/>
    <p:sldId id="328" r:id="rId53"/>
    <p:sldId id="332" r:id="rId5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A25F"/>
    <a:srgbClr val="D686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15" autoAdjust="0"/>
    <p:restoredTop sz="86447" autoAdjust="0"/>
  </p:normalViewPr>
  <p:slideViewPr>
    <p:cSldViewPr>
      <p:cViewPr>
        <p:scale>
          <a:sx n="66" d="100"/>
          <a:sy n="66" d="100"/>
        </p:scale>
        <p:origin x="-1096" y="-328"/>
      </p:cViewPr>
      <p:guideLst>
        <p:guide orient="horz" pos="2160"/>
        <p:guide pos="2880"/>
      </p:guideLst>
    </p:cSldViewPr>
  </p:slideViewPr>
  <p:outlineViewPr>
    <p:cViewPr>
      <p:scale>
        <a:sx n="33" d="100"/>
        <a:sy n="33" d="100"/>
      </p:scale>
      <p:origin x="0" y="26196"/>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838200" y="0"/>
            <a:ext cx="5334000" cy="609600"/>
          </a:xfrm>
          <a:prstGeom prst="rect">
            <a:avLst/>
          </a:prstGeom>
        </p:spPr>
        <p:txBody>
          <a:bodyPr vert="horz" lIns="91440" tIns="45720" rIns="91440" bIns="45720" rtlCol="0" anchor="ctr"/>
          <a:lstStyle>
            <a:lvl1pPr algn="l">
              <a:defRPr sz="1200"/>
            </a:lvl1pPr>
          </a:lstStyle>
          <a:p>
            <a:pPr algn="ctr"/>
            <a:r>
              <a:rPr lang="en-US" sz="1800" dirty="0" smtClean="0"/>
              <a:t>The Accessible Website</a:t>
            </a:r>
            <a:endParaRPr lang="en-US" sz="1800" dirty="0"/>
          </a:p>
        </p:txBody>
      </p:sp>
      <p:sp>
        <p:nvSpPr>
          <p:cNvPr id="3" name="Date Placeholder 2"/>
          <p:cNvSpPr>
            <a:spLocks noGrp="1"/>
          </p:cNvSpPr>
          <p:nvPr>
            <p:ph type="dt" sz="quarter" idx="1"/>
          </p:nvPr>
        </p:nvSpPr>
        <p:spPr>
          <a:xfrm>
            <a:off x="6172200" y="0"/>
            <a:ext cx="836613" cy="457200"/>
          </a:xfrm>
          <a:prstGeom prst="rect">
            <a:avLst/>
          </a:prstGeom>
        </p:spPr>
        <p:txBody>
          <a:bodyPr vert="horz" lIns="91440" tIns="45720" rIns="91440" bIns="45720" rtlCol="0"/>
          <a:lstStyle>
            <a:lvl1pPr algn="r">
              <a:defRPr sz="1200"/>
            </a:lvl1pPr>
          </a:lstStyle>
          <a:p>
            <a:r>
              <a:rPr lang="en-US" dirty="0" smtClean="0"/>
              <a:t>6/6/2013</a:t>
            </a:r>
            <a:endParaRPr lang="en-US" dirty="0"/>
          </a:p>
        </p:txBody>
      </p:sp>
      <p:sp>
        <p:nvSpPr>
          <p:cNvPr id="4" name="Footer Placeholder 3"/>
          <p:cNvSpPr>
            <a:spLocks noGrp="1"/>
          </p:cNvSpPr>
          <p:nvPr>
            <p:ph type="ftr" sz="quarter" idx="2"/>
          </p:nvPr>
        </p:nvSpPr>
        <p:spPr>
          <a:xfrm>
            <a:off x="838200" y="8534400"/>
            <a:ext cx="5334000" cy="760413"/>
          </a:xfrm>
          <a:prstGeom prst="rect">
            <a:avLst/>
          </a:prstGeom>
        </p:spPr>
        <p:txBody>
          <a:bodyPr vert="horz" lIns="91440" tIns="45720" rIns="91440" bIns="45720" rtlCol="0" anchor="ctr"/>
          <a:lstStyle>
            <a:lvl1pPr algn="l">
              <a:defRPr sz="1200"/>
            </a:lvl1pPr>
          </a:lstStyle>
          <a:p>
            <a:pPr algn="just"/>
            <a:r>
              <a:rPr lang="en-US" sz="900" dirty="0"/>
              <a:t>This material has been created for the </a:t>
            </a:r>
            <a:r>
              <a:rPr lang="en-US" sz="900" dirty="0" err="1"/>
              <a:t>Infopeople</a:t>
            </a:r>
            <a:r>
              <a:rPr lang="en-US" sz="900" dirty="0"/>
              <a:t> Project [</a:t>
            </a:r>
            <a:r>
              <a:rPr lang="en-US" sz="900" dirty="0" err="1"/>
              <a:t>infopeople.org</a:t>
            </a:r>
            <a:r>
              <a:rPr lang="en-US" sz="900" dirty="0"/>
              <a:t>], and has been supported in part by the U.S. Institute of Museum and Library Services under the provisions of the Library Services and Technology Act, administered in California by the State Librarian. This material is licensed under a Creative Commons 3.0 Share &amp; Share-Alike license. Use of this material should credit the author and funding source.</a:t>
            </a:r>
            <a:endParaRPr lang="en-US" sz="900" dirty="0"/>
          </a:p>
        </p:txBody>
      </p:sp>
      <p:sp>
        <p:nvSpPr>
          <p:cNvPr id="5" name="Slide Number Placeholder 4"/>
          <p:cNvSpPr>
            <a:spLocks noGrp="1"/>
          </p:cNvSpPr>
          <p:nvPr>
            <p:ph type="sldNum" sz="quarter" idx="3"/>
          </p:nvPr>
        </p:nvSpPr>
        <p:spPr>
          <a:xfrm>
            <a:off x="6172200" y="8839199"/>
            <a:ext cx="836613" cy="455613"/>
          </a:xfrm>
          <a:prstGeom prst="rect">
            <a:avLst/>
          </a:prstGeom>
        </p:spPr>
        <p:txBody>
          <a:bodyPr vert="horz" lIns="91440" tIns="45720" rIns="91440" bIns="45720" rtlCol="0" anchor="b"/>
          <a:lstStyle>
            <a:lvl1pPr algn="r">
              <a:defRPr sz="1200"/>
            </a:lvl1pPr>
          </a:lstStyle>
          <a:p>
            <a:fld id="{102C2821-5102-49C9-AA84-54D93E4E97F5}" type="slidenum">
              <a:rPr lang="en-US" smtClean="0"/>
              <a:t>‹#›</a:t>
            </a:fld>
            <a:endParaRPr lang="en-US" dirty="0"/>
          </a:p>
        </p:txBody>
      </p:sp>
    </p:spTree>
    <p:extLst>
      <p:ext uri="{BB962C8B-B14F-4D97-AF65-F5344CB8AC3E}">
        <p14:creationId xmlns:p14="http://schemas.microsoft.com/office/powerpoint/2010/main" val="4807355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5D4A819-2D61-477B-BA60-E1663856776A}" type="datetimeFigureOut">
              <a:rPr lang="en-US" smtClean="0"/>
              <a:t>6/5/13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A00A753-70E2-4D98-A7C9-8FFA7396CC9A}" type="slidenum">
              <a:rPr lang="en-US" smtClean="0"/>
              <a:t>‹#›</a:t>
            </a:fld>
            <a:endParaRPr lang="en-US"/>
          </a:p>
        </p:txBody>
      </p:sp>
    </p:spTree>
    <p:extLst>
      <p:ext uri="{BB962C8B-B14F-4D97-AF65-F5344CB8AC3E}">
        <p14:creationId xmlns:p14="http://schemas.microsoft.com/office/powerpoint/2010/main" val="155363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ebaim.org/articles/seizure/media/flicker.gif" TargetMode="External"/><Relationship Id="rId4" Type="http://schemas.openxmlformats.org/officeDocument/2006/relationships/hyperlink" Target="http://webaim.org/articles/seizure/media/illusion.gif" TargetMode="External"/><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 Id="rId3" Type="http://schemas.openxmlformats.org/officeDocument/2006/relationships/hyperlink" Target="http://wave.webaim.org/toolbar"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w3.org/WAI/" TargetMode="External"/><Relationship Id="rId4" Type="http://schemas.openxmlformats.org/officeDocument/2006/relationships/hyperlink" Target="http://www.w3.org/WAI/groups.html" TargetMode="External"/><Relationship Id="rId5" Type="http://schemas.openxmlformats.org/officeDocument/2006/relationships/hyperlink" Target="http://www.w3.org/WAI/GL/" TargetMode="External"/><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0A753-70E2-4D98-A7C9-8FFA7396CC9A}" type="slidenum">
              <a:rPr lang="en-US" smtClean="0"/>
              <a:t>1</a:t>
            </a:fld>
            <a:endParaRPr lang="en-US"/>
          </a:p>
        </p:txBody>
      </p:sp>
    </p:spTree>
    <p:extLst>
      <p:ext uri="{BB962C8B-B14F-4D97-AF65-F5344CB8AC3E}">
        <p14:creationId xmlns:p14="http://schemas.microsoft.com/office/powerpoint/2010/main" val="1139414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0A753-70E2-4D98-A7C9-8FFA7396CC9A}" type="slidenum">
              <a:rPr lang="en-US" smtClean="0"/>
              <a:t>14</a:t>
            </a:fld>
            <a:endParaRPr lang="en-US"/>
          </a:p>
        </p:txBody>
      </p:sp>
    </p:spTree>
    <p:extLst>
      <p:ext uri="{BB962C8B-B14F-4D97-AF65-F5344CB8AC3E}">
        <p14:creationId xmlns:p14="http://schemas.microsoft.com/office/powerpoint/2010/main" val="3964971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Examples of Assistive Technology </a:t>
            </a:r>
          </a:p>
          <a:p>
            <a:r>
              <a:rPr lang="en-US" dirty="0" smtClean="0"/>
              <a:t>Assistive Technology may include any of the following: </a:t>
            </a:r>
          </a:p>
          <a:p>
            <a:r>
              <a:rPr lang="en-US" b="1" dirty="0" smtClean="0"/>
              <a:t> Motor Aspects of Writing</a:t>
            </a:r>
          </a:p>
          <a:p>
            <a:r>
              <a:rPr lang="en-US" dirty="0" smtClean="0"/>
              <a:t>Adapted tool grips</a:t>
            </a:r>
          </a:p>
          <a:p>
            <a:r>
              <a:rPr lang="en-US" dirty="0" smtClean="0"/>
              <a:t>Stabilize materials with non-slip material </a:t>
            </a:r>
          </a:p>
          <a:p>
            <a:r>
              <a:rPr lang="en-US" dirty="0" err="1" smtClean="0"/>
              <a:t>Slantboard</a:t>
            </a:r>
            <a:r>
              <a:rPr lang="en-US" dirty="0" smtClean="0"/>
              <a:t> </a:t>
            </a:r>
          </a:p>
          <a:p>
            <a:r>
              <a:rPr lang="en-US" dirty="0" smtClean="0"/>
              <a:t>Stamps </a:t>
            </a:r>
          </a:p>
          <a:p>
            <a:r>
              <a:rPr lang="en-US" dirty="0" smtClean="0"/>
              <a:t>Raised lined paper </a:t>
            </a:r>
          </a:p>
          <a:p>
            <a:r>
              <a:rPr lang="en-US" dirty="0" smtClean="0"/>
              <a:t>Wrist weight </a:t>
            </a:r>
          </a:p>
          <a:p>
            <a:r>
              <a:rPr lang="en-US" dirty="0" smtClean="0"/>
              <a:t>Dictation software </a:t>
            </a:r>
          </a:p>
          <a:p>
            <a:r>
              <a:rPr lang="en-US" dirty="0" smtClean="0"/>
              <a:t>Sticky notes for fill-in-the-blank answers </a:t>
            </a:r>
          </a:p>
          <a:p>
            <a:r>
              <a:rPr lang="en-US" dirty="0" smtClean="0"/>
              <a:t>Drop Down menus in WORD documents </a:t>
            </a:r>
          </a:p>
          <a:p>
            <a:r>
              <a:rPr lang="en-US" b="1" dirty="0" smtClean="0"/>
              <a:t>Reading </a:t>
            </a:r>
          </a:p>
          <a:p>
            <a:r>
              <a:rPr lang="en-US" dirty="0" smtClean="0"/>
              <a:t>Book holder/easel</a:t>
            </a:r>
          </a:p>
          <a:p>
            <a:r>
              <a:rPr lang="en-US" dirty="0" smtClean="0"/>
              <a:t>Enlarged text</a:t>
            </a:r>
          </a:p>
          <a:p>
            <a:r>
              <a:rPr lang="en-US" dirty="0" smtClean="0"/>
              <a:t>Color Overlays</a:t>
            </a:r>
          </a:p>
          <a:p>
            <a:r>
              <a:rPr lang="en-US" dirty="0" smtClean="0"/>
              <a:t>Thesaurus</a:t>
            </a:r>
          </a:p>
          <a:p>
            <a:r>
              <a:rPr lang="en-US" dirty="0" smtClean="0"/>
              <a:t>Dictionary</a:t>
            </a:r>
          </a:p>
          <a:p>
            <a:r>
              <a:rPr lang="en-US" dirty="0" smtClean="0"/>
              <a:t>Books on tape</a:t>
            </a:r>
          </a:p>
          <a:p>
            <a:r>
              <a:rPr lang="en-US" dirty="0" smtClean="0"/>
              <a:t>E Texts</a:t>
            </a:r>
          </a:p>
          <a:p>
            <a:r>
              <a:rPr lang="en-US" dirty="0" smtClean="0"/>
              <a:t>Screen readers</a:t>
            </a:r>
          </a:p>
          <a:p>
            <a:r>
              <a:rPr lang="en-US" dirty="0" smtClean="0"/>
              <a:t>Picture Symbols</a:t>
            </a:r>
          </a:p>
          <a:p>
            <a:r>
              <a:rPr lang="en-US" dirty="0" smtClean="0"/>
              <a:t>Highlighter tape</a:t>
            </a:r>
          </a:p>
          <a:p>
            <a:r>
              <a:rPr lang="en-US" b="1" dirty="0" smtClean="0"/>
              <a:t>Mobility</a:t>
            </a:r>
          </a:p>
          <a:p>
            <a:r>
              <a:rPr lang="en-US" dirty="0" smtClean="0"/>
              <a:t>gait trainer </a:t>
            </a:r>
          </a:p>
          <a:p>
            <a:r>
              <a:rPr lang="en-US" dirty="0" smtClean="0"/>
              <a:t>stander</a:t>
            </a:r>
          </a:p>
          <a:p>
            <a:r>
              <a:rPr lang="en-US" dirty="0" smtClean="0"/>
              <a:t>walkers</a:t>
            </a:r>
          </a:p>
          <a:p>
            <a:r>
              <a:rPr lang="en-US" dirty="0" smtClean="0"/>
              <a:t>braces</a:t>
            </a:r>
          </a:p>
          <a:p>
            <a:r>
              <a:rPr lang="en-US" dirty="0" smtClean="0"/>
              <a:t>canes</a:t>
            </a:r>
          </a:p>
          <a:p>
            <a:r>
              <a:rPr lang="en-US" dirty="0" smtClean="0"/>
              <a:t>wheelchairs</a:t>
            </a:r>
          </a:p>
          <a:p>
            <a:r>
              <a:rPr lang="en-US" b="1" dirty="0" smtClean="0"/>
              <a:t>Vision</a:t>
            </a:r>
          </a:p>
          <a:p>
            <a:r>
              <a:rPr lang="en-US" dirty="0" smtClean="0"/>
              <a:t>Screen Magnifiers</a:t>
            </a:r>
          </a:p>
          <a:p>
            <a:r>
              <a:rPr lang="en-US" dirty="0" smtClean="0"/>
              <a:t>Screen magnification software</a:t>
            </a:r>
          </a:p>
          <a:p>
            <a:r>
              <a:rPr lang="en-US" dirty="0" smtClean="0"/>
              <a:t>Enlarged text</a:t>
            </a:r>
          </a:p>
          <a:p>
            <a:r>
              <a:rPr lang="en-US" dirty="0" smtClean="0"/>
              <a:t>Braille</a:t>
            </a:r>
          </a:p>
          <a:p>
            <a:r>
              <a:rPr lang="en-US" dirty="0" smtClean="0"/>
              <a:t>Handheld magnifiers</a:t>
            </a:r>
          </a:p>
          <a:p>
            <a:r>
              <a:rPr lang="en-US" b="1" dirty="0" smtClean="0"/>
              <a:t>Computer Access</a:t>
            </a:r>
          </a:p>
          <a:p>
            <a:r>
              <a:rPr lang="en-US" dirty="0" err="1" smtClean="0"/>
              <a:t>Keyguard</a:t>
            </a:r>
            <a:endParaRPr lang="en-US" dirty="0" smtClean="0"/>
          </a:p>
          <a:p>
            <a:r>
              <a:rPr lang="en-US" dirty="0" smtClean="0"/>
              <a:t>Mini mouse</a:t>
            </a:r>
          </a:p>
          <a:p>
            <a:r>
              <a:rPr lang="en-US" dirty="0" smtClean="0"/>
              <a:t>Touch screen</a:t>
            </a:r>
          </a:p>
          <a:p>
            <a:r>
              <a:rPr lang="en-US" dirty="0" smtClean="0"/>
              <a:t>Trackball</a:t>
            </a:r>
          </a:p>
          <a:p>
            <a:r>
              <a:rPr lang="en-US" dirty="0" smtClean="0"/>
              <a:t>Alternate keyboard</a:t>
            </a:r>
          </a:p>
          <a:p>
            <a:r>
              <a:rPr lang="en-US" dirty="0" smtClean="0"/>
              <a:t>Switch interface</a:t>
            </a:r>
          </a:p>
          <a:p>
            <a:r>
              <a:rPr lang="en-US" dirty="0" smtClean="0"/>
              <a:t>Speech to text software</a:t>
            </a:r>
          </a:p>
          <a:p>
            <a:r>
              <a:rPr lang="en-US" dirty="0" smtClean="0"/>
              <a:t>Text to speech software</a:t>
            </a:r>
          </a:p>
          <a:p>
            <a:r>
              <a:rPr lang="en-US" dirty="0" smtClean="0"/>
              <a:t>picture software</a:t>
            </a:r>
          </a:p>
          <a:p>
            <a:endParaRPr lang="en-US" dirty="0"/>
          </a:p>
        </p:txBody>
      </p:sp>
      <p:sp>
        <p:nvSpPr>
          <p:cNvPr id="4" name="Slide Number Placeholder 3"/>
          <p:cNvSpPr>
            <a:spLocks noGrp="1"/>
          </p:cNvSpPr>
          <p:nvPr>
            <p:ph type="sldNum" sz="quarter" idx="10"/>
          </p:nvPr>
        </p:nvSpPr>
        <p:spPr/>
        <p:txBody>
          <a:bodyPr/>
          <a:lstStyle/>
          <a:p>
            <a:fld id="{AA00A753-70E2-4D98-A7C9-8FFA7396CC9A}" type="slidenum">
              <a:rPr lang="en-US" smtClean="0"/>
              <a:t>15</a:t>
            </a:fld>
            <a:endParaRPr lang="en-US"/>
          </a:p>
        </p:txBody>
      </p:sp>
    </p:spTree>
    <p:extLst>
      <p:ext uri="{BB962C8B-B14F-4D97-AF65-F5344CB8AC3E}">
        <p14:creationId xmlns:p14="http://schemas.microsoft.com/office/powerpoint/2010/main" val="1213786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0A753-70E2-4D98-A7C9-8FFA7396CC9A}" type="slidenum">
              <a:rPr lang="en-US" smtClean="0"/>
              <a:t>17</a:t>
            </a:fld>
            <a:endParaRPr lang="en-US"/>
          </a:p>
        </p:txBody>
      </p:sp>
    </p:spTree>
    <p:extLst>
      <p:ext uri="{BB962C8B-B14F-4D97-AF65-F5344CB8AC3E}">
        <p14:creationId xmlns:p14="http://schemas.microsoft.com/office/powerpoint/2010/main" val="394838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0A753-70E2-4D98-A7C9-8FFA7396CC9A}" type="slidenum">
              <a:rPr lang="en-US" smtClean="0"/>
              <a:t>19</a:t>
            </a:fld>
            <a:endParaRPr lang="en-US"/>
          </a:p>
        </p:txBody>
      </p:sp>
    </p:spTree>
    <p:extLst>
      <p:ext uri="{BB962C8B-B14F-4D97-AF65-F5344CB8AC3E}">
        <p14:creationId xmlns:p14="http://schemas.microsoft.com/office/powerpoint/2010/main" val="4250949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0A753-70E2-4D98-A7C9-8FFA7396CC9A}" type="slidenum">
              <a:rPr lang="en-US" smtClean="0"/>
              <a:t>21</a:t>
            </a:fld>
            <a:endParaRPr lang="en-US"/>
          </a:p>
        </p:txBody>
      </p:sp>
    </p:spTree>
    <p:extLst>
      <p:ext uri="{BB962C8B-B14F-4D97-AF65-F5344CB8AC3E}">
        <p14:creationId xmlns:p14="http://schemas.microsoft.com/office/powerpoint/2010/main" val="1087377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Meaning conveyed by color needs text description or other explanation</a:t>
            </a:r>
          </a:p>
          <a:p>
            <a:endParaRPr lang="en-US" dirty="0"/>
          </a:p>
        </p:txBody>
      </p:sp>
      <p:sp>
        <p:nvSpPr>
          <p:cNvPr id="4" name="Slide Number Placeholder 3"/>
          <p:cNvSpPr>
            <a:spLocks noGrp="1"/>
          </p:cNvSpPr>
          <p:nvPr>
            <p:ph type="sldNum" sz="quarter" idx="10"/>
          </p:nvPr>
        </p:nvSpPr>
        <p:spPr/>
        <p:txBody>
          <a:bodyPr/>
          <a:lstStyle/>
          <a:p>
            <a:fld id="{AA00A753-70E2-4D98-A7C9-8FFA7396CC9A}" type="slidenum">
              <a:rPr lang="en-US" smtClean="0"/>
              <a:t>22</a:t>
            </a:fld>
            <a:endParaRPr lang="en-US"/>
          </a:p>
        </p:txBody>
      </p:sp>
    </p:spTree>
    <p:extLst>
      <p:ext uri="{BB962C8B-B14F-4D97-AF65-F5344CB8AC3E}">
        <p14:creationId xmlns:p14="http://schemas.microsoft.com/office/powerpoint/2010/main" val="3575740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0A753-70E2-4D98-A7C9-8FFA7396CC9A}" type="slidenum">
              <a:rPr lang="en-US" smtClean="0"/>
              <a:t>23</a:t>
            </a:fld>
            <a:endParaRPr lang="en-US"/>
          </a:p>
        </p:txBody>
      </p:sp>
    </p:spTree>
    <p:extLst>
      <p:ext uri="{BB962C8B-B14F-4D97-AF65-F5344CB8AC3E}">
        <p14:creationId xmlns:p14="http://schemas.microsoft.com/office/powerpoint/2010/main" val="383606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b="1" dirty="0" smtClean="0"/>
              <a:t>Reduce Flickering, </a:t>
            </a:r>
            <a:r>
              <a:rPr lang="en-US" b="1" dirty="0" err="1" smtClean="0"/>
              <a:t>Strobing</a:t>
            </a:r>
            <a:r>
              <a:rPr lang="en-US" b="1" dirty="0" smtClean="0"/>
              <a:t> or Flashing</a:t>
            </a:r>
            <a:endParaRPr lang="en-US" dirty="0" smtClean="0"/>
          </a:p>
          <a:p>
            <a:r>
              <a:rPr lang="en-US" dirty="0" smtClean="0"/>
              <a:t>Some people may be susceptible to photo epileptic seizures caused by these page graphics. Here are some examples:  </a:t>
            </a:r>
            <a:r>
              <a:rPr lang="en-US" u="sng" dirty="0" smtClean="0">
                <a:hlinkClick r:id="rId3"/>
              </a:rPr>
              <a:t>http://webaim.org/articles/seizure/media/flicker.gif</a:t>
            </a:r>
            <a:r>
              <a:rPr lang="en-US" dirty="0" smtClean="0"/>
              <a:t> or </a:t>
            </a:r>
            <a:r>
              <a:rPr lang="en-US" u="sng" dirty="0" smtClean="0">
                <a:hlinkClick r:id="rId4"/>
              </a:rPr>
              <a:t>http://webaim.org/articles/seizure/media/illusion.gif</a:t>
            </a:r>
            <a:r>
              <a:rPr lang="en-US" dirty="0" smtClean="0"/>
              <a:t>.</a:t>
            </a:r>
          </a:p>
          <a:p>
            <a:pPr marL="0" indent="0">
              <a:buNone/>
            </a:pPr>
            <a:endParaRPr lang="en-US" dirty="0" smtClean="0"/>
          </a:p>
          <a:p>
            <a:pPr marL="0" indent="0">
              <a:buNone/>
            </a:pPr>
            <a:r>
              <a:rPr lang="en-US" b="1" dirty="0" smtClean="0"/>
              <a:t>Offer Skip Navigation</a:t>
            </a:r>
            <a:r>
              <a:rPr lang="en-US" dirty="0" smtClean="0"/>
              <a:t> </a:t>
            </a:r>
          </a:p>
          <a:p>
            <a:r>
              <a:rPr lang="en-US" dirty="0" smtClean="0"/>
              <a:t>Providing a method of skipping through sections of navigation will allow those using assistive technologies to navigate the main content of the page. </a:t>
            </a:r>
            <a:r>
              <a:rPr lang="en-US" b="1" dirty="0" smtClean="0"/>
              <a:t> </a:t>
            </a:r>
          </a:p>
          <a:p>
            <a:pPr marL="0" lvl="0" indent="0">
              <a:buNone/>
            </a:pPr>
            <a:r>
              <a:rPr lang="en-US" b="1" dirty="0" smtClean="0"/>
              <a:t>Alert Users of Timed Responses</a:t>
            </a:r>
            <a:r>
              <a:rPr lang="en-US" dirty="0" smtClean="0"/>
              <a:t> </a:t>
            </a:r>
          </a:p>
          <a:p>
            <a:r>
              <a:rPr lang="en-US" dirty="0" smtClean="0"/>
              <a:t>When a timed response is required, alert your users when their time is about to run out, and give them an option to request more time if they need it.  Web sites sometimes use this technique for account session security or for freeing up bandwidth. </a:t>
            </a:r>
            <a:endParaRPr lang="en-US" b="1" dirty="0" smtClean="0"/>
          </a:p>
          <a:p>
            <a:pPr marL="0" lvl="0" indent="0">
              <a:buNone/>
            </a:pPr>
            <a:r>
              <a:rPr lang="en-US" b="1" dirty="0" smtClean="0"/>
              <a:t>Specify Accessible Applets and Plug-ins</a:t>
            </a:r>
            <a:r>
              <a:rPr lang="en-US" dirty="0" smtClean="0"/>
              <a:t> </a:t>
            </a:r>
          </a:p>
          <a:p>
            <a:pPr lvl="0"/>
            <a:r>
              <a:rPr lang="en-US" dirty="0" smtClean="0"/>
              <a:t>Web pages often require plugins or applets.  Provide a link to a page where these can be downloaded.</a:t>
            </a:r>
          </a:p>
          <a:p>
            <a:pPr marL="0" lvl="0" indent="0">
              <a:buNone/>
            </a:pPr>
            <a:r>
              <a:rPr lang="en-US" b="1" dirty="0" smtClean="0"/>
              <a:t>Use Client-Side Image Maps</a:t>
            </a:r>
            <a:r>
              <a:rPr lang="en-US" dirty="0" smtClean="0"/>
              <a:t> </a:t>
            </a:r>
          </a:p>
          <a:p>
            <a:pPr lvl="0"/>
            <a:r>
              <a:rPr lang="en-US" dirty="0" smtClean="0"/>
              <a:t>Web designers often employ “hotspots” on image maps.  Use client-side image maps whenever possible. Client-side refers to the functionality that exists on the user’s machine rather by the server. Label each of the hot spots with</a:t>
            </a:r>
            <a:r>
              <a:rPr lang="en-US" i="1" dirty="0" smtClean="0"/>
              <a:t> alt</a:t>
            </a:r>
            <a:r>
              <a:rPr lang="en-US" dirty="0" smtClean="0"/>
              <a:t> text to tell the screen reader where each hot spot takes the user. </a:t>
            </a:r>
          </a:p>
          <a:p>
            <a:pPr marL="0" indent="0">
              <a:buNone/>
            </a:pPr>
            <a:r>
              <a:rPr lang="en-US" b="1" dirty="0" smtClean="0"/>
              <a:t> </a:t>
            </a:r>
            <a:endParaRPr lang="en-US" dirty="0" smtClean="0"/>
          </a:p>
          <a:p>
            <a:pPr marL="0" lvl="0" indent="0">
              <a:buNone/>
            </a:pPr>
            <a:r>
              <a:rPr lang="en-US" b="1" dirty="0" smtClean="0"/>
              <a:t>Provide Redundant Links for Server-Side Maps</a:t>
            </a:r>
            <a:r>
              <a:rPr lang="en-US" dirty="0" smtClean="0"/>
              <a:t> </a:t>
            </a:r>
          </a:p>
          <a:p>
            <a:pPr lvl="0"/>
            <a:r>
              <a:rPr lang="en-US" dirty="0" smtClean="0"/>
              <a:t>When you click on a hot spot of a server-side image map, the server decides where to take you. This poses problems for screen readers, since screen readers do not know where the link goes, which means your users won't know as well.  You must provide a redundant link in order for it to be accessible.</a:t>
            </a:r>
          </a:p>
          <a:p>
            <a:pPr lvl="0"/>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A00A753-70E2-4D98-A7C9-8FFA7396CC9A}" type="slidenum">
              <a:rPr lang="en-US" smtClean="0"/>
              <a:t>25</a:t>
            </a:fld>
            <a:endParaRPr lang="en-US"/>
          </a:p>
        </p:txBody>
      </p:sp>
    </p:spTree>
    <p:extLst>
      <p:ext uri="{BB962C8B-B14F-4D97-AF65-F5344CB8AC3E}">
        <p14:creationId xmlns:p14="http://schemas.microsoft.com/office/powerpoint/2010/main" val="3561286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your own library site.</a:t>
            </a:r>
          </a:p>
          <a:p>
            <a:endParaRPr lang="en-US" dirty="0" smtClean="0"/>
          </a:p>
          <a:p>
            <a:r>
              <a:rPr lang="en-US" dirty="0" smtClean="0"/>
              <a:t>I</a:t>
            </a:r>
            <a:r>
              <a:rPr lang="en-US" baseline="0" dirty="0" smtClean="0"/>
              <a:t> did a random check of 7 libraries around the region. I didn’t find any that were 100% compliant (according to the WAVE tool).  It ranged from 2 errors to 35 errors in my small sample.</a:t>
            </a:r>
          </a:p>
          <a:p>
            <a:endParaRPr lang="en-US" b="1" dirty="0" smtClean="0"/>
          </a:p>
          <a:p>
            <a:r>
              <a:rPr lang="en-US" b="1" dirty="0" smtClean="0"/>
              <a:t>How is the WAVE toolbar different (than wave.webaim.org)?</a:t>
            </a:r>
          </a:p>
          <a:p>
            <a:r>
              <a:rPr lang="en-US" dirty="0" smtClean="0"/>
              <a:t>The </a:t>
            </a:r>
            <a:r>
              <a:rPr lang="en-US" dirty="0" smtClean="0">
                <a:hlinkClick r:id="rId3"/>
              </a:rPr>
              <a:t>WAVE Firefox toolbar</a:t>
            </a:r>
            <a:r>
              <a:rPr lang="en-US" dirty="0" smtClean="0"/>
              <a:t> evaluates content as it appears within your web browser. This means that you can evaluate private, intranet, password protected, dynamically generated, or scripted web content. All evaluation happens directly within your browser. The toolbar also evaluates content after scripting has been applied, whereas the server version of WAVE removes all scripting.</a:t>
            </a:r>
          </a:p>
          <a:p>
            <a:endParaRPr lang="en-US" dirty="0"/>
          </a:p>
        </p:txBody>
      </p:sp>
      <p:sp>
        <p:nvSpPr>
          <p:cNvPr id="4" name="Slide Number Placeholder 3"/>
          <p:cNvSpPr>
            <a:spLocks noGrp="1"/>
          </p:cNvSpPr>
          <p:nvPr>
            <p:ph type="sldNum" sz="quarter" idx="10"/>
          </p:nvPr>
        </p:nvSpPr>
        <p:spPr/>
        <p:txBody>
          <a:bodyPr/>
          <a:lstStyle/>
          <a:p>
            <a:fld id="{AA00A753-70E2-4D98-A7C9-8FFA7396CC9A}" type="slidenum">
              <a:rPr lang="en-US" smtClean="0"/>
              <a:t>27</a:t>
            </a:fld>
            <a:endParaRPr lang="en-US"/>
          </a:p>
        </p:txBody>
      </p:sp>
    </p:spTree>
    <p:extLst>
      <p:ext uri="{BB962C8B-B14F-4D97-AF65-F5344CB8AC3E}">
        <p14:creationId xmlns:p14="http://schemas.microsoft.com/office/powerpoint/2010/main" val="500909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No information is transmitted from the WAVE toolbar, thus allowing secure and private accessibility reporting. The toolbar can check intranet, password-protected, dynamically generated, or sensitive web pages. Also, because the WAVE toolbar evaluates the rendered version of your page, locally displayed styles and dynamically-generated content from scripts can be evaluated.</a:t>
            </a:r>
          </a:p>
          <a:p>
            <a:pPr marL="0" indent="0">
              <a:buNone/>
            </a:pPr>
            <a:r>
              <a:rPr lang="en-US" dirty="0" smtClean="0"/>
              <a:t>However, if you select the "Process at wave.webaim.org" option, the current URL you are viewing is transmitted to the WAVE server for evaluation</a:t>
            </a:r>
          </a:p>
          <a:p>
            <a:endParaRPr lang="en-US" dirty="0"/>
          </a:p>
        </p:txBody>
      </p:sp>
      <p:sp>
        <p:nvSpPr>
          <p:cNvPr id="4" name="Slide Number Placeholder 3"/>
          <p:cNvSpPr>
            <a:spLocks noGrp="1"/>
          </p:cNvSpPr>
          <p:nvPr>
            <p:ph type="sldNum" sz="quarter" idx="10"/>
          </p:nvPr>
        </p:nvSpPr>
        <p:spPr/>
        <p:txBody>
          <a:bodyPr/>
          <a:lstStyle/>
          <a:p>
            <a:fld id="{AA00A753-70E2-4D98-A7C9-8FFA7396CC9A}" type="slidenum">
              <a:rPr lang="en-US" smtClean="0"/>
              <a:t>32</a:t>
            </a:fld>
            <a:endParaRPr lang="en-US"/>
          </a:p>
        </p:txBody>
      </p:sp>
    </p:spTree>
    <p:extLst>
      <p:ext uri="{BB962C8B-B14F-4D97-AF65-F5344CB8AC3E}">
        <p14:creationId xmlns:p14="http://schemas.microsoft.com/office/powerpoint/2010/main" val="4190699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We offer handicapped</a:t>
            </a:r>
            <a:r>
              <a:rPr lang="en-US" baseline="0" dirty="0" smtClean="0"/>
              <a:t> parking, </a:t>
            </a:r>
            <a:r>
              <a:rPr lang="en-US" dirty="0" smtClean="0"/>
              <a:t>good signage in the library, and adequate</a:t>
            </a:r>
            <a:r>
              <a:rPr lang="en-US" baseline="0" dirty="0" smtClean="0"/>
              <a:t> space for wheelchairs</a:t>
            </a:r>
            <a:r>
              <a:rPr lang="en-US" dirty="0" smtClean="0"/>
              <a:t>.  We may offer assistive technologies. We provide books on</a:t>
            </a:r>
            <a:r>
              <a:rPr lang="en-US" baseline="0" dirty="0" smtClean="0"/>
              <a:t> tape and CD, and </a:t>
            </a:r>
            <a:r>
              <a:rPr lang="en-US" dirty="0" smtClean="0"/>
              <a:t>large print books, </a:t>
            </a:r>
          </a:p>
          <a:p>
            <a:pPr lvl="0"/>
            <a:endParaRPr lang="en-US" dirty="0" smtClean="0"/>
          </a:p>
          <a:p>
            <a:endParaRPr lang="en-US" dirty="0"/>
          </a:p>
        </p:txBody>
      </p:sp>
      <p:sp>
        <p:nvSpPr>
          <p:cNvPr id="4" name="Slide Number Placeholder 3"/>
          <p:cNvSpPr>
            <a:spLocks noGrp="1"/>
          </p:cNvSpPr>
          <p:nvPr>
            <p:ph type="sldNum" sz="quarter" idx="10"/>
          </p:nvPr>
        </p:nvSpPr>
        <p:spPr/>
        <p:txBody>
          <a:bodyPr/>
          <a:lstStyle/>
          <a:p>
            <a:fld id="{AA00A753-70E2-4D98-A7C9-8FFA7396CC9A}" type="slidenum">
              <a:rPr lang="en-US" smtClean="0"/>
              <a:t>3</a:t>
            </a:fld>
            <a:endParaRPr lang="en-US"/>
          </a:p>
        </p:txBody>
      </p:sp>
    </p:spTree>
    <p:extLst>
      <p:ext uri="{BB962C8B-B14F-4D97-AF65-F5344CB8AC3E}">
        <p14:creationId xmlns:p14="http://schemas.microsoft.com/office/powerpoint/2010/main" val="2259828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0A753-70E2-4D98-A7C9-8FFA7396CC9A}" type="slidenum">
              <a:rPr lang="en-US" smtClean="0"/>
              <a:t>37</a:t>
            </a:fld>
            <a:endParaRPr lang="en-US"/>
          </a:p>
        </p:txBody>
      </p:sp>
    </p:spTree>
    <p:extLst>
      <p:ext uri="{BB962C8B-B14F-4D97-AF65-F5344CB8AC3E}">
        <p14:creationId xmlns:p14="http://schemas.microsoft.com/office/powerpoint/2010/main" val="2425198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0A753-70E2-4D98-A7C9-8FFA7396CC9A}" type="slidenum">
              <a:rPr lang="en-US" smtClean="0"/>
              <a:t>38</a:t>
            </a:fld>
            <a:endParaRPr lang="en-US"/>
          </a:p>
        </p:txBody>
      </p:sp>
    </p:spTree>
    <p:extLst>
      <p:ext uri="{BB962C8B-B14F-4D97-AF65-F5344CB8AC3E}">
        <p14:creationId xmlns:p14="http://schemas.microsoft.com/office/powerpoint/2010/main" val="3665300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0A753-70E2-4D98-A7C9-8FFA7396CC9A}" type="slidenum">
              <a:rPr lang="en-US" smtClean="0"/>
              <a:t>44</a:t>
            </a:fld>
            <a:endParaRPr lang="en-US"/>
          </a:p>
        </p:txBody>
      </p:sp>
    </p:spTree>
    <p:extLst>
      <p:ext uri="{BB962C8B-B14F-4D97-AF65-F5344CB8AC3E}">
        <p14:creationId xmlns:p14="http://schemas.microsoft.com/office/powerpoint/2010/main" val="2099257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0A753-70E2-4D98-A7C9-8FFA7396CC9A}" type="slidenum">
              <a:rPr lang="en-US" smtClean="0"/>
              <a:t>45</a:t>
            </a:fld>
            <a:endParaRPr lang="en-US"/>
          </a:p>
        </p:txBody>
      </p:sp>
    </p:spTree>
    <p:extLst>
      <p:ext uri="{BB962C8B-B14F-4D97-AF65-F5344CB8AC3E}">
        <p14:creationId xmlns:p14="http://schemas.microsoft.com/office/powerpoint/2010/main" val="1549473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0A753-70E2-4D98-A7C9-8FFA7396CC9A}" type="slidenum">
              <a:rPr lang="en-US" smtClean="0"/>
              <a:t>49</a:t>
            </a:fld>
            <a:endParaRPr lang="en-US"/>
          </a:p>
        </p:txBody>
      </p:sp>
    </p:spTree>
    <p:extLst>
      <p:ext uri="{BB962C8B-B14F-4D97-AF65-F5344CB8AC3E}">
        <p14:creationId xmlns:p14="http://schemas.microsoft.com/office/powerpoint/2010/main" val="40288181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a:t>
            </a:r>
            <a:r>
              <a:rPr lang="en-US" baseline="0" dirty="0" smtClean="0"/>
              <a:t> user with vision problems doesn’t want to read or listen to pages of text any more than a sighted person does. The goal is to make the experience as equivalent as possible</a:t>
            </a:r>
            <a:endParaRPr lang="en-US" dirty="0" smtClean="0"/>
          </a:p>
          <a:p>
            <a:endParaRPr lang="en-US" dirty="0"/>
          </a:p>
        </p:txBody>
      </p:sp>
      <p:sp>
        <p:nvSpPr>
          <p:cNvPr id="4" name="Slide Number Placeholder 3"/>
          <p:cNvSpPr>
            <a:spLocks noGrp="1"/>
          </p:cNvSpPr>
          <p:nvPr>
            <p:ph type="sldNum" sz="quarter" idx="10"/>
          </p:nvPr>
        </p:nvSpPr>
        <p:spPr/>
        <p:txBody>
          <a:bodyPr/>
          <a:lstStyle/>
          <a:p>
            <a:fld id="{AA00A753-70E2-4D98-A7C9-8FFA7396CC9A}" type="slidenum">
              <a:rPr lang="en-US" smtClean="0"/>
              <a:t>50</a:t>
            </a:fld>
            <a:endParaRPr lang="en-US"/>
          </a:p>
        </p:txBody>
      </p:sp>
    </p:spTree>
    <p:extLst>
      <p:ext uri="{BB962C8B-B14F-4D97-AF65-F5344CB8AC3E}">
        <p14:creationId xmlns:p14="http://schemas.microsoft.com/office/powerpoint/2010/main" val="175822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71684"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endParaRPr lang="en-US" smtClean="0">
              <a:latin typeface="Calibri" pitchFamily="34" charset="0"/>
            </a:endParaRPr>
          </a:p>
        </p:txBody>
      </p:sp>
      <p:sp>
        <p:nvSpPr>
          <p:cNvPr id="71685"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5EFDD398-FD08-4D89-A0B7-862169D6D4BE}" type="datetime8">
              <a:rPr lang="en-US" smtClean="0">
                <a:latin typeface="Calibri" pitchFamily="34" charset="0"/>
              </a:rPr>
              <a:pPr fontAlgn="base">
                <a:spcBef>
                  <a:spcPct val="0"/>
                </a:spcBef>
                <a:spcAft>
                  <a:spcPct val="0"/>
                </a:spcAft>
                <a:defRPr/>
              </a:pPr>
              <a:t>6/5/13 22:30</a:t>
            </a:fld>
            <a:endParaRPr lang="en-US" smtClean="0">
              <a:latin typeface="Calibri" pitchFamily="34" charset="0"/>
            </a:endParaRPr>
          </a:p>
        </p:txBody>
      </p:sp>
      <p:sp>
        <p:nvSpPr>
          <p:cNvPr id="71686"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r>
              <a:rPr lang="en-US" smtClean="0">
                <a:solidFill>
                  <a:srgbClr val="000000"/>
                </a:solidFill>
                <a:latin typeface="Calibri" pitchFamily="34" charset="0"/>
              </a:rPr>
              <a:t>© 2007 Microsoft Corporation. All rights reserved. Microsoft, Windows, Windows Vista and other product names are or may be registered trademarks and/or trademarks in the U.S. and/or other countries.</a:t>
            </a:r>
          </a:p>
          <a:p>
            <a:pPr fontAlgn="base">
              <a:spcBef>
                <a:spcPct val="0"/>
              </a:spcBef>
              <a:spcAft>
                <a:spcPct val="0"/>
              </a:spcAft>
              <a:defRPr/>
            </a:pPr>
            <a:r>
              <a:rPr lang="en-US" smtClean="0">
                <a:solidFill>
                  <a:srgbClr val="000000"/>
                </a:solidFill>
                <a:latin typeface="Calibr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Calibri" pitchFamily="34" charset="0"/>
              </a:rPr>
            </a:br>
            <a:r>
              <a:rPr lang="en-US" smtClean="0">
                <a:solidFill>
                  <a:srgbClr val="000000"/>
                </a:solidFill>
                <a:latin typeface="Calibri" pitchFamily="34" charset="0"/>
              </a:rPr>
              <a:t>MICROSOFT MAKES NO WARRANTIES, EXPRESS, IMPLIED OR STATUTORY, AS TO THE INFORMATION IN THIS PRESENTATION.</a:t>
            </a:r>
          </a:p>
          <a:p>
            <a:pPr fontAlgn="base">
              <a:spcBef>
                <a:spcPct val="0"/>
              </a:spcBef>
              <a:spcAft>
                <a:spcPct val="0"/>
              </a:spcAft>
              <a:defRPr/>
            </a:pPr>
            <a:endParaRPr lang="en-US" smtClean="0">
              <a:latin typeface="Calibri" pitchFamily="34" charset="0"/>
            </a:endParaRPr>
          </a:p>
        </p:txBody>
      </p:sp>
      <p:sp>
        <p:nvSpPr>
          <p:cNvPr id="71687" name="Slide Number Placeholder 6"/>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528C6EC0-E046-4D80-A56E-EF5F01B62E01}" type="slidenum">
              <a:rPr lang="en-US" smtClean="0">
                <a:latin typeface="Calibri" pitchFamily="34" charset="0"/>
              </a:rPr>
              <a:pPr fontAlgn="base">
                <a:spcBef>
                  <a:spcPct val="0"/>
                </a:spcBef>
                <a:spcAft>
                  <a:spcPct val="0"/>
                </a:spcAft>
                <a:defRPr/>
              </a:pPr>
              <a:t>52</a:t>
            </a:fld>
            <a:endParaRPr lang="en-US" smtClean="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We offer handicapped</a:t>
            </a:r>
            <a:r>
              <a:rPr lang="en-US" baseline="0" dirty="0" smtClean="0"/>
              <a:t> parking, </a:t>
            </a:r>
            <a:r>
              <a:rPr lang="en-US" dirty="0" smtClean="0"/>
              <a:t>good signage in the library, and adequate</a:t>
            </a:r>
            <a:r>
              <a:rPr lang="en-US" baseline="0" dirty="0" smtClean="0"/>
              <a:t> space for wheelchairs</a:t>
            </a:r>
            <a:r>
              <a:rPr lang="en-US" dirty="0" smtClean="0"/>
              <a:t>.  We may offer assistive technologies. We provide books on</a:t>
            </a:r>
            <a:r>
              <a:rPr lang="en-US" baseline="0" dirty="0" smtClean="0"/>
              <a:t> tape and CD, and </a:t>
            </a:r>
            <a:r>
              <a:rPr lang="en-US" dirty="0" smtClean="0"/>
              <a:t>large print books, </a:t>
            </a:r>
          </a:p>
          <a:p>
            <a:pPr lvl="0"/>
            <a:endParaRPr lang="en-US" dirty="0" smtClean="0"/>
          </a:p>
          <a:p>
            <a:endParaRPr lang="en-US" dirty="0"/>
          </a:p>
        </p:txBody>
      </p:sp>
      <p:sp>
        <p:nvSpPr>
          <p:cNvPr id="4" name="Slide Number Placeholder 3"/>
          <p:cNvSpPr>
            <a:spLocks noGrp="1"/>
          </p:cNvSpPr>
          <p:nvPr>
            <p:ph type="sldNum" sz="quarter" idx="10"/>
          </p:nvPr>
        </p:nvSpPr>
        <p:spPr/>
        <p:txBody>
          <a:bodyPr/>
          <a:lstStyle/>
          <a:p>
            <a:fld id="{AA00A753-70E2-4D98-A7C9-8FFA7396CC9A}" type="slidenum">
              <a:rPr lang="en-US" smtClean="0"/>
              <a:t>4</a:t>
            </a:fld>
            <a:endParaRPr lang="en-US"/>
          </a:p>
        </p:txBody>
      </p:sp>
    </p:spTree>
    <p:extLst>
      <p:ext uri="{BB962C8B-B14F-4D97-AF65-F5344CB8AC3E}">
        <p14:creationId xmlns:p14="http://schemas.microsoft.com/office/powerpoint/2010/main" val="2259828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0A753-70E2-4D98-A7C9-8FFA7396CC9A}" type="slidenum">
              <a:rPr lang="en-US" smtClean="0"/>
              <a:t>5</a:t>
            </a:fld>
            <a:endParaRPr lang="en-US"/>
          </a:p>
        </p:txBody>
      </p:sp>
    </p:spTree>
    <p:extLst>
      <p:ext uri="{BB962C8B-B14F-4D97-AF65-F5344CB8AC3E}">
        <p14:creationId xmlns:p14="http://schemas.microsoft.com/office/powerpoint/2010/main" val="2747452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Do we provide good access to our website too? </a:t>
            </a:r>
          </a:p>
          <a:p>
            <a:endParaRPr lang="en-US" dirty="0"/>
          </a:p>
        </p:txBody>
      </p:sp>
      <p:sp>
        <p:nvSpPr>
          <p:cNvPr id="4" name="Slide Number Placeholder 3"/>
          <p:cNvSpPr>
            <a:spLocks noGrp="1"/>
          </p:cNvSpPr>
          <p:nvPr>
            <p:ph type="sldNum" sz="quarter" idx="10"/>
          </p:nvPr>
        </p:nvSpPr>
        <p:spPr/>
        <p:txBody>
          <a:bodyPr/>
          <a:lstStyle/>
          <a:p>
            <a:fld id="{AA00A753-70E2-4D98-A7C9-8FFA7396CC9A}" type="slidenum">
              <a:rPr lang="en-US" smtClean="0"/>
              <a:t>7</a:t>
            </a:fld>
            <a:endParaRPr lang="en-US"/>
          </a:p>
        </p:txBody>
      </p:sp>
    </p:spTree>
    <p:extLst>
      <p:ext uri="{BB962C8B-B14F-4D97-AF65-F5344CB8AC3E}">
        <p14:creationId xmlns:p14="http://schemas.microsoft.com/office/powerpoint/2010/main" val="2300199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 How far along are efforts to make your library website accessible?</a:t>
            </a:r>
          </a:p>
          <a:p>
            <a:pPr lvl="0"/>
            <a:r>
              <a:rPr lang="en-US" dirty="0"/>
              <a:t>Not sure; I’m not involved in our website development</a:t>
            </a:r>
          </a:p>
          <a:p>
            <a:pPr lvl="0"/>
            <a:r>
              <a:rPr lang="en-US" dirty="0"/>
              <a:t>We haven’t even thought about it yet</a:t>
            </a:r>
          </a:p>
          <a:p>
            <a:pPr lvl="0"/>
            <a:r>
              <a:rPr lang="en-US" dirty="0"/>
              <a:t>Just starting to plan for it</a:t>
            </a:r>
          </a:p>
          <a:p>
            <a:pPr lvl="0"/>
            <a:r>
              <a:rPr lang="en-US" dirty="0"/>
              <a:t>We have a plan but haven’t implemented yet</a:t>
            </a:r>
          </a:p>
          <a:p>
            <a:pPr lvl="0"/>
            <a:r>
              <a:rPr lang="en-US" dirty="0"/>
              <a:t>We are currently making our site accessible</a:t>
            </a:r>
          </a:p>
          <a:p>
            <a:pPr lvl="0"/>
            <a:r>
              <a:rPr lang="en-US" dirty="0"/>
              <a:t>We are done and fully compliant!</a:t>
            </a:r>
          </a:p>
          <a:p>
            <a:endParaRPr lang="en-US" dirty="0"/>
          </a:p>
        </p:txBody>
      </p:sp>
      <p:sp>
        <p:nvSpPr>
          <p:cNvPr id="4" name="Slide Number Placeholder 3"/>
          <p:cNvSpPr>
            <a:spLocks noGrp="1"/>
          </p:cNvSpPr>
          <p:nvPr>
            <p:ph type="sldNum" sz="quarter" idx="10"/>
          </p:nvPr>
        </p:nvSpPr>
        <p:spPr/>
        <p:txBody>
          <a:bodyPr/>
          <a:lstStyle/>
          <a:p>
            <a:fld id="{AA00A753-70E2-4D98-A7C9-8FFA7396CC9A}" type="slidenum">
              <a:rPr lang="en-US" smtClean="0"/>
              <a:t>8</a:t>
            </a:fld>
            <a:endParaRPr lang="en-US"/>
          </a:p>
        </p:txBody>
      </p:sp>
    </p:spTree>
    <p:extLst>
      <p:ext uri="{BB962C8B-B14F-4D97-AF65-F5344CB8AC3E}">
        <p14:creationId xmlns:p14="http://schemas.microsoft.com/office/powerpoint/2010/main" val="2910967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The W3C's Web Accessibility Initiative</a:t>
            </a:r>
          </a:p>
          <a:p>
            <a:r>
              <a:rPr lang="en-US" dirty="0" smtClean="0">
                <a:effectLst/>
              </a:rPr>
              <a:t>The W3C is an international, vendor-neutral group that determines the protocols and standards for the web. They create the specifications for HTML, CSS, etc. A primary initiative of the W3C is to develop accessibility standards. </a:t>
            </a:r>
          </a:p>
          <a:p>
            <a:endParaRPr lang="en-US" dirty="0" smtClean="0">
              <a:effectLst/>
            </a:endParaRPr>
          </a:p>
          <a:p>
            <a:r>
              <a:rPr lang="en-US" dirty="0" smtClean="0">
                <a:effectLst/>
              </a:rPr>
              <a:t>The goal of </a:t>
            </a:r>
            <a:r>
              <a:rPr lang="en-US" dirty="0" smtClean="0">
                <a:effectLst/>
                <a:hlinkClick r:id="rId3"/>
              </a:rPr>
              <a:t>Web Accessibility Initiative (WAI)</a:t>
            </a:r>
            <a:r>
              <a:rPr lang="en-US" dirty="0" smtClean="0">
                <a:effectLst/>
              </a:rPr>
              <a:t> is to develop these accessibility standards. </a:t>
            </a:r>
            <a:r>
              <a:rPr lang="en-US" dirty="0" smtClean="0">
                <a:effectLst/>
                <a:hlinkClick r:id="rId4"/>
              </a:rPr>
              <a:t>WAI working groups</a:t>
            </a:r>
            <a:r>
              <a:rPr lang="en-US" dirty="0" smtClean="0">
                <a:effectLst/>
              </a:rPr>
              <a:t> develop accessibility standards for web browsers, authoring tools, evaluation tools, and web content, to name a few. </a:t>
            </a:r>
          </a:p>
          <a:p>
            <a:endParaRPr lang="en-US" dirty="0" smtClean="0">
              <a:effectLst/>
            </a:endParaRPr>
          </a:p>
          <a:p>
            <a:r>
              <a:rPr lang="en-US" dirty="0" smtClean="0">
                <a:effectLst/>
              </a:rPr>
              <a:t>The </a:t>
            </a:r>
            <a:r>
              <a:rPr lang="en-US" dirty="0" smtClean="0">
                <a:effectLst/>
                <a:hlinkClick r:id="rId5"/>
              </a:rPr>
              <a:t>Web Content Work Group's</a:t>
            </a:r>
            <a:r>
              <a:rPr lang="en-US" dirty="0" smtClean="0">
                <a:effectLst/>
              </a:rPr>
              <a:t> standards are called the Web Content Accessibility Guidelines (WCAG).</a:t>
            </a:r>
          </a:p>
          <a:p>
            <a:endParaRPr lang="en-US" dirty="0"/>
          </a:p>
        </p:txBody>
      </p:sp>
      <p:sp>
        <p:nvSpPr>
          <p:cNvPr id="4" name="Slide Number Placeholder 3"/>
          <p:cNvSpPr>
            <a:spLocks noGrp="1"/>
          </p:cNvSpPr>
          <p:nvPr>
            <p:ph type="sldNum" sz="quarter" idx="10"/>
          </p:nvPr>
        </p:nvSpPr>
        <p:spPr/>
        <p:txBody>
          <a:bodyPr/>
          <a:lstStyle/>
          <a:p>
            <a:fld id="{AA00A753-70E2-4D98-A7C9-8FFA7396CC9A}" type="slidenum">
              <a:rPr lang="en-US" smtClean="0"/>
              <a:t>9</a:t>
            </a:fld>
            <a:endParaRPr lang="en-US"/>
          </a:p>
        </p:txBody>
      </p:sp>
    </p:spTree>
    <p:extLst>
      <p:ext uri="{BB962C8B-B14F-4D97-AF65-F5344CB8AC3E}">
        <p14:creationId xmlns:p14="http://schemas.microsoft.com/office/powerpoint/2010/main" val="105575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Improving accessibility improves usability for all users. </a:t>
            </a:r>
            <a:r>
              <a:rPr lang="en-US" dirty="0" smtClean="0"/>
              <a:t>As you'll see in the findings and guidelines in this paper, making Web sites work for people who use screen readers takes little extra effort while bringing great benefits for everyone.</a:t>
            </a:r>
            <a:endParaRPr lang="en-US" dirty="0"/>
          </a:p>
        </p:txBody>
      </p:sp>
      <p:sp>
        <p:nvSpPr>
          <p:cNvPr id="4" name="Slide Number Placeholder 3"/>
          <p:cNvSpPr>
            <a:spLocks noGrp="1"/>
          </p:cNvSpPr>
          <p:nvPr>
            <p:ph type="sldNum" sz="quarter" idx="10"/>
          </p:nvPr>
        </p:nvSpPr>
        <p:spPr/>
        <p:txBody>
          <a:bodyPr/>
          <a:lstStyle/>
          <a:p>
            <a:fld id="{AA00A753-70E2-4D98-A7C9-8FFA7396CC9A}" type="slidenum">
              <a:rPr lang="en-US" smtClean="0"/>
              <a:t>12</a:t>
            </a:fld>
            <a:endParaRPr lang="en-US"/>
          </a:p>
        </p:txBody>
      </p:sp>
    </p:spTree>
    <p:extLst>
      <p:ext uri="{BB962C8B-B14F-4D97-AF65-F5344CB8AC3E}">
        <p14:creationId xmlns:p14="http://schemas.microsoft.com/office/powerpoint/2010/main" val="3030212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0A753-70E2-4D98-A7C9-8FFA7396CC9A}" type="slidenum">
              <a:rPr lang="en-US" smtClean="0"/>
              <a:t>13</a:t>
            </a:fld>
            <a:endParaRPr lang="en-US"/>
          </a:p>
        </p:txBody>
      </p:sp>
    </p:spTree>
    <p:extLst>
      <p:ext uri="{BB962C8B-B14F-4D97-AF65-F5344CB8AC3E}">
        <p14:creationId xmlns:p14="http://schemas.microsoft.com/office/powerpoint/2010/main" val="3180889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972ABE89-BC84-478D-838E-99BA1987E138}" type="datetimeFigureOut">
              <a:rPr lang="en-US" smtClean="0"/>
              <a:t>6/5/13</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27DB7ADA-44CF-4CCC-ACD0-CFD2BCFD74A4}" type="slidenum">
              <a:rPr lang="en-US" smtClean="0"/>
              <a:t>‹#›</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2ABE89-BC84-478D-838E-99BA1987E138}" type="datetimeFigureOut">
              <a:rPr lang="en-US" smtClean="0"/>
              <a:t>6/5/13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DB7ADA-44CF-4CCC-ACD0-CFD2BCFD74A4}" type="slidenum">
              <a:rPr lang="en-US" smtClean="0"/>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2ABE89-BC84-478D-838E-99BA1987E138}" type="datetimeFigureOut">
              <a:rPr lang="en-US" smtClean="0"/>
              <a:t>6/5/13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DB7ADA-44CF-4CCC-ACD0-CFD2BCFD74A4}" type="slidenum">
              <a:rPr lang="en-US" smtClean="0"/>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smtClean="0"/>
              <a:t>Click to edit Master text styles</a:t>
            </a:r>
          </a:p>
        </p:txBody>
      </p:sp>
    </p:spTree>
    <p:extLst>
      <p:ext uri="{BB962C8B-B14F-4D97-AF65-F5344CB8AC3E}">
        <p14:creationId xmlns:p14="http://schemas.microsoft.com/office/powerpoint/2010/main" val="2126373374"/>
      </p:ext>
    </p:extLst>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90F066-0113-FD40-9F75-02D1EE2099F5}" type="slidenum">
              <a:rPr lang="en-US"/>
              <a:pPr>
                <a:defRPr/>
              </a:pPr>
              <a:t>‹#›</a:t>
            </a:fld>
            <a:endParaRPr lang="en-US"/>
          </a:p>
        </p:txBody>
      </p:sp>
    </p:spTree>
    <p:extLst>
      <p:ext uri="{BB962C8B-B14F-4D97-AF65-F5344CB8AC3E}">
        <p14:creationId xmlns:p14="http://schemas.microsoft.com/office/powerpoint/2010/main" val="364718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2800"/>
            </a:lvl1pPr>
            <a:lvl2pPr>
              <a:defRPr sz="2400"/>
            </a:lvl2pPr>
            <a:lvl3pPr>
              <a:defRPr sz="2400"/>
            </a:lvl3pPr>
            <a:lvl4pPr>
              <a:defRPr sz="20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72ABE89-BC84-478D-838E-99BA1987E138}" type="datetimeFigureOut">
              <a:rPr lang="en-US" smtClean="0"/>
              <a:t>6/5/13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DB7ADA-44CF-4CCC-ACD0-CFD2BCFD74A4}" type="slidenum">
              <a:rPr lang="en-US" smtClean="0"/>
              <a:t>‹#›</a:t>
            </a:fld>
            <a:endParaRPr lang="en-US"/>
          </a:p>
        </p:txBody>
      </p:sp>
      <p:sp>
        <p:nvSpPr>
          <p:cNvPr id="11" name="Title 10"/>
          <p:cNvSpPr>
            <a:spLocks noGrp="1"/>
          </p:cNvSpPr>
          <p:nvPr>
            <p:ph type="title"/>
          </p:nvPr>
        </p:nvSpPr>
        <p:spPr/>
        <p:txBody>
          <a:bodyPr/>
          <a:lstStyle>
            <a:lvl1pPr>
              <a:defRPr sz="4400"/>
            </a:lvl1pPr>
          </a:lstStyle>
          <a:p>
            <a:r>
              <a:rPr lang="en-US" dirty="0" smtClean="0"/>
              <a:t>Click to edit Master title style</a:t>
            </a:r>
            <a:endParaRPr lang="en-US" dirty="0"/>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2ABE89-BC84-478D-838E-99BA1987E138}" type="datetimeFigureOut">
              <a:rPr lang="en-US" smtClean="0"/>
              <a:t>6/5/13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DB7ADA-44CF-4CCC-ACD0-CFD2BCFD74A4}"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72ABE89-BC84-478D-838E-99BA1987E138}" type="datetimeFigureOut">
              <a:rPr lang="en-US" smtClean="0"/>
              <a:t>6/5/13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DB7ADA-44CF-4CCC-ACD0-CFD2BCFD74A4}" type="slidenum">
              <a:rPr lang="en-US" smtClean="0"/>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2ABE89-BC84-478D-838E-99BA1987E138}" type="datetimeFigureOut">
              <a:rPr lang="en-US" smtClean="0"/>
              <a:t>6/5/13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DB7ADA-44CF-4CCC-ACD0-CFD2BCFD74A4}" type="slidenum">
              <a:rPr lang="en-US" smtClean="0"/>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72ABE89-BC84-478D-838E-99BA1987E138}" type="datetimeFigureOut">
              <a:rPr lang="en-US" smtClean="0"/>
              <a:t>6/5/13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DB7ADA-44CF-4CCC-ACD0-CFD2BCFD74A4}" type="slidenum">
              <a:rPr lang="en-US" smtClean="0"/>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2ABE89-BC84-478D-838E-99BA1987E138}" type="datetimeFigureOut">
              <a:rPr lang="en-US" smtClean="0"/>
              <a:t>6/5/13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DB7ADA-44CF-4CCC-ACD0-CFD2BCFD74A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2ABE89-BC84-478D-838E-99BA1987E138}" type="datetimeFigureOut">
              <a:rPr lang="en-US" smtClean="0"/>
              <a:t>6/5/13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DB7ADA-44CF-4CCC-ACD0-CFD2BCFD74A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2ABE89-BC84-478D-838E-99BA1987E138}" type="datetimeFigureOut">
              <a:rPr lang="en-US" smtClean="0"/>
              <a:t>6/5/13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DB7ADA-44CF-4CCC-ACD0-CFD2BCFD74A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972ABE89-BC84-478D-838E-99BA1987E138}" type="datetimeFigureOut">
              <a:rPr lang="en-US" smtClean="0"/>
              <a:t>6/5/13</a:t>
            </a:fld>
            <a:endParaRPr 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27DB7ADA-44CF-4CCC-ACD0-CFD2BCFD74A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ctr"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Arial" pitchFamily="34" charset="0"/>
        <a:buChar char="•"/>
        <a:defRPr sz="28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Arial" pitchFamily="34" charset="0"/>
        <a:buChar char="•"/>
        <a:defRPr sz="24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Arial" pitchFamily="34" charset="0"/>
        <a:buChar char="•"/>
        <a:defRPr sz="24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Arial" pitchFamily="34" charset="0"/>
        <a:buChar char="•"/>
        <a:defRPr sz="20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Arial" pitchFamily="34" charset="0"/>
        <a:buChar char="•"/>
        <a:defRPr sz="18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section508.gov/index.cfm?fuseAction=1998Amend" TargetMode="External"/><Relationship Id="rId3"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digitalcommons.ilr.cornell.edu/gladnetcollect/558/"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g"/><Relationship Id="rId5"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hyperlink" Target="http://webaim.org/techniques/tables" TargetMode="External"/><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ave.webaim.org/" TargetMode="External"/><Relationship Id="rId4" Type="http://schemas.openxmlformats.org/officeDocument/2006/relationships/image" Target="../media/image31.png"/><Relationship Id="rId5" Type="http://schemas.openxmlformats.org/officeDocument/2006/relationships/hyperlink" Target="http://wave.webaim.org/toolbar/" TargetMode="External"/><Relationship Id="rId6" Type="http://schemas.openxmlformats.org/officeDocument/2006/relationships/image" Target="../media/image32.png"/><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1.png"/><Relationship Id="rId3"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nnlm.gov/psr/" TargetMode="External"/><Relationship Id="rId4" Type="http://schemas.openxmlformats.org/officeDocument/2006/relationships/image" Target="../media/image51.jpeg"/><Relationship Id="rId5" Type="http://schemas.openxmlformats.org/officeDocument/2006/relationships/image" Target="../media/image52.jpeg"/><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3.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3400" y="0"/>
            <a:ext cx="8229600" cy="1371600"/>
          </a:xfrm>
          <a:solidFill>
            <a:schemeClr val="tx1">
              <a:lumMod val="95000"/>
              <a:alpha val="95000"/>
            </a:schemeClr>
          </a:solidFill>
          <a:effectLst/>
        </p:spPr>
        <p:txBody>
          <a:bodyPr/>
          <a:lstStyle/>
          <a:p>
            <a:r>
              <a:rPr lang="en-US" b="1" dirty="0" smtClean="0">
                <a:solidFill>
                  <a:schemeClr val="bg1"/>
                </a:solidFill>
                <a:latin typeface="Arial" pitchFamily="34" charset="0"/>
                <a:cs typeface="Arial" pitchFamily="34" charset="0"/>
              </a:rPr>
              <a:t>The Accessible Website: </a:t>
            </a:r>
            <a:br>
              <a:rPr lang="en-US" b="1" dirty="0" smtClean="0">
                <a:solidFill>
                  <a:schemeClr val="bg1"/>
                </a:solidFill>
                <a:latin typeface="Arial" pitchFamily="34" charset="0"/>
                <a:cs typeface="Arial" pitchFamily="34" charset="0"/>
              </a:rPr>
            </a:br>
            <a:r>
              <a:rPr lang="en-US" sz="3200" b="1" dirty="0" smtClean="0">
                <a:solidFill>
                  <a:schemeClr val="bg1"/>
                </a:solidFill>
                <a:latin typeface="Arial" pitchFamily="34" charset="0"/>
                <a:cs typeface="Arial" pitchFamily="34" charset="0"/>
              </a:rPr>
              <a:t>If You Build It, Everyone Can Come!</a:t>
            </a:r>
            <a:endParaRPr lang="en-US" sz="3200" b="1" dirty="0">
              <a:solidFill>
                <a:schemeClr val="bg1"/>
              </a:solidFill>
              <a:latin typeface="Arial" pitchFamily="34" charset="0"/>
              <a:cs typeface="Arial" pitchFamily="34" charset="0"/>
            </a:endParaRPr>
          </a:p>
        </p:txBody>
      </p:sp>
      <p:sp>
        <p:nvSpPr>
          <p:cNvPr id="3" name="Subtitle 2"/>
          <p:cNvSpPr>
            <a:spLocks noGrp="1"/>
          </p:cNvSpPr>
          <p:nvPr>
            <p:ph type="subTitle" idx="1"/>
          </p:nvPr>
        </p:nvSpPr>
        <p:spPr>
          <a:xfrm>
            <a:off x="4800600" y="5257800"/>
            <a:ext cx="4343400" cy="1600200"/>
          </a:xfrm>
          <a:solidFill>
            <a:schemeClr val="tx1">
              <a:lumMod val="95000"/>
              <a:alpha val="95000"/>
            </a:schemeClr>
          </a:solidFill>
        </p:spPr>
        <p:txBody>
          <a:bodyPr>
            <a:normAutofit/>
          </a:bodyPr>
          <a:lstStyle/>
          <a:p>
            <a:pPr algn="r">
              <a:lnSpc>
                <a:spcPct val="110000"/>
              </a:lnSpc>
              <a:spcBef>
                <a:spcPts val="0"/>
              </a:spcBef>
            </a:pPr>
            <a:r>
              <a:rPr lang="en-US" sz="2800" dirty="0" smtClean="0">
                <a:solidFill>
                  <a:schemeClr val="bg1"/>
                </a:solidFill>
                <a:effectLst/>
                <a:latin typeface="Arial" pitchFamily="34" charset="0"/>
                <a:cs typeface="Arial" pitchFamily="34" charset="0"/>
              </a:rPr>
              <a:t>An Infopeople Webinar     </a:t>
            </a:r>
          </a:p>
          <a:p>
            <a:pPr algn="r">
              <a:lnSpc>
                <a:spcPct val="110000"/>
              </a:lnSpc>
              <a:spcBef>
                <a:spcPts val="0"/>
              </a:spcBef>
            </a:pPr>
            <a:r>
              <a:rPr lang="en-US" sz="2800" dirty="0" smtClean="0">
                <a:solidFill>
                  <a:schemeClr val="bg1"/>
                </a:solidFill>
                <a:effectLst/>
                <a:latin typeface="Arial" pitchFamily="34" charset="0"/>
                <a:cs typeface="Arial" pitchFamily="34" charset="0"/>
              </a:rPr>
              <a:t>Presented by Kelli Ham</a:t>
            </a:r>
          </a:p>
          <a:p>
            <a:pPr algn="r">
              <a:lnSpc>
                <a:spcPct val="110000"/>
              </a:lnSpc>
              <a:spcBef>
                <a:spcPts val="0"/>
              </a:spcBef>
            </a:pPr>
            <a:r>
              <a:rPr lang="en-US" dirty="0" smtClean="0">
                <a:solidFill>
                  <a:schemeClr val="bg1"/>
                </a:solidFill>
                <a:effectLst/>
                <a:latin typeface="Arial" pitchFamily="34" charset="0"/>
                <a:cs typeface="Arial" pitchFamily="34" charset="0"/>
              </a:rPr>
              <a:t>June 6, 2013</a:t>
            </a:r>
          </a:p>
        </p:txBody>
      </p:sp>
    </p:spTree>
    <p:extLst>
      <p:ext uri="{BB962C8B-B14F-4D97-AF65-F5344CB8AC3E}">
        <p14:creationId xmlns:p14="http://schemas.microsoft.com/office/powerpoint/2010/main" val="2380513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a:t>
            </a:r>
            <a:r>
              <a:rPr lang="en-US" baseline="0" dirty="0" smtClean="0"/>
              <a:t> is Section 508?</a:t>
            </a:r>
            <a:endParaRPr lang="en-US" dirty="0"/>
          </a:p>
        </p:txBody>
      </p:sp>
      <p:sp>
        <p:nvSpPr>
          <p:cNvPr id="4" name="Content Placeholder 2"/>
          <p:cNvSpPr>
            <a:spLocks noGrp="1"/>
          </p:cNvSpPr>
          <p:nvPr>
            <p:ph sz="quarter" idx="13"/>
          </p:nvPr>
        </p:nvSpPr>
        <p:spPr>
          <a:xfrm>
            <a:off x="685800" y="2240280"/>
            <a:ext cx="5943600" cy="3877056"/>
          </a:xfrm>
        </p:spPr>
        <p:txBody>
          <a:bodyPr>
            <a:normAutofit/>
          </a:bodyPr>
          <a:lstStyle/>
          <a:p>
            <a:pPr marL="0" indent="0">
              <a:buNone/>
            </a:pPr>
            <a:r>
              <a:rPr lang="en-US" b="1" dirty="0" smtClean="0"/>
              <a:t>Federally-funded organizations must comply with the law</a:t>
            </a:r>
            <a:endParaRPr lang="en-US" dirty="0"/>
          </a:p>
          <a:p>
            <a:pPr lvl="0"/>
            <a:r>
              <a:rPr lang="en-US" dirty="0"/>
              <a:t>Section 508 of the Rehabilitation Act (29 U.S.C. 794d), as amended by the Workforce Investment Act of 1998 (P.L.105-220), August 7, 1998</a:t>
            </a:r>
            <a:r>
              <a:rPr lang="en-US" dirty="0" smtClean="0"/>
              <a:t>.</a:t>
            </a:r>
          </a:p>
        </p:txBody>
      </p:sp>
      <p:sp>
        <p:nvSpPr>
          <p:cNvPr id="5" name="Content Placeholder 4"/>
          <p:cNvSpPr>
            <a:spLocks noGrp="1"/>
          </p:cNvSpPr>
          <p:nvPr>
            <p:ph sz="quarter" idx="14"/>
          </p:nvPr>
        </p:nvSpPr>
        <p:spPr>
          <a:xfrm>
            <a:off x="457200" y="6032695"/>
            <a:ext cx="8229600" cy="807720"/>
          </a:xfrm>
        </p:spPr>
        <p:txBody>
          <a:bodyPr>
            <a:normAutofit/>
          </a:bodyPr>
          <a:lstStyle/>
          <a:p>
            <a:pPr marL="0" lvl="0" indent="0">
              <a:buNone/>
            </a:pPr>
            <a:r>
              <a:rPr lang="en-US" sz="2200" dirty="0" smtClean="0">
                <a:solidFill>
                  <a:schemeClr val="tx1"/>
                </a:solidFill>
                <a:hlinkClick r:id="rId2" tooltip="Section 508 Law"/>
              </a:rPr>
              <a:t>www.section508.gov/index.cfm?fuseAction=1998Amend</a:t>
            </a:r>
            <a:endParaRPr lang="en-US" sz="2200" dirty="0">
              <a:solidFill>
                <a:schemeClr val="tx1"/>
              </a:solidFill>
            </a:endParaRPr>
          </a:p>
        </p:txBody>
      </p:sp>
      <p:pic>
        <p:nvPicPr>
          <p:cNvPr id="2051" name="Picture 3" descr="judge's gavel and law book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699"/>
          <a:stretch/>
        </p:blipFill>
        <p:spPr bwMode="auto">
          <a:xfrm>
            <a:off x="7015238" y="2590800"/>
            <a:ext cx="2128762"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40951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a Nutshell</a:t>
            </a:r>
            <a:endParaRPr lang="en-US" dirty="0"/>
          </a:p>
        </p:txBody>
      </p:sp>
      <p:sp>
        <p:nvSpPr>
          <p:cNvPr id="3" name="Content Placeholder 2"/>
          <p:cNvSpPr>
            <a:spLocks noGrp="1"/>
          </p:cNvSpPr>
          <p:nvPr>
            <p:ph idx="1"/>
          </p:nvPr>
        </p:nvSpPr>
        <p:spPr>
          <a:xfrm>
            <a:off x="699247" y="2133601"/>
            <a:ext cx="7745505" cy="3992562"/>
          </a:xfrm>
        </p:spPr>
        <p:txBody>
          <a:bodyPr>
            <a:normAutofit/>
          </a:bodyPr>
          <a:lstStyle/>
          <a:p>
            <a:pPr marL="0" indent="0">
              <a:buNone/>
            </a:pPr>
            <a:r>
              <a:rPr lang="en-US" sz="2600" i="1" dirty="0" smtClean="0"/>
              <a:t>When seeking information or services from a Federal department or agency, people with disabilities must have access and use of information that is comparable to that of people without disabilities</a:t>
            </a:r>
            <a:endParaRPr lang="en-US" sz="2600" i="1" dirty="0"/>
          </a:p>
        </p:txBody>
      </p:sp>
      <p:pic>
        <p:nvPicPr>
          <p:cNvPr id="3075" name="Picture 3" descr="squirrel with nut in its mout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33" b="25504"/>
          <a:stretch/>
        </p:blipFill>
        <p:spPr bwMode="auto">
          <a:xfrm>
            <a:off x="1676400" y="4471639"/>
            <a:ext cx="5410200" cy="2386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92919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1054250"/>
          </a:xfrm>
        </p:spPr>
        <p:txBody>
          <a:bodyPr/>
          <a:lstStyle/>
          <a:p>
            <a:r>
              <a:rPr lang="en-US" sz="4000" dirty="0" smtClean="0"/>
              <a:t>But We Aren’t a Federal Agency</a:t>
            </a:r>
            <a:endParaRPr lang="en-US" sz="4000" dirty="0"/>
          </a:p>
        </p:txBody>
      </p:sp>
      <p:sp>
        <p:nvSpPr>
          <p:cNvPr id="3" name="Content Placeholder 2"/>
          <p:cNvSpPr>
            <a:spLocks noGrp="1"/>
          </p:cNvSpPr>
          <p:nvPr>
            <p:ph idx="1"/>
          </p:nvPr>
        </p:nvSpPr>
        <p:spPr>
          <a:xfrm>
            <a:off x="457200" y="1600200"/>
            <a:ext cx="8229600" cy="5257800"/>
          </a:xfrm>
        </p:spPr>
        <p:txBody>
          <a:bodyPr>
            <a:normAutofit fontScale="55000" lnSpcReduction="20000"/>
          </a:bodyPr>
          <a:lstStyle/>
          <a:p>
            <a:pPr marL="0" indent="0">
              <a:buNone/>
            </a:pPr>
            <a:r>
              <a:rPr lang="en-US" sz="4700" dirty="0" smtClean="0"/>
              <a:t>Many public agencies, including libraries, are choosing to be as accessible as possible to all users.</a:t>
            </a:r>
          </a:p>
          <a:p>
            <a:pPr marL="0" indent="0">
              <a:buNone/>
            </a:pPr>
            <a:endParaRPr lang="en-US" sz="2200" b="1" dirty="0" smtClean="0"/>
          </a:p>
          <a:p>
            <a:pPr marL="0" indent="0">
              <a:buNone/>
            </a:pPr>
            <a:r>
              <a:rPr lang="en-US" sz="4700" dirty="0" smtClean="0"/>
              <a:t>It’s the right thing to do.  In the United States:</a:t>
            </a:r>
            <a:endParaRPr lang="en-US" sz="4700" dirty="0"/>
          </a:p>
          <a:p>
            <a:r>
              <a:rPr lang="en-US" sz="4400" dirty="0"/>
              <a:t>6.4 million people </a:t>
            </a:r>
            <a:r>
              <a:rPr lang="en-US" sz="4400" dirty="0" smtClean="0"/>
              <a:t>have </a:t>
            </a:r>
            <a:r>
              <a:rPr lang="en-US" sz="4400" dirty="0"/>
              <a:t>a visual </a:t>
            </a:r>
            <a:r>
              <a:rPr lang="en-US" sz="4400" dirty="0" smtClean="0"/>
              <a:t>disability</a:t>
            </a:r>
            <a:endParaRPr lang="en-US" sz="4400" dirty="0"/>
          </a:p>
          <a:p>
            <a:r>
              <a:rPr lang="en-US" sz="4400" dirty="0" smtClean="0"/>
              <a:t>10.3 </a:t>
            </a:r>
            <a:r>
              <a:rPr lang="en-US" sz="4400" dirty="0"/>
              <a:t>million people </a:t>
            </a:r>
            <a:r>
              <a:rPr lang="en-US" sz="4400" dirty="0" smtClean="0"/>
              <a:t>have </a:t>
            </a:r>
            <a:r>
              <a:rPr lang="en-US" sz="4400" dirty="0"/>
              <a:t>a hearing </a:t>
            </a:r>
            <a:r>
              <a:rPr lang="en-US" sz="4400" dirty="0" smtClean="0"/>
              <a:t>disability</a:t>
            </a:r>
            <a:endParaRPr lang="en-US" sz="4400" dirty="0"/>
          </a:p>
          <a:p>
            <a:r>
              <a:rPr lang="en-US" sz="4400" dirty="0" smtClean="0"/>
              <a:t>19.5 </a:t>
            </a:r>
            <a:r>
              <a:rPr lang="en-US" sz="4400" dirty="0"/>
              <a:t>million people </a:t>
            </a:r>
            <a:r>
              <a:rPr lang="en-US" sz="4400" dirty="0" smtClean="0"/>
              <a:t>have </a:t>
            </a:r>
            <a:r>
              <a:rPr lang="en-US" sz="4400" dirty="0"/>
              <a:t>a ambulatory disability.</a:t>
            </a:r>
          </a:p>
          <a:p>
            <a:r>
              <a:rPr lang="en-US" sz="4400" dirty="0" smtClean="0"/>
              <a:t>13.8 </a:t>
            </a:r>
            <a:r>
              <a:rPr lang="en-US" sz="4400" dirty="0"/>
              <a:t>million people </a:t>
            </a:r>
            <a:r>
              <a:rPr lang="en-US" sz="4400" dirty="0" smtClean="0"/>
              <a:t>have </a:t>
            </a:r>
            <a:r>
              <a:rPr lang="en-US" sz="4400" dirty="0"/>
              <a:t>a cognitive disability.</a:t>
            </a:r>
          </a:p>
          <a:p>
            <a:pPr marL="0" indent="0">
              <a:buNone/>
            </a:pPr>
            <a:endParaRPr lang="en-US" sz="2200" dirty="0" smtClean="0"/>
          </a:p>
          <a:p>
            <a:pPr marL="0" indent="0">
              <a:buNone/>
            </a:pPr>
            <a:r>
              <a:rPr lang="en-US" sz="4400" dirty="0" smtClean="0"/>
              <a:t>Any way you look at it, millions of people </a:t>
            </a:r>
            <a:r>
              <a:rPr lang="en-US" sz="4400" dirty="0"/>
              <a:t>in the United States have at least one disability that Section 508 is meant to </a:t>
            </a:r>
            <a:r>
              <a:rPr lang="en-US" sz="4400" dirty="0" smtClean="0"/>
              <a:t>address.</a:t>
            </a:r>
          </a:p>
          <a:p>
            <a:endParaRPr lang="en-US" sz="2200" dirty="0"/>
          </a:p>
          <a:p>
            <a:pPr marL="0" indent="0" algn="r">
              <a:buNone/>
            </a:pPr>
            <a:r>
              <a:rPr lang="en-US" dirty="0" smtClean="0"/>
              <a:t>2010 </a:t>
            </a:r>
            <a:r>
              <a:rPr lang="en-US" dirty="0"/>
              <a:t>Disability Status Report: </a:t>
            </a:r>
            <a:r>
              <a:rPr lang="en-US" dirty="0" smtClean="0"/>
              <a:t>United </a:t>
            </a:r>
            <a:r>
              <a:rPr lang="en-US" dirty="0" err="1" smtClean="0"/>
              <a:t>StatesErickson</a:t>
            </a:r>
            <a:r>
              <a:rPr lang="en-US" dirty="0" smtClean="0"/>
              <a:t>, W., et al. (2012)</a:t>
            </a:r>
          </a:p>
          <a:p>
            <a:pPr marL="0" indent="0" algn="r">
              <a:buNone/>
            </a:pPr>
            <a:r>
              <a:rPr lang="en-US" sz="2900" dirty="0">
                <a:hlinkClick r:id="rId3" tooltip="2010 Disability Status Report"/>
              </a:rPr>
              <a:t>http://digitalcommons.ilr.cornell.edu/gladnetcollect/558</a:t>
            </a:r>
            <a:r>
              <a:rPr lang="en-US" sz="2900" dirty="0" smtClean="0">
                <a:hlinkClick r:id="rId3" tooltip="2010 Disability Status Report"/>
              </a:rPr>
              <a:t>/</a:t>
            </a:r>
            <a:endParaRPr lang="en-US" sz="2900" dirty="0" smtClean="0"/>
          </a:p>
        </p:txBody>
      </p:sp>
    </p:spTree>
    <p:extLst>
      <p:ext uri="{BB962C8B-B14F-4D97-AF65-F5344CB8AC3E}">
        <p14:creationId xmlns:p14="http://schemas.microsoft.com/office/powerpoint/2010/main" val="395644730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1054250"/>
          </a:xfrm>
        </p:spPr>
        <p:txBody>
          <a:bodyPr>
            <a:normAutofit fontScale="90000"/>
          </a:bodyPr>
          <a:lstStyle/>
          <a:p>
            <a:r>
              <a:rPr lang="en-US" sz="4000" b="1" dirty="0" smtClean="0"/>
              <a:t>Consider the </a:t>
            </a:r>
            <a:r>
              <a:rPr lang="en-US" sz="4000" b="1" dirty="0"/>
              <a:t>User Experience </a:t>
            </a:r>
            <a:r>
              <a:rPr lang="en-US" sz="4000" b="1" dirty="0" smtClean="0"/>
              <a:t/>
            </a:r>
            <a:br>
              <a:rPr lang="en-US" sz="4000" b="1" dirty="0" smtClean="0"/>
            </a:br>
            <a:r>
              <a:rPr lang="en-US" sz="4000" b="1" dirty="0" smtClean="0"/>
              <a:t>(</a:t>
            </a:r>
            <a:r>
              <a:rPr lang="en-US" sz="4000" b="1" dirty="0"/>
              <a:t>Walk a Mile in Their Shoes</a:t>
            </a:r>
            <a:r>
              <a:rPr lang="en-US" sz="4000" b="1" dirty="0" smtClean="0"/>
              <a:t>)</a:t>
            </a:r>
            <a:endParaRPr lang="en-US" dirty="0"/>
          </a:p>
        </p:txBody>
      </p:sp>
      <p:pic>
        <p:nvPicPr>
          <p:cNvPr id="5122" name="Picture 2" descr="silhouette of a man on crutches"/>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267456" y="2358231"/>
            <a:ext cx="2609088"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13825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8490" y="457200"/>
            <a:ext cx="7756263" cy="1054250"/>
          </a:xfrm>
        </p:spPr>
        <p:txBody>
          <a:bodyPr>
            <a:normAutofit fontScale="90000"/>
          </a:bodyPr>
          <a:lstStyle/>
          <a:p>
            <a:pPr lvl="0"/>
            <a:r>
              <a:rPr lang="en-US" dirty="0"/>
              <a:t>Conditions that make access to web content </a:t>
            </a:r>
            <a:r>
              <a:rPr lang="en-US" dirty="0" smtClean="0"/>
              <a:t>difficult</a:t>
            </a:r>
            <a:endParaRPr lang="en-US" dirty="0"/>
          </a:p>
        </p:txBody>
      </p:sp>
      <p:sp>
        <p:nvSpPr>
          <p:cNvPr id="3" name="Content Placeholder 2"/>
          <p:cNvSpPr>
            <a:spLocks noGrp="1"/>
          </p:cNvSpPr>
          <p:nvPr>
            <p:ph idx="1"/>
          </p:nvPr>
        </p:nvSpPr>
        <p:spPr>
          <a:xfrm>
            <a:off x="939948" y="1895087"/>
            <a:ext cx="7772400" cy="4297363"/>
          </a:xfrm>
        </p:spPr>
        <p:txBody>
          <a:bodyPr/>
          <a:lstStyle/>
          <a:p>
            <a:r>
              <a:rPr lang="en-US" dirty="0" smtClean="0"/>
              <a:t>Low </a:t>
            </a:r>
            <a:r>
              <a:rPr lang="en-US" dirty="0"/>
              <a:t>vision or blindness</a:t>
            </a:r>
          </a:p>
          <a:p>
            <a:r>
              <a:rPr lang="en-US" dirty="0"/>
              <a:t>Hearing loss or deafness</a:t>
            </a:r>
          </a:p>
          <a:p>
            <a:r>
              <a:rPr lang="en-US" dirty="0"/>
              <a:t>Mobility issues</a:t>
            </a:r>
          </a:p>
          <a:p>
            <a:r>
              <a:rPr lang="en-US" dirty="0"/>
              <a:t>Other issues</a:t>
            </a:r>
          </a:p>
          <a:p>
            <a:endParaRPr lang="en-US" dirty="0"/>
          </a:p>
        </p:txBody>
      </p:sp>
      <p:pic>
        <p:nvPicPr>
          <p:cNvPr id="1032" name="Picture 8" descr="senior blind woman wearing sunglass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1823631"/>
            <a:ext cx="2492205" cy="2443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Senior man holding hand to his ea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4657060"/>
            <a:ext cx="2226871" cy="2036172"/>
          </a:xfrm>
          <a:prstGeom prst="rect">
            <a:avLst/>
          </a:prstGeom>
        </p:spPr>
      </p:pic>
      <p:pic>
        <p:nvPicPr>
          <p:cNvPr id="1026" name="Picture 2" descr="Elderly hand with arthritis on computer keyboar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9200" y="4410956"/>
            <a:ext cx="2819400" cy="201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42345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90" y="457200"/>
            <a:ext cx="7756263" cy="1054250"/>
          </a:xfrm>
        </p:spPr>
        <p:txBody>
          <a:bodyPr>
            <a:normAutofit fontScale="90000"/>
          </a:bodyPr>
          <a:lstStyle/>
          <a:p>
            <a:r>
              <a:rPr lang="en-US" dirty="0" smtClean="0"/>
              <a:t>Accessibility:</a:t>
            </a:r>
            <a:br>
              <a:rPr lang="en-US" dirty="0" smtClean="0"/>
            </a:br>
            <a:r>
              <a:rPr lang="en-US" dirty="0" smtClean="0"/>
              <a:t>Technologies + Practices</a:t>
            </a:r>
            <a:endParaRPr lang="en-US" dirty="0"/>
          </a:p>
        </p:txBody>
      </p:sp>
      <p:sp>
        <p:nvSpPr>
          <p:cNvPr id="4" name="Text Placeholder 3"/>
          <p:cNvSpPr>
            <a:spLocks noGrp="1"/>
          </p:cNvSpPr>
          <p:nvPr>
            <p:ph type="body" idx="1"/>
          </p:nvPr>
        </p:nvSpPr>
        <p:spPr>
          <a:xfrm>
            <a:off x="457200" y="2525713"/>
            <a:ext cx="4040188" cy="639762"/>
          </a:xfrm>
          <a:ln>
            <a:solidFill>
              <a:schemeClr val="tx1"/>
            </a:solidFill>
          </a:ln>
        </p:spPr>
        <p:txBody>
          <a:bodyPr/>
          <a:lstStyle/>
          <a:p>
            <a:pPr algn="ctr"/>
            <a:r>
              <a:rPr lang="en-US" sz="3200" dirty="0" smtClean="0"/>
              <a:t>Technologies</a:t>
            </a:r>
            <a:endParaRPr lang="en-US" dirty="0"/>
          </a:p>
        </p:txBody>
      </p:sp>
      <p:sp>
        <p:nvSpPr>
          <p:cNvPr id="3" name="Content Placeholder 2"/>
          <p:cNvSpPr>
            <a:spLocks noGrp="1"/>
          </p:cNvSpPr>
          <p:nvPr>
            <p:ph sz="half" idx="2"/>
          </p:nvPr>
        </p:nvSpPr>
        <p:spPr>
          <a:xfrm>
            <a:off x="533400" y="3394075"/>
            <a:ext cx="3963988" cy="2549525"/>
          </a:xfrm>
          <a:ln w="3175">
            <a:solidFill>
              <a:schemeClr val="tx1"/>
            </a:solidFill>
          </a:ln>
        </p:spPr>
        <p:txBody>
          <a:bodyPr/>
          <a:lstStyle/>
          <a:p>
            <a:r>
              <a:rPr lang="en-US" dirty="0"/>
              <a:t>Screen readers</a:t>
            </a:r>
          </a:p>
          <a:p>
            <a:r>
              <a:rPr lang="en-US" dirty="0" smtClean="0"/>
              <a:t>Video captions</a:t>
            </a:r>
          </a:p>
          <a:p>
            <a:r>
              <a:rPr lang="en-US" dirty="0" smtClean="0"/>
              <a:t>Text-to-voice</a:t>
            </a:r>
            <a:endParaRPr lang="en-US" dirty="0"/>
          </a:p>
          <a:p>
            <a:r>
              <a:rPr lang="en-US" dirty="0"/>
              <a:t>Assistive </a:t>
            </a:r>
            <a:r>
              <a:rPr lang="en-US" dirty="0" smtClean="0"/>
              <a:t>devices</a:t>
            </a:r>
          </a:p>
          <a:p>
            <a:r>
              <a:rPr lang="en-US" dirty="0" smtClean="0"/>
              <a:t>A keyboard</a:t>
            </a:r>
            <a:endParaRPr lang="en-US" dirty="0"/>
          </a:p>
        </p:txBody>
      </p:sp>
      <p:sp>
        <p:nvSpPr>
          <p:cNvPr id="5" name="Text Placeholder 4"/>
          <p:cNvSpPr>
            <a:spLocks noGrp="1"/>
          </p:cNvSpPr>
          <p:nvPr>
            <p:ph type="body" sz="quarter" idx="3"/>
          </p:nvPr>
        </p:nvSpPr>
        <p:spPr>
          <a:xfrm>
            <a:off x="4645025" y="2525713"/>
            <a:ext cx="4041775" cy="639762"/>
          </a:xfrm>
          <a:ln>
            <a:solidFill>
              <a:schemeClr val="tx1"/>
            </a:solidFill>
          </a:ln>
        </p:spPr>
        <p:txBody>
          <a:bodyPr>
            <a:normAutofit/>
          </a:bodyPr>
          <a:lstStyle/>
          <a:p>
            <a:pPr algn="ctr"/>
            <a:r>
              <a:rPr lang="en-US" sz="3200" dirty="0" smtClean="0"/>
              <a:t>Practices</a:t>
            </a:r>
            <a:endParaRPr lang="en-US" sz="3200" dirty="0"/>
          </a:p>
        </p:txBody>
      </p:sp>
      <p:sp>
        <p:nvSpPr>
          <p:cNvPr id="6" name="Content Placeholder 5"/>
          <p:cNvSpPr>
            <a:spLocks noGrp="1"/>
          </p:cNvSpPr>
          <p:nvPr>
            <p:ph sz="quarter" idx="4"/>
          </p:nvPr>
        </p:nvSpPr>
        <p:spPr>
          <a:xfrm>
            <a:off x="4645025" y="3363912"/>
            <a:ext cx="4041775" cy="2579688"/>
          </a:xfrm>
          <a:ln w="3175">
            <a:solidFill>
              <a:schemeClr val="tx1"/>
            </a:solidFill>
          </a:ln>
        </p:spPr>
        <p:txBody>
          <a:bodyPr/>
          <a:lstStyle/>
          <a:p>
            <a:r>
              <a:rPr lang="en-US" dirty="0"/>
              <a:t>Good web design </a:t>
            </a:r>
            <a:r>
              <a:rPr lang="en-US" dirty="0" smtClean="0"/>
              <a:t>practices</a:t>
            </a:r>
          </a:p>
          <a:p>
            <a:r>
              <a:rPr lang="en-US" dirty="0" smtClean="0"/>
              <a:t>Good document design</a:t>
            </a:r>
            <a:endParaRPr lang="en-US" dirty="0"/>
          </a:p>
          <a:p>
            <a:r>
              <a:rPr lang="en-US" dirty="0" smtClean="0"/>
              <a:t>Administrative policies</a:t>
            </a:r>
          </a:p>
          <a:p>
            <a:r>
              <a:rPr lang="en-US" dirty="0" smtClean="0"/>
              <a:t>Commitment</a:t>
            </a:r>
          </a:p>
          <a:p>
            <a:r>
              <a:rPr lang="en-US" dirty="0" smtClean="0"/>
              <a:t>Staff training</a:t>
            </a:r>
          </a:p>
        </p:txBody>
      </p:sp>
    </p:spTree>
    <p:extLst>
      <p:ext uri="{BB962C8B-B14F-4D97-AF65-F5344CB8AC3E}">
        <p14:creationId xmlns:p14="http://schemas.microsoft.com/office/powerpoint/2010/main" val="398219915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Elements of Accessibility</a:t>
            </a:r>
            <a:endParaRPr lang="en-US" dirty="0"/>
          </a:p>
        </p:txBody>
      </p:sp>
      <p:sp>
        <p:nvSpPr>
          <p:cNvPr id="4" name="Content Placeholder 3"/>
          <p:cNvSpPr>
            <a:spLocks noGrp="1"/>
          </p:cNvSpPr>
          <p:nvPr>
            <p:ph idx="1"/>
          </p:nvPr>
        </p:nvSpPr>
        <p:spPr>
          <a:xfrm>
            <a:off x="533401" y="2248347"/>
            <a:ext cx="7911352" cy="3877815"/>
          </a:xfrm>
        </p:spPr>
        <p:txBody>
          <a:bodyPr/>
          <a:lstStyle/>
          <a:p>
            <a:pPr marL="573088" indent="-573088">
              <a:buFont typeface="Wingdings" pitchFamily="2" charset="2"/>
              <a:buChar char="ü"/>
            </a:pPr>
            <a:r>
              <a:rPr lang="en-US" dirty="0" smtClean="0"/>
              <a:t>Many elements are the same for webpages, documents and other files.</a:t>
            </a:r>
          </a:p>
          <a:p>
            <a:pPr marL="573088" indent="-573088">
              <a:buFont typeface="Wingdings" pitchFamily="2" charset="2"/>
              <a:buChar char="ü"/>
            </a:pPr>
            <a:r>
              <a:rPr lang="en-US" dirty="0" smtClean="0"/>
              <a:t>Learn the basic concepts; apply across all content</a:t>
            </a:r>
          </a:p>
          <a:p>
            <a:pPr marL="573088" indent="-573088">
              <a:buFont typeface="Wingdings" pitchFamily="2" charset="2"/>
              <a:buChar char="ü"/>
            </a:pPr>
            <a:r>
              <a:rPr lang="en-US" dirty="0" smtClean="0"/>
              <a:t>Make accessibility a natural part of the workflow</a:t>
            </a:r>
          </a:p>
          <a:p>
            <a:pPr marL="573088" indent="-573088">
              <a:buFont typeface="Wingdings" pitchFamily="2" charset="2"/>
              <a:buChar char="ü"/>
            </a:pPr>
            <a:r>
              <a:rPr lang="en-US" dirty="0" smtClean="0"/>
              <a:t>Accessibility doesn’t happen by chance – build it in to all online content</a:t>
            </a:r>
          </a:p>
          <a:p>
            <a:endParaRPr lang="en-US" dirty="0" smtClean="0"/>
          </a:p>
        </p:txBody>
      </p:sp>
    </p:spTree>
    <p:extLst>
      <p:ext uri="{BB962C8B-B14F-4D97-AF65-F5344CB8AC3E}">
        <p14:creationId xmlns:p14="http://schemas.microsoft.com/office/powerpoint/2010/main" val="56173827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8490" y="304800"/>
            <a:ext cx="7756263" cy="1054250"/>
          </a:xfrm>
        </p:spPr>
        <p:txBody>
          <a:bodyPr>
            <a:normAutofit fontScale="90000"/>
          </a:bodyPr>
          <a:lstStyle/>
          <a:p>
            <a:r>
              <a:rPr lang="en-US" dirty="0" smtClean="0"/>
              <a:t>Required Page Elements</a:t>
            </a:r>
            <a:r>
              <a:rPr lang="en-US" dirty="0"/>
              <a:t>:</a:t>
            </a:r>
            <a:r>
              <a:rPr lang="en-US" baseline="0" dirty="0" smtClean="0"/>
              <a:t/>
            </a:r>
            <a:br>
              <a:rPr lang="en-US" baseline="0" dirty="0" smtClean="0"/>
            </a:br>
            <a:r>
              <a:rPr lang="en-US" baseline="0" dirty="0" smtClean="0"/>
              <a:t>Alt</a:t>
            </a:r>
            <a:r>
              <a:rPr lang="en-US" dirty="0" smtClean="0"/>
              <a:t> Text</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pPr marL="0" indent="0">
              <a:buNone/>
            </a:pPr>
            <a:r>
              <a:rPr lang="en-US" sz="2800" dirty="0"/>
              <a:t>Text equivalents for </a:t>
            </a:r>
            <a:r>
              <a:rPr lang="en-US" sz="2800" dirty="0" smtClean="0"/>
              <a:t>images and non-text </a:t>
            </a:r>
            <a:r>
              <a:rPr lang="en-US" sz="2800" dirty="0"/>
              <a:t>objects </a:t>
            </a:r>
          </a:p>
          <a:p>
            <a:endParaRPr lang="en-US" dirty="0" smtClean="0"/>
          </a:p>
          <a:p>
            <a:endParaRPr lang="en-US" dirty="0"/>
          </a:p>
          <a:p>
            <a:endParaRPr lang="en-US" dirty="0" smtClean="0"/>
          </a:p>
          <a:p>
            <a:endParaRPr lang="en-US" dirty="0"/>
          </a:p>
          <a:p>
            <a:endParaRPr lang="en-US" dirty="0" smtClean="0"/>
          </a:p>
          <a:p>
            <a:endParaRPr lang="en-US" sz="1600" dirty="0" smtClean="0"/>
          </a:p>
          <a:p>
            <a:endParaRPr lang="en-US" sz="1600" dirty="0" smtClean="0"/>
          </a:p>
          <a:p>
            <a:endParaRPr lang="en-US" sz="1600" dirty="0" smtClean="0"/>
          </a:p>
          <a:p>
            <a:endParaRPr lang="en-US" sz="1600" dirty="0"/>
          </a:p>
          <a:p>
            <a:pPr marL="0" indent="0">
              <a:buNone/>
            </a:pPr>
            <a:r>
              <a:rPr lang="en-US" sz="1600" dirty="0" smtClean="0"/>
              <a:t>&lt;</a:t>
            </a:r>
            <a:r>
              <a:rPr lang="en-US" sz="1600" dirty="0"/>
              <a:t>p&gt;&lt;</a:t>
            </a:r>
            <a:r>
              <a:rPr lang="en-US" sz="1600" dirty="0" err="1"/>
              <a:t>img</a:t>
            </a:r>
            <a:r>
              <a:rPr lang="en-US" sz="1600" dirty="0"/>
              <a:t> </a:t>
            </a:r>
            <a:r>
              <a:rPr lang="en-US" sz="1600" dirty="0" err="1"/>
              <a:t>src</a:t>
            </a:r>
            <a:r>
              <a:rPr lang="en-US" sz="1600" dirty="0"/>
              <a:t>="/</a:t>
            </a:r>
            <a:r>
              <a:rPr lang="en-US" sz="1600" dirty="0" err="1"/>
              <a:t>webreports</a:t>
            </a:r>
            <a:r>
              <a:rPr lang="en-US" sz="1600" dirty="0"/>
              <a:t>/</a:t>
            </a:r>
            <a:r>
              <a:rPr lang="en-US" sz="1600" dirty="0" err="1"/>
              <a:t>psr_blog</a:t>
            </a:r>
            <a:r>
              <a:rPr lang="en-US" sz="1600" dirty="0"/>
              <a:t>/uploads/2013/05/promotoras.png" title="</a:t>
            </a:r>
            <a:r>
              <a:rPr lang="en-US" sz="1600" dirty="0" err="1"/>
              <a:t>Promotoras</a:t>
            </a:r>
            <a:r>
              <a:rPr lang="en-US" sz="1600" dirty="0"/>
              <a:t> posing for a picture" </a:t>
            </a:r>
            <a:r>
              <a:rPr lang="en-US" sz="1600" b="1" dirty="0"/>
              <a:t>alt="</a:t>
            </a:r>
            <a:r>
              <a:rPr lang="en-US" sz="1600" b="1" dirty="0" err="1"/>
              <a:t>Promotoras</a:t>
            </a:r>
            <a:r>
              <a:rPr lang="en-US" sz="1600" b="1" dirty="0"/>
              <a:t> posing for a picture"</a:t>
            </a:r>
            <a:r>
              <a:rPr lang="en-US" sz="1600" dirty="0"/>
              <a:t> align="right" </a:t>
            </a:r>
            <a:r>
              <a:rPr lang="en-US" sz="1600" dirty="0" err="1"/>
              <a:t>hspace</a:t>
            </a:r>
            <a:r>
              <a:rPr lang="en-US" sz="1600" dirty="0"/>
              <a:t>="10" </a:t>
            </a:r>
            <a:r>
              <a:rPr lang="en-US" sz="1600" dirty="0" err="1"/>
              <a:t>vspace</a:t>
            </a:r>
            <a:r>
              <a:rPr lang="en-US" sz="1600" dirty="0"/>
              <a:t>="10" /&gt;&lt;/p&gt;</a:t>
            </a:r>
          </a:p>
          <a:p>
            <a:endParaRPr lang="en-US" dirty="0" smtClean="0"/>
          </a:p>
          <a:p>
            <a:pPr marL="0" indent="0">
              <a:buNone/>
            </a:pPr>
            <a:endParaRPr lang="en-US" dirty="0"/>
          </a:p>
        </p:txBody>
      </p:sp>
      <p:pic>
        <p:nvPicPr>
          <p:cNvPr id="8195" name="Picture 3" descr="A screenshot showing that the alt text &quot;Promotoras posing for a picture&quot; is displayed when hovering the cursor over the image. The same caption is visible as part of the imag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72" y="2209800"/>
            <a:ext cx="6951663" cy="3400425"/>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4914354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Required Page Elements</a:t>
            </a:r>
            <a:r>
              <a:rPr lang="en-US" dirty="0"/>
              <a:t>:</a:t>
            </a:r>
            <a:r>
              <a:rPr lang="en-US" baseline="0" dirty="0" smtClean="0"/>
              <a:t/>
            </a:r>
            <a:br>
              <a:rPr lang="en-US" baseline="0" dirty="0" smtClean="0"/>
            </a:br>
            <a:r>
              <a:rPr lang="en-US" baseline="0" dirty="0" smtClean="0"/>
              <a:t>Hyperlinks</a:t>
            </a:r>
            <a:endParaRPr lang="en-US" dirty="0"/>
          </a:p>
        </p:txBody>
      </p:sp>
      <p:sp>
        <p:nvSpPr>
          <p:cNvPr id="3" name="Content Placeholder 2"/>
          <p:cNvSpPr>
            <a:spLocks noGrp="1"/>
          </p:cNvSpPr>
          <p:nvPr>
            <p:ph idx="1"/>
          </p:nvPr>
        </p:nvSpPr>
        <p:spPr>
          <a:xfrm>
            <a:off x="457200" y="2209800"/>
            <a:ext cx="8229600" cy="4495800"/>
          </a:xfrm>
        </p:spPr>
        <p:txBody>
          <a:bodyPr>
            <a:normAutofit/>
          </a:bodyPr>
          <a:lstStyle/>
          <a:p>
            <a:pPr marL="0" indent="0">
              <a:buNone/>
            </a:pPr>
            <a:r>
              <a:rPr lang="en-US" dirty="0" smtClean="0"/>
              <a:t>     Hyperlinks </a:t>
            </a:r>
            <a:r>
              <a:rPr lang="en-US" dirty="0"/>
              <a:t>(meaningful text displayed</a:t>
            </a:r>
            <a:r>
              <a:rPr lang="en-US" dirty="0" smtClean="0"/>
              <a:t>)</a:t>
            </a:r>
          </a:p>
          <a:p>
            <a:pPr marL="0" indent="0">
              <a:buNone/>
            </a:pPr>
            <a:endParaRPr lang="en-US" dirty="0" smtClean="0"/>
          </a:p>
          <a:p>
            <a:endParaRPr lang="en-US" dirty="0"/>
          </a:p>
          <a:p>
            <a:pPr marL="0" indent="0">
              <a:buNone/>
            </a:pPr>
            <a:endParaRPr lang="en-US" dirty="0"/>
          </a:p>
        </p:txBody>
      </p:sp>
      <p:pic>
        <p:nvPicPr>
          <p:cNvPr id="9225" name="Picture 9" descr="First image of web page shows a list of links with &quot;View More&quot; circled. Second image shows that alternative text pops up when user mouses over the link. Alt text says View More Popular topics." title="Hyperlinks exa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952749"/>
            <a:ext cx="6972300" cy="3295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19624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Formatting</a:t>
            </a:r>
            <a:endParaRPr lang="en-US" dirty="0"/>
          </a:p>
        </p:txBody>
      </p:sp>
      <p:sp>
        <p:nvSpPr>
          <p:cNvPr id="3" name="Content Placeholder 2"/>
          <p:cNvSpPr>
            <a:spLocks noGrp="1"/>
          </p:cNvSpPr>
          <p:nvPr>
            <p:ph idx="1"/>
          </p:nvPr>
        </p:nvSpPr>
        <p:spPr/>
        <p:txBody>
          <a:bodyPr>
            <a:normAutofit/>
          </a:bodyPr>
          <a:lstStyle/>
          <a:p>
            <a:r>
              <a:rPr lang="en-US" dirty="0" smtClean="0"/>
              <a:t>Need </a:t>
            </a:r>
            <a:r>
              <a:rPr lang="en-US" dirty="0"/>
              <a:t>row and column </a:t>
            </a:r>
            <a:r>
              <a:rPr lang="en-US" dirty="0" smtClean="0"/>
              <a:t>headers</a:t>
            </a:r>
          </a:p>
          <a:p>
            <a:r>
              <a:rPr lang="en-US" dirty="0" smtClean="0"/>
              <a:t>No </a:t>
            </a:r>
            <a:r>
              <a:rPr lang="en-US" dirty="0"/>
              <a:t>blank </a:t>
            </a:r>
            <a:r>
              <a:rPr lang="en-US" dirty="0" smtClean="0"/>
              <a:t>cells</a:t>
            </a:r>
          </a:p>
          <a:p>
            <a:r>
              <a:rPr lang="en-US" dirty="0" smtClean="0"/>
              <a:t>Logical order when navigating based on table content (left to right, top to bottom)</a:t>
            </a:r>
          </a:p>
          <a:p>
            <a:r>
              <a:rPr lang="en-US" dirty="0" smtClean="0"/>
              <a:t>In documents, use the Insert Table function rather than copying and pasting</a:t>
            </a:r>
            <a:endParaRPr lang="en-US" dirty="0"/>
          </a:p>
          <a:p>
            <a:pPr marL="0" indent="0">
              <a:buNone/>
            </a:pPr>
            <a:endParaRPr lang="en-US" dirty="0"/>
          </a:p>
          <a:p>
            <a:endParaRPr lang="en-US" dirty="0"/>
          </a:p>
        </p:txBody>
      </p:sp>
    </p:spTree>
    <p:extLst>
      <p:ext uri="{BB962C8B-B14F-4D97-AF65-F5344CB8AC3E}">
        <p14:creationId xmlns:p14="http://schemas.microsoft.com/office/powerpoint/2010/main" val="45016553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alphaModFix amt="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a:xfrm>
            <a:off x="304800" y="2248347"/>
            <a:ext cx="7745505" cy="3877815"/>
          </a:xfrm>
        </p:spPr>
        <p:txBody>
          <a:bodyPr/>
          <a:lstStyle/>
          <a:p>
            <a:pPr marL="0" indent="0">
              <a:buNone/>
            </a:pPr>
            <a:r>
              <a:rPr lang="en-US" dirty="0" smtClean="0"/>
              <a:t>By the end of the webinar, participants will:</a:t>
            </a:r>
          </a:p>
          <a:p>
            <a:r>
              <a:rPr lang="en-US" dirty="0" smtClean="0"/>
              <a:t>Understand online accessibility </a:t>
            </a:r>
            <a:r>
              <a:rPr lang="en-US" dirty="0"/>
              <a:t>issues </a:t>
            </a:r>
            <a:endParaRPr lang="en-US" dirty="0" smtClean="0"/>
          </a:p>
          <a:p>
            <a:r>
              <a:rPr lang="en-US" dirty="0" smtClean="0"/>
              <a:t>Know about accessibility tools </a:t>
            </a:r>
            <a:r>
              <a:rPr lang="en-US" dirty="0"/>
              <a:t>for checking </a:t>
            </a:r>
            <a:r>
              <a:rPr lang="en-US" dirty="0" smtClean="0"/>
              <a:t>websites</a:t>
            </a:r>
            <a:r>
              <a:rPr lang="en-US" dirty="0"/>
              <a:t> </a:t>
            </a:r>
            <a:r>
              <a:rPr lang="en-US" dirty="0" smtClean="0"/>
              <a:t>and content</a:t>
            </a:r>
          </a:p>
          <a:p>
            <a:r>
              <a:rPr lang="en-US" dirty="0" smtClean="0"/>
              <a:t>Have a starting point for </a:t>
            </a:r>
          </a:p>
          <a:p>
            <a:pPr marL="0" indent="0">
              <a:buNone/>
            </a:pPr>
            <a:r>
              <a:rPr lang="en-US" dirty="0"/>
              <a:t> </a:t>
            </a:r>
            <a:r>
              <a:rPr lang="en-US" dirty="0" smtClean="0"/>
              <a:t>   creating accessible content</a:t>
            </a:r>
          </a:p>
        </p:txBody>
      </p:sp>
      <p:pic>
        <p:nvPicPr>
          <p:cNvPr id="12292" name="Picture 4" descr="graphic of a figure on a highway leading to a targ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091522"/>
            <a:ext cx="3429000" cy="2766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23999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Issues</a:t>
            </a:r>
            <a:endParaRPr lang="en-US" dirty="0"/>
          </a:p>
        </p:txBody>
      </p:sp>
      <p:sp>
        <p:nvSpPr>
          <p:cNvPr id="3" name="Content Placeholder 2"/>
          <p:cNvSpPr>
            <a:spLocks noGrp="1"/>
          </p:cNvSpPr>
          <p:nvPr>
            <p:ph sz="quarter" idx="13"/>
          </p:nvPr>
        </p:nvSpPr>
        <p:spPr>
          <a:xfrm>
            <a:off x="685800" y="2240280"/>
            <a:ext cx="6705600" cy="655320"/>
          </a:xfrm>
        </p:spPr>
        <p:txBody>
          <a:bodyPr/>
          <a:lstStyle/>
          <a:p>
            <a:pPr marL="0" indent="0">
              <a:buNone/>
            </a:pPr>
            <a:r>
              <a:rPr lang="en-US" dirty="0" smtClean="0"/>
              <a:t>This table was created for visual effect:</a:t>
            </a:r>
            <a:endParaRPr lang="en-US" dirty="0"/>
          </a:p>
        </p:txBody>
      </p:sp>
      <p:pic>
        <p:nvPicPr>
          <p:cNvPr id="5" name="Picture 4" descr="Am image of a toilet with words placed to read diagonally upwards that read &quot;Basement toilets must flush UP!&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842305"/>
            <a:ext cx="3143250"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quarter" idx="14"/>
          </p:nvPr>
        </p:nvSpPr>
        <p:spPr>
          <a:xfrm>
            <a:off x="1524000" y="5229225"/>
            <a:ext cx="3803904" cy="1447800"/>
          </a:xfrm>
        </p:spPr>
        <p:txBody>
          <a:bodyPr/>
          <a:lstStyle/>
          <a:p>
            <a:pPr marL="860425" indent="0">
              <a:buNone/>
            </a:pPr>
            <a:r>
              <a:rPr lang="en-US" dirty="0" smtClean="0"/>
              <a:t>Note </a:t>
            </a:r>
            <a:r>
              <a:rPr lang="en-US" dirty="0"/>
              <a:t>the </a:t>
            </a:r>
            <a:r>
              <a:rPr lang="en-US" dirty="0" smtClean="0"/>
              <a:t>visual</a:t>
            </a:r>
          </a:p>
          <a:p>
            <a:pPr marL="860425" indent="0">
              <a:buNone/>
            </a:pPr>
            <a:r>
              <a:rPr lang="en-US" dirty="0" smtClean="0"/>
              <a:t>reading </a:t>
            </a:r>
            <a:r>
              <a:rPr lang="en-US" dirty="0"/>
              <a:t>path </a:t>
            </a:r>
            <a:r>
              <a:rPr lang="en-US" dirty="0" smtClean="0">
                <a:sym typeface="Wingdings" pitchFamily="2" charset="2"/>
              </a:rPr>
              <a:t></a:t>
            </a:r>
            <a:endParaRPr lang="en-US" dirty="0"/>
          </a:p>
        </p:txBody>
      </p:sp>
      <p:pic>
        <p:nvPicPr>
          <p:cNvPr id="6" name="Picture 3" descr="The same image as before with the toilet and the words, but with red arrows showing the upward reading path of the word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3550" y="4648200"/>
            <a:ext cx="3143250"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7151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Order</a:t>
            </a:r>
            <a:endParaRPr lang="en-US" dirty="0"/>
          </a:p>
        </p:txBody>
      </p:sp>
      <p:sp>
        <p:nvSpPr>
          <p:cNvPr id="3" name="Content Placeholder 2"/>
          <p:cNvSpPr>
            <a:spLocks noGrp="1"/>
          </p:cNvSpPr>
          <p:nvPr>
            <p:ph idx="1"/>
          </p:nvPr>
        </p:nvSpPr>
        <p:spPr>
          <a:xfrm>
            <a:off x="457200" y="4648200"/>
            <a:ext cx="8458200" cy="2209800"/>
          </a:xfrm>
        </p:spPr>
        <p:txBody>
          <a:bodyPr>
            <a:normAutofit/>
          </a:bodyPr>
          <a:lstStyle/>
          <a:p>
            <a:pPr marL="0" indent="0">
              <a:buNone/>
            </a:pPr>
            <a:r>
              <a:rPr lang="en-US" sz="2600" dirty="0" smtClean="0"/>
              <a:t>The </a:t>
            </a:r>
            <a:r>
              <a:rPr lang="en-US" sz="2600" dirty="0"/>
              <a:t>screen reader will read left to right, down and across. The user will hear </a:t>
            </a:r>
            <a:r>
              <a:rPr lang="en-US" sz="2600" dirty="0" smtClean="0"/>
              <a:t>or </a:t>
            </a:r>
            <a:r>
              <a:rPr lang="en-US" sz="2600" dirty="0"/>
              <a:t>feel via </a:t>
            </a:r>
            <a:r>
              <a:rPr lang="en-US" sz="2600" dirty="0" smtClean="0"/>
              <a:t>Braille: </a:t>
            </a:r>
            <a:r>
              <a:rPr lang="en-US" sz="2600" dirty="0"/>
              <a:t>"Basement UP! Toilets Flush </a:t>
            </a:r>
            <a:r>
              <a:rPr lang="en-US" sz="2600" dirty="0" smtClean="0"/>
              <a:t>Must“</a:t>
            </a:r>
          </a:p>
          <a:p>
            <a:pPr marL="0" indent="0" algn="r">
              <a:buNone/>
            </a:pPr>
            <a:r>
              <a:rPr lang="en-US" sz="2000" dirty="0" smtClean="0"/>
              <a:t>Creating </a:t>
            </a:r>
            <a:r>
              <a:rPr lang="en-US" sz="2000" dirty="0"/>
              <a:t>Accessible Tables</a:t>
            </a:r>
            <a:r>
              <a:rPr lang="en-US" sz="2000" dirty="0" smtClean="0"/>
              <a:t>, </a:t>
            </a:r>
            <a:r>
              <a:rPr lang="en-US" sz="2000" dirty="0" err="1" smtClean="0"/>
              <a:t>WebAIM</a:t>
            </a:r>
            <a:r>
              <a:rPr lang="en-US" sz="2000" dirty="0" smtClean="0"/>
              <a:t> </a:t>
            </a:r>
            <a:r>
              <a:rPr lang="en-US" sz="2000" dirty="0" smtClean="0">
                <a:hlinkClick r:id="rId3" tooltip="Creating Accessible Tables by WebAIM"/>
              </a:rPr>
              <a:t>http</a:t>
            </a:r>
            <a:r>
              <a:rPr lang="en-US" sz="2000" dirty="0">
                <a:hlinkClick r:id="rId3" tooltip="Creating Accessible Tables by WebAIM"/>
              </a:rPr>
              <a:t>://webaim.org/techniques/tables</a:t>
            </a:r>
            <a:r>
              <a:rPr lang="en-US" sz="2000" dirty="0"/>
              <a:t>/</a:t>
            </a:r>
          </a:p>
        </p:txBody>
      </p:sp>
      <p:pic>
        <p:nvPicPr>
          <p:cNvPr id="12290" name="Picture 2" descr="Basement Toilets image showing the table cells with red arrows illustrating reading order (left to right, down and across). The screen reader will read Basement Up! Toilets Flush Mus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5125" y="2209800"/>
            <a:ext cx="3333750"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858117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Required Page Elements</a:t>
            </a:r>
            <a:r>
              <a:rPr lang="en-US" dirty="0"/>
              <a:t>:</a:t>
            </a:r>
            <a:r>
              <a:rPr lang="en-US" baseline="0" dirty="0" smtClean="0"/>
              <a:t/>
            </a:r>
            <a:br>
              <a:rPr lang="en-US" baseline="0" dirty="0" smtClean="0"/>
            </a:br>
            <a:r>
              <a:rPr lang="en-US" baseline="0" dirty="0" smtClean="0"/>
              <a:t>A Few More</a:t>
            </a:r>
            <a:endParaRPr lang="en-US" dirty="0"/>
          </a:p>
        </p:txBody>
      </p:sp>
      <p:sp>
        <p:nvSpPr>
          <p:cNvPr id="3" name="Content Placeholder 2"/>
          <p:cNvSpPr>
            <a:spLocks noGrp="1"/>
          </p:cNvSpPr>
          <p:nvPr>
            <p:ph idx="1"/>
          </p:nvPr>
        </p:nvSpPr>
        <p:spPr>
          <a:xfrm>
            <a:off x="457200" y="1905000"/>
            <a:ext cx="8229600" cy="4648200"/>
          </a:xfrm>
        </p:spPr>
        <p:txBody>
          <a:bodyPr>
            <a:normAutofit/>
          </a:bodyPr>
          <a:lstStyle/>
          <a:p>
            <a:r>
              <a:rPr lang="en-US" dirty="0" smtClean="0"/>
              <a:t>Video needs </a:t>
            </a:r>
            <a:r>
              <a:rPr lang="en-US" dirty="0"/>
              <a:t>to be synchronized with equivalent alternative </a:t>
            </a:r>
            <a:r>
              <a:rPr lang="en-US" dirty="0" smtClean="0"/>
              <a:t>(</a:t>
            </a:r>
            <a:r>
              <a:rPr lang="en-US" dirty="0"/>
              <a:t>captioning</a:t>
            </a:r>
            <a:r>
              <a:rPr lang="en-US" dirty="0" smtClean="0"/>
              <a:t>)</a:t>
            </a:r>
          </a:p>
          <a:p>
            <a:r>
              <a:rPr lang="en-US" dirty="0" smtClean="0"/>
              <a:t>Audio needs a written equivalent (transcript)</a:t>
            </a:r>
            <a:endParaRPr lang="en-US" dirty="0"/>
          </a:p>
        </p:txBody>
      </p:sp>
      <p:pic>
        <p:nvPicPr>
          <p:cNvPr id="1026" name="Picture 2" descr="Example of NLM director's comments podcasts with the option to listen to an audio file, or view the text transcri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95699"/>
            <a:ext cx="8277225" cy="3162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73872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Good Forms</a:t>
            </a:r>
            <a:endParaRPr lang="en-US" dirty="0"/>
          </a:p>
        </p:txBody>
      </p:sp>
      <p:sp>
        <p:nvSpPr>
          <p:cNvPr id="3" name="Content Placeholder 2"/>
          <p:cNvSpPr>
            <a:spLocks noGrp="1"/>
          </p:cNvSpPr>
          <p:nvPr>
            <p:ph idx="1"/>
          </p:nvPr>
        </p:nvSpPr>
        <p:spPr>
          <a:xfrm>
            <a:off x="381001" y="2248347"/>
            <a:ext cx="8382000" cy="3877815"/>
          </a:xfrm>
        </p:spPr>
        <p:txBody>
          <a:bodyPr>
            <a:normAutofit/>
          </a:bodyPr>
          <a:lstStyle/>
          <a:p>
            <a:pPr marL="0" indent="0">
              <a:buNone/>
            </a:pPr>
            <a:r>
              <a:rPr lang="en-US" sz="2600" dirty="0" smtClean="0"/>
              <a:t>Make </a:t>
            </a:r>
            <a:r>
              <a:rPr lang="en-US" sz="2600" dirty="0"/>
              <a:t>sure users can complete and submit </a:t>
            </a:r>
            <a:r>
              <a:rPr lang="en-US" sz="2600" dirty="0" smtClean="0"/>
              <a:t> forms</a:t>
            </a:r>
            <a:r>
              <a:rPr lang="en-US" sz="2600" dirty="0"/>
              <a:t>.  </a:t>
            </a:r>
            <a:r>
              <a:rPr lang="en-US" sz="2600" dirty="0" smtClean="0"/>
              <a:t>Form elements </a:t>
            </a:r>
            <a:r>
              <a:rPr lang="en-US" sz="2600" dirty="0"/>
              <a:t>(text field, checkbox or dropdown list ) </a:t>
            </a:r>
            <a:r>
              <a:rPr lang="en-US" sz="2600" dirty="0" smtClean="0"/>
              <a:t>all have labels, and the label is </a:t>
            </a:r>
            <a:r>
              <a:rPr lang="en-US" sz="2600" dirty="0"/>
              <a:t>associated to the correct form element using the &lt;label&gt; tag. </a:t>
            </a:r>
            <a:endParaRPr lang="en-US" sz="2600" dirty="0" smtClean="0"/>
          </a:p>
          <a:p>
            <a:pPr marL="0" indent="0">
              <a:buNone/>
            </a:pPr>
            <a:endParaRPr lang="en-US" dirty="0"/>
          </a:p>
          <a:p>
            <a:endParaRPr lang="en-US" dirty="0"/>
          </a:p>
        </p:txBody>
      </p:sp>
      <p:pic>
        <p:nvPicPr>
          <p:cNvPr id="2050" name="Picture 2" descr="Example of form with labels for Library name, department, address. city and st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4419600"/>
            <a:ext cx="3388659"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008075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Considerations</a:t>
            </a:r>
            <a:endParaRPr lang="en-US" dirty="0"/>
          </a:p>
        </p:txBody>
      </p:sp>
      <p:sp>
        <p:nvSpPr>
          <p:cNvPr id="3" name="Content Placeholder 2"/>
          <p:cNvSpPr>
            <a:spLocks noGrp="1"/>
          </p:cNvSpPr>
          <p:nvPr>
            <p:ph idx="1"/>
          </p:nvPr>
        </p:nvSpPr>
        <p:spPr>
          <a:xfrm>
            <a:off x="457200" y="2209800"/>
            <a:ext cx="8229600" cy="3124200"/>
          </a:xfrm>
        </p:spPr>
        <p:txBody>
          <a:bodyPr>
            <a:normAutofit/>
          </a:bodyPr>
          <a:lstStyle/>
          <a:p>
            <a:r>
              <a:rPr lang="en-US" dirty="0" smtClean="0"/>
              <a:t>Repetitive navigation links </a:t>
            </a:r>
          </a:p>
          <a:p>
            <a:pPr lvl="1"/>
            <a:r>
              <a:rPr lang="en-US" dirty="0" smtClean="0"/>
              <a:t>Need ability to skip or ignore</a:t>
            </a:r>
          </a:p>
          <a:p>
            <a:r>
              <a:rPr lang="en-US" dirty="0" smtClean="0"/>
              <a:t>Decorative </a:t>
            </a:r>
            <a:r>
              <a:rPr lang="en-US" dirty="0"/>
              <a:t>objects </a:t>
            </a:r>
            <a:r>
              <a:rPr lang="en-US" dirty="0" smtClean="0"/>
              <a:t>(borders) </a:t>
            </a:r>
          </a:p>
          <a:p>
            <a:pPr lvl="1"/>
            <a:r>
              <a:rPr lang="en-US" dirty="0" smtClean="0"/>
              <a:t>Need coding </a:t>
            </a:r>
            <a:r>
              <a:rPr lang="en-US" dirty="0"/>
              <a:t>for screen readers to </a:t>
            </a:r>
            <a:r>
              <a:rPr lang="en-US" dirty="0" smtClean="0"/>
              <a:t>ignore</a:t>
            </a:r>
          </a:p>
          <a:p>
            <a:r>
              <a:rPr lang="en-US" dirty="0" smtClean="0"/>
              <a:t>Use of </a:t>
            </a:r>
            <a:r>
              <a:rPr lang="en-US" dirty="0" smtClean="0">
                <a:solidFill>
                  <a:srgbClr val="FF0000"/>
                </a:solidFill>
              </a:rPr>
              <a:t>COLOR</a:t>
            </a:r>
            <a:r>
              <a:rPr lang="en-US" dirty="0" smtClean="0"/>
              <a:t> to convey meaning</a:t>
            </a:r>
          </a:p>
          <a:p>
            <a:pPr lvl="1"/>
            <a:r>
              <a:rPr lang="en-US" dirty="0" smtClean="0"/>
              <a:t>Avoid using color alone; state what it means</a:t>
            </a:r>
          </a:p>
          <a:p>
            <a:pPr marL="0" indent="0">
              <a:buNone/>
            </a:pPr>
            <a:endParaRPr lang="en-US" dirty="0" smtClean="0"/>
          </a:p>
          <a:p>
            <a:pPr marL="0" indent="0">
              <a:buNone/>
            </a:pPr>
            <a:endParaRPr lang="en-US" dirty="0"/>
          </a:p>
          <a:p>
            <a:endParaRPr lang="en-US" dirty="0"/>
          </a:p>
        </p:txBody>
      </p:sp>
      <p:pic>
        <p:nvPicPr>
          <p:cNvPr id="5123" name="Picture 3" descr="Applicant information form with required fields in red, but there is nothing in text to indicate that the red fields are requi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624" y="5334000"/>
            <a:ext cx="6153150" cy="1447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1903144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smtClean="0"/>
              <a:t>More Best Practices</a:t>
            </a:r>
            <a:endParaRPr lang="en-US" dirty="0"/>
          </a:p>
        </p:txBody>
      </p:sp>
      <p:sp>
        <p:nvSpPr>
          <p:cNvPr id="3" name="Content Placeholder 2"/>
          <p:cNvSpPr>
            <a:spLocks noGrp="1"/>
          </p:cNvSpPr>
          <p:nvPr>
            <p:ph idx="1"/>
          </p:nvPr>
        </p:nvSpPr>
        <p:spPr>
          <a:xfrm>
            <a:off x="381001" y="2248347"/>
            <a:ext cx="8063752" cy="3877815"/>
          </a:xfrm>
        </p:spPr>
        <p:txBody>
          <a:bodyPr>
            <a:normAutofit/>
          </a:bodyPr>
          <a:lstStyle/>
          <a:p>
            <a:r>
              <a:rPr lang="en-US" dirty="0" smtClean="0"/>
              <a:t>Avoid </a:t>
            </a:r>
            <a:r>
              <a:rPr lang="en-US" dirty="0"/>
              <a:t>f</a:t>
            </a:r>
            <a:r>
              <a:rPr lang="en-US" dirty="0" smtClean="0"/>
              <a:t>lickering</a:t>
            </a:r>
            <a:r>
              <a:rPr lang="en-US" dirty="0"/>
              <a:t>, </a:t>
            </a:r>
            <a:r>
              <a:rPr lang="en-US" dirty="0" err="1" smtClean="0"/>
              <a:t>strobing</a:t>
            </a:r>
            <a:r>
              <a:rPr lang="en-US" dirty="0" smtClean="0"/>
              <a:t> </a:t>
            </a:r>
            <a:r>
              <a:rPr lang="en-US" dirty="0"/>
              <a:t>or </a:t>
            </a:r>
            <a:r>
              <a:rPr lang="en-US" dirty="0" smtClean="0"/>
              <a:t>flashing images</a:t>
            </a:r>
            <a:endParaRPr lang="en-US" dirty="0"/>
          </a:p>
          <a:p>
            <a:r>
              <a:rPr lang="en-US" dirty="0" smtClean="0"/>
              <a:t>Offer ability to skip navigation </a:t>
            </a:r>
          </a:p>
          <a:p>
            <a:r>
              <a:rPr lang="en-US" dirty="0"/>
              <a:t>Alert </a:t>
            </a:r>
            <a:r>
              <a:rPr lang="en-US" dirty="0" smtClean="0"/>
              <a:t>users </a:t>
            </a:r>
            <a:r>
              <a:rPr lang="en-US" dirty="0"/>
              <a:t>of </a:t>
            </a:r>
            <a:r>
              <a:rPr lang="en-US" dirty="0" smtClean="0"/>
              <a:t>timed responses</a:t>
            </a:r>
            <a:r>
              <a:rPr lang="en-US" dirty="0"/>
              <a:t> </a:t>
            </a:r>
            <a:endParaRPr lang="en-US" dirty="0" smtClean="0"/>
          </a:p>
          <a:p>
            <a:r>
              <a:rPr lang="en-US" dirty="0" smtClean="0"/>
              <a:t>Use client-side image maps</a:t>
            </a:r>
            <a:r>
              <a:rPr lang="en-US" dirty="0"/>
              <a:t> </a:t>
            </a:r>
            <a:r>
              <a:rPr lang="en-US" dirty="0" smtClean="0"/>
              <a:t>with alt text</a:t>
            </a:r>
            <a:endParaRPr lang="en-US" dirty="0"/>
          </a:p>
          <a:p>
            <a:pPr marL="0" indent="0">
              <a:buNone/>
            </a:pPr>
            <a:endParaRPr lang="en-US" dirty="0"/>
          </a:p>
          <a:p>
            <a:pPr marL="0" lvl="0" indent="0">
              <a:buNone/>
            </a:pPr>
            <a:endParaRPr lang="en-US" dirty="0"/>
          </a:p>
          <a:p>
            <a:pPr marL="0" indent="0">
              <a:buNone/>
            </a:pPr>
            <a:endParaRPr lang="en-US" dirty="0" smtClean="0"/>
          </a:p>
          <a:p>
            <a:pPr marL="0" indent="0">
              <a:buNone/>
            </a:pPr>
            <a:endParaRPr lang="en-US" dirty="0"/>
          </a:p>
        </p:txBody>
      </p:sp>
      <p:pic>
        <p:nvPicPr>
          <p:cNvPr id="6147" name="Picture 3" descr="Map of NN/LM regions to illustrate the use of alt text for image map hot spots. Hovering the cursor over the Pacific Southwest Region brings up the alt text &quot;Pacific Southwest Region&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4488902"/>
            <a:ext cx="3962400" cy="2369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057550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for Accessibility</a:t>
            </a:r>
            <a:endParaRPr lang="en-US" dirty="0"/>
          </a:p>
        </p:txBody>
      </p:sp>
      <p:sp>
        <p:nvSpPr>
          <p:cNvPr id="3" name="Content Placeholder 2"/>
          <p:cNvSpPr>
            <a:spLocks noGrp="1"/>
          </p:cNvSpPr>
          <p:nvPr>
            <p:ph idx="1"/>
          </p:nvPr>
        </p:nvSpPr>
        <p:spPr/>
        <p:txBody>
          <a:bodyPr/>
          <a:lstStyle/>
          <a:p>
            <a:r>
              <a:rPr lang="en-US" dirty="0" smtClean="0"/>
              <a:t>Web Tools </a:t>
            </a:r>
          </a:p>
          <a:p>
            <a:pPr lvl="1"/>
            <a:r>
              <a:rPr lang="en-US" dirty="0" smtClean="0"/>
              <a:t>WAVE </a:t>
            </a:r>
          </a:p>
          <a:p>
            <a:pPr lvl="1"/>
            <a:r>
              <a:rPr lang="en-US" dirty="0" smtClean="0"/>
              <a:t>FANGS</a:t>
            </a:r>
          </a:p>
          <a:p>
            <a:r>
              <a:rPr lang="en-US" dirty="0" smtClean="0"/>
              <a:t>Word and PowerPoint</a:t>
            </a:r>
          </a:p>
          <a:p>
            <a:pPr lvl="1"/>
            <a:r>
              <a:rPr lang="en-US" dirty="0" smtClean="0"/>
              <a:t>Built-in checkers in Microsoft Office software</a:t>
            </a:r>
          </a:p>
          <a:p>
            <a:r>
              <a:rPr lang="en-US" dirty="0" smtClean="0"/>
              <a:t>PDF files</a:t>
            </a:r>
          </a:p>
          <a:p>
            <a:pPr lvl="1"/>
            <a:r>
              <a:rPr lang="en-US" dirty="0" smtClean="0"/>
              <a:t>Accessibility tool in Adobe Acrobat Pro</a:t>
            </a:r>
            <a:endParaRPr lang="en-US" dirty="0"/>
          </a:p>
          <a:p>
            <a:r>
              <a:rPr lang="en-US" dirty="0" smtClean="0"/>
              <a:t>And many more</a:t>
            </a:r>
          </a:p>
        </p:txBody>
      </p:sp>
    </p:spTree>
    <p:extLst>
      <p:ext uri="{BB962C8B-B14F-4D97-AF65-F5344CB8AC3E}">
        <p14:creationId xmlns:p14="http://schemas.microsoft.com/office/powerpoint/2010/main" val="308174487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991600" cy="1054250"/>
          </a:xfrm>
        </p:spPr>
        <p:txBody>
          <a:bodyPr>
            <a:normAutofit fontScale="90000"/>
          </a:bodyPr>
          <a:lstStyle/>
          <a:p>
            <a:r>
              <a:rPr lang="en-US" dirty="0" smtClean="0"/>
              <a:t>WAVE: </a:t>
            </a:r>
            <a:br>
              <a:rPr lang="en-US" dirty="0" smtClean="0"/>
            </a:br>
            <a:r>
              <a:rPr lang="en-US" dirty="0" smtClean="0"/>
              <a:t>Web Accessibility Evaluation Tool</a:t>
            </a:r>
            <a:endParaRPr lang="en-US" dirty="0"/>
          </a:p>
        </p:txBody>
      </p:sp>
      <p:sp>
        <p:nvSpPr>
          <p:cNvPr id="3" name="Text Placeholder 2"/>
          <p:cNvSpPr>
            <a:spLocks noGrp="1"/>
          </p:cNvSpPr>
          <p:nvPr>
            <p:ph type="body" idx="1"/>
          </p:nvPr>
        </p:nvSpPr>
        <p:spPr>
          <a:xfrm>
            <a:off x="304800" y="2286000"/>
            <a:ext cx="3887788" cy="639762"/>
          </a:xfrm>
        </p:spPr>
        <p:txBody>
          <a:bodyPr>
            <a:normAutofit/>
          </a:bodyPr>
          <a:lstStyle/>
          <a:p>
            <a:pPr algn="l"/>
            <a:r>
              <a:rPr lang="en-US" sz="2800" dirty="0" smtClean="0"/>
              <a:t>Wave Online Tool</a:t>
            </a:r>
            <a:endParaRPr lang="en-US" sz="2800" dirty="0"/>
          </a:p>
        </p:txBody>
      </p:sp>
      <p:sp>
        <p:nvSpPr>
          <p:cNvPr id="5" name="Content Placeholder 4"/>
          <p:cNvSpPr>
            <a:spLocks noGrp="1"/>
          </p:cNvSpPr>
          <p:nvPr>
            <p:ph sz="half" idx="2"/>
          </p:nvPr>
        </p:nvSpPr>
        <p:spPr>
          <a:xfrm>
            <a:off x="304800" y="3211512"/>
            <a:ext cx="4648200" cy="3417888"/>
          </a:xfrm>
        </p:spPr>
        <p:txBody>
          <a:bodyPr>
            <a:normAutofit/>
          </a:bodyPr>
          <a:lstStyle/>
          <a:p>
            <a:pPr marL="233363" indent="-169863"/>
            <a:r>
              <a:rPr lang="en-US" dirty="0" smtClean="0"/>
              <a:t>  Works in any browser</a:t>
            </a:r>
          </a:p>
          <a:p>
            <a:pPr marL="0" indent="0">
              <a:buNone/>
            </a:pPr>
            <a:r>
              <a:rPr lang="en-US" dirty="0"/>
              <a:t> </a:t>
            </a:r>
            <a:r>
              <a:rPr lang="en-US" dirty="0" smtClean="0"/>
              <a:t>    </a:t>
            </a:r>
            <a:r>
              <a:rPr lang="en-US" dirty="0" smtClean="0">
                <a:hlinkClick r:id="rId3" tooltip="WAVE online tool"/>
              </a:rPr>
              <a:t>http://wave.webaim.org/</a:t>
            </a:r>
            <a:endParaRPr lang="en-US" dirty="0" smtClean="0"/>
          </a:p>
        </p:txBody>
      </p:sp>
      <p:pic>
        <p:nvPicPr>
          <p:cNvPr id="6" name="Picture 2" descr="WAVE: Web Accessibility Evaluation Tool, powered by WebAIM"/>
          <p:cNvPicPr>
            <a:picLocks noChangeAspect="1" noChangeArrowheads="1"/>
          </p:cNvPicPr>
          <p:nvPr/>
        </p:nvPicPr>
        <p:blipFill rotWithShape="1">
          <a:blip r:embed="rId4">
            <a:extLst>
              <a:ext uri="{28A0092B-C50C-407E-A947-70E740481C1C}">
                <a14:useLocalDpi xmlns:a14="http://schemas.microsoft.com/office/drawing/2010/main" val="0"/>
              </a:ext>
            </a:extLst>
          </a:blip>
          <a:srcRect l="8218" t="12248" r="10054"/>
          <a:stretch/>
        </p:blipFill>
        <p:spPr bwMode="auto">
          <a:xfrm>
            <a:off x="5011271" y="2799760"/>
            <a:ext cx="3446929" cy="12086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Placeholder 3"/>
          <p:cNvSpPr>
            <a:spLocks noGrp="1"/>
          </p:cNvSpPr>
          <p:nvPr>
            <p:ph type="body" sz="quarter" idx="3"/>
          </p:nvPr>
        </p:nvSpPr>
        <p:spPr>
          <a:xfrm>
            <a:off x="304800" y="4846637"/>
            <a:ext cx="3660775" cy="561975"/>
          </a:xfrm>
        </p:spPr>
        <p:txBody>
          <a:bodyPr>
            <a:normAutofit/>
          </a:bodyPr>
          <a:lstStyle/>
          <a:p>
            <a:pPr algn="l"/>
            <a:r>
              <a:rPr lang="en-US" sz="2800" dirty="0" smtClean="0"/>
              <a:t>Wave Toolbar </a:t>
            </a:r>
          </a:p>
        </p:txBody>
      </p:sp>
      <p:sp>
        <p:nvSpPr>
          <p:cNvPr id="7" name="Content Placeholder 6"/>
          <p:cNvSpPr>
            <a:spLocks noGrp="1"/>
          </p:cNvSpPr>
          <p:nvPr>
            <p:ph sz="quarter" idx="4"/>
          </p:nvPr>
        </p:nvSpPr>
        <p:spPr>
          <a:xfrm>
            <a:off x="295835" y="5502275"/>
            <a:ext cx="6066864" cy="1249362"/>
          </a:xfrm>
        </p:spPr>
        <p:txBody>
          <a:bodyPr>
            <a:normAutofit/>
          </a:bodyPr>
          <a:lstStyle/>
          <a:p>
            <a:pPr marL="169863" indent="-106363"/>
            <a:r>
              <a:rPr lang="en-US" dirty="0" smtClean="0"/>
              <a:t>  Firefox add-on</a:t>
            </a:r>
          </a:p>
          <a:p>
            <a:pPr marL="0" indent="0">
              <a:buNone/>
            </a:pPr>
            <a:r>
              <a:rPr lang="en-US" dirty="0"/>
              <a:t> </a:t>
            </a:r>
            <a:r>
              <a:rPr lang="en-US" dirty="0" smtClean="0"/>
              <a:t>   </a:t>
            </a:r>
            <a:r>
              <a:rPr lang="en-US" dirty="0" smtClean="0">
                <a:hlinkClick r:id="rId5" tooltip="Wave toolbar for Firefox"/>
              </a:rPr>
              <a:t>http</a:t>
            </a:r>
            <a:r>
              <a:rPr lang="en-US" dirty="0">
                <a:hlinkClick r:id="rId5" tooltip="Wave toolbar for Firefox"/>
              </a:rPr>
              <a:t>://wave.webaim.org/toolbar</a:t>
            </a:r>
            <a:r>
              <a:rPr lang="en-US" dirty="0" smtClean="0">
                <a:hlinkClick r:id="rId5" tooltip="Wave toolbar for Firefox"/>
              </a:rPr>
              <a:t>/</a:t>
            </a:r>
            <a:endParaRPr lang="en-US" dirty="0"/>
          </a:p>
        </p:txBody>
      </p:sp>
      <p:pic>
        <p:nvPicPr>
          <p:cNvPr id="7170" name="Picture 2" descr="WAVE toolbar add-on for Firefox showing different features - errors, structure/order, text only, and outline vie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3750" y="4999037"/>
            <a:ext cx="5657850"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682330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1054250"/>
          </a:xfrm>
        </p:spPr>
        <p:txBody>
          <a:bodyPr>
            <a:normAutofit fontScale="90000"/>
          </a:bodyPr>
          <a:lstStyle/>
          <a:p>
            <a:r>
              <a:rPr lang="en-US" dirty="0" smtClean="0"/>
              <a:t>WAVE </a:t>
            </a:r>
            <a:br>
              <a:rPr lang="en-US" dirty="0" smtClean="0"/>
            </a:br>
            <a:r>
              <a:rPr lang="en-US" sz="4200" dirty="0" smtClean="0"/>
              <a:t>Web Accessibility Evaluation Tool</a:t>
            </a:r>
            <a:endParaRPr lang="en-US" sz="4200" dirty="0"/>
          </a:p>
        </p:txBody>
      </p:sp>
      <p:pic>
        <p:nvPicPr>
          <p:cNvPr id="1026" name="Picture 2" descr="WAVE tool evaluation results for medlineplus.gov. Accessibility issues are flagged with an alert and the tool explains what it means, why it matters, and how to fix 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4743" y="1981200"/>
            <a:ext cx="6589713" cy="457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755108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WAVE Example</a:t>
            </a:r>
            <a:r>
              <a:rPr lang="en-US" baseline="0" dirty="0" smtClean="0"/>
              <a:t> </a:t>
            </a:r>
            <a:endParaRPr lang="en-US" dirty="0"/>
          </a:p>
        </p:txBody>
      </p:sp>
      <p:pic>
        <p:nvPicPr>
          <p:cNvPr id="5122" name="Picture 2" descr="Screenshot of WAVE evaluation for Delaware City Library website. WAVE sidebar has a summary of all issues."/>
          <p:cNvPicPr>
            <a:picLocks noChangeAspect="1" noChangeArrowheads="1"/>
          </p:cNvPicPr>
          <p:nvPr/>
        </p:nvPicPr>
        <p:blipFill rotWithShape="1">
          <a:blip r:embed="rId2">
            <a:extLst>
              <a:ext uri="{28A0092B-C50C-407E-A947-70E740481C1C}">
                <a14:useLocalDpi xmlns:a14="http://schemas.microsoft.com/office/drawing/2010/main" val="0"/>
              </a:ext>
            </a:extLst>
          </a:blip>
          <a:srcRect b="6079"/>
          <a:stretch/>
        </p:blipFill>
        <p:spPr bwMode="auto">
          <a:xfrm>
            <a:off x="762000" y="1679027"/>
            <a:ext cx="7620000" cy="5157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27515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Libraries Are Friendly Places</a:t>
            </a:r>
            <a:endParaRPr lang="en-US" sz="4000" dirty="0"/>
          </a:p>
        </p:txBody>
      </p:sp>
      <p:pic>
        <p:nvPicPr>
          <p:cNvPr id="4098" name="Picture 2" descr="Quaint public library building with bike rack in front and a sign for handicap ramp and parki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00" y="1600200"/>
            <a:ext cx="78867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48413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 Labels </a:t>
            </a:r>
            <a:endParaRPr lang="en-US" dirty="0"/>
          </a:p>
        </p:txBody>
      </p:sp>
      <p:sp>
        <p:nvSpPr>
          <p:cNvPr id="3" name="Content Placeholder 2"/>
          <p:cNvSpPr>
            <a:spLocks noGrp="1"/>
          </p:cNvSpPr>
          <p:nvPr>
            <p:ph idx="1"/>
          </p:nvPr>
        </p:nvSpPr>
        <p:spPr/>
        <p:txBody>
          <a:bodyPr>
            <a:normAutofit/>
          </a:bodyPr>
          <a:lstStyle/>
          <a:p>
            <a:pPr marL="0" indent="0">
              <a:buNone/>
            </a:pPr>
            <a:r>
              <a:rPr lang="en-US" b="1" dirty="0"/>
              <a:t> </a:t>
            </a:r>
            <a:r>
              <a:rPr lang="en-US" sz="2800" b="1" dirty="0" smtClean="0"/>
              <a:t>Accessible </a:t>
            </a:r>
            <a:r>
              <a:rPr lang="en-US" sz="2800" b="1" dirty="0"/>
              <a:t>Forms</a:t>
            </a:r>
            <a:r>
              <a:rPr lang="en-US" sz="2800" dirty="0"/>
              <a:t> </a:t>
            </a:r>
          </a:p>
          <a:p>
            <a:r>
              <a:rPr lang="en-US" sz="2800" dirty="0" smtClean="0"/>
              <a:t>When </a:t>
            </a:r>
            <a:r>
              <a:rPr lang="en-US" sz="2800" dirty="0"/>
              <a:t>done correctly, you can see these HTML </a:t>
            </a:r>
            <a:r>
              <a:rPr lang="en-US" sz="2800" dirty="0" smtClean="0"/>
              <a:t>labels for Name and Email fields </a:t>
            </a:r>
            <a:r>
              <a:rPr lang="en-US" sz="2800" dirty="0"/>
              <a:t>when you turn on the WAVE </a:t>
            </a:r>
            <a:r>
              <a:rPr lang="en-US" sz="2800" dirty="0" smtClean="0"/>
              <a:t>tool:</a:t>
            </a:r>
            <a:endParaRPr lang="en-US" sz="2800" dirty="0"/>
          </a:p>
        </p:txBody>
      </p:sp>
      <p:pic>
        <p:nvPicPr>
          <p:cNvPr id="10244" name="Picture 4" descr="The WAVE tool makes HTML labels visible for form fiel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472" y="4572000"/>
            <a:ext cx="7376328"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52384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Wave Toolbar Example</a:t>
            </a:r>
            <a:endParaRPr lang="en-US" dirty="0"/>
          </a:p>
        </p:txBody>
      </p:sp>
      <p:pic>
        <p:nvPicPr>
          <p:cNvPr id="3074" name="Picture 2" descr="WAVE toolbar in the Mozilla Firefox brows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41" y="1524000"/>
            <a:ext cx="8534400" cy="314608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descr="Running the WAVE toolbar will check the current page for accessibility errors and give a summary at the top of the 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463" y="3962400"/>
            <a:ext cx="7170737" cy="2590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7381542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Difference?</a:t>
            </a:r>
            <a:endParaRPr lang="en-US" dirty="0"/>
          </a:p>
        </p:txBody>
      </p:sp>
      <p:sp>
        <p:nvSpPr>
          <p:cNvPr id="3" name="Content Placeholder 2"/>
          <p:cNvSpPr>
            <a:spLocks noGrp="1"/>
          </p:cNvSpPr>
          <p:nvPr>
            <p:ph idx="1"/>
          </p:nvPr>
        </p:nvSpPr>
        <p:spPr>
          <a:xfrm>
            <a:off x="457200" y="1752600"/>
            <a:ext cx="8153400" cy="4953000"/>
          </a:xfrm>
        </p:spPr>
        <p:txBody>
          <a:bodyPr>
            <a:normAutofit/>
          </a:bodyPr>
          <a:lstStyle/>
          <a:p>
            <a:pPr marL="0" indent="0">
              <a:buNone/>
            </a:pPr>
            <a:r>
              <a:rPr lang="en-US" sz="3600" dirty="0" smtClean="0"/>
              <a:t>Wave Toolbar</a:t>
            </a:r>
          </a:p>
          <a:p>
            <a:r>
              <a:rPr lang="en-US" dirty="0" smtClean="0"/>
              <a:t>Evaluation works on local machine only</a:t>
            </a:r>
          </a:p>
          <a:p>
            <a:r>
              <a:rPr lang="en-US" dirty="0" smtClean="0"/>
              <a:t>Evaluates the rendered version, locally </a:t>
            </a:r>
            <a:r>
              <a:rPr lang="en-US" dirty="0"/>
              <a:t>displayed styles and </a:t>
            </a:r>
            <a:r>
              <a:rPr lang="en-US" dirty="0" smtClean="0"/>
              <a:t>dynamically generated </a:t>
            </a:r>
            <a:r>
              <a:rPr lang="en-US" dirty="0"/>
              <a:t>content from scripts </a:t>
            </a:r>
            <a:endParaRPr lang="en-US" dirty="0" smtClean="0"/>
          </a:p>
          <a:p>
            <a:r>
              <a:rPr lang="en-US" dirty="0" smtClean="0"/>
              <a:t>Can check </a:t>
            </a:r>
            <a:r>
              <a:rPr lang="en-US" dirty="0"/>
              <a:t>intranet, </a:t>
            </a:r>
            <a:r>
              <a:rPr lang="en-US" dirty="0" smtClean="0"/>
              <a:t>password protected</a:t>
            </a:r>
            <a:r>
              <a:rPr lang="en-US" dirty="0"/>
              <a:t>, dynamically generated, or sensitive </a:t>
            </a:r>
            <a:r>
              <a:rPr lang="en-US" dirty="0" smtClean="0"/>
              <a:t>pages</a:t>
            </a:r>
          </a:p>
          <a:p>
            <a:pPr marL="0" indent="0">
              <a:buNone/>
            </a:pPr>
            <a:r>
              <a:rPr lang="en-US" sz="3600" dirty="0"/>
              <a:t>Wave at </a:t>
            </a:r>
            <a:r>
              <a:rPr lang="en-US" sz="3600" dirty="0" err="1"/>
              <a:t>WebAim</a:t>
            </a:r>
            <a:endParaRPr lang="en-US" sz="3600" dirty="0"/>
          </a:p>
          <a:p>
            <a:r>
              <a:rPr lang="en-US" dirty="0"/>
              <a:t>Request goes through </a:t>
            </a:r>
            <a:r>
              <a:rPr lang="en-US" dirty="0" err="1"/>
              <a:t>WebAIM</a:t>
            </a:r>
            <a:r>
              <a:rPr lang="en-US" dirty="0"/>
              <a:t> server</a:t>
            </a:r>
          </a:p>
          <a:p>
            <a:endParaRPr lang="en-US" dirty="0"/>
          </a:p>
        </p:txBody>
      </p:sp>
    </p:spTree>
    <p:extLst>
      <p:ext uri="{BB962C8B-B14F-4D97-AF65-F5344CB8AC3E}">
        <p14:creationId xmlns:p14="http://schemas.microsoft.com/office/powerpoint/2010/main" val="401992230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772400" cy="1191950"/>
          </a:xfrm>
        </p:spPr>
        <p:txBody>
          <a:bodyPr/>
          <a:lstStyle/>
          <a:p>
            <a:pPr algn="l"/>
            <a:r>
              <a:rPr lang="en-US" sz="4000" dirty="0" smtClean="0"/>
              <a:t>FANGS </a:t>
            </a:r>
            <a:br>
              <a:rPr lang="en-US" sz="4000" dirty="0" smtClean="0"/>
            </a:br>
            <a:r>
              <a:rPr lang="en-US" sz="4000" dirty="0" smtClean="0"/>
              <a:t>Screen Reader Emulator</a:t>
            </a:r>
            <a:endParaRPr lang="en-US" sz="4000" dirty="0"/>
          </a:p>
        </p:txBody>
      </p:sp>
      <p:sp>
        <p:nvSpPr>
          <p:cNvPr id="3" name="Content Placeholder 2"/>
          <p:cNvSpPr>
            <a:spLocks noGrp="1"/>
          </p:cNvSpPr>
          <p:nvPr>
            <p:ph idx="1"/>
          </p:nvPr>
        </p:nvSpPr>
        <p:spPr>
          <a:xfrm>
            <a:off x="457200" y="2484437"/>
            <a:ext cx="7848600" cy="4297363"/>
          </a:xfrm>
        </p:spPr>
        <p:txBody>
          <a:bodyPr/>
          <a:lstStyle/>
          <a:p>
            <a:r>
              <a:rPr lang="en-US" dirty="0" smtClean="0"/>
              <a:t>Firefox add-on</a:t>
            </a:r>
          </a:p>
          <a:p>
            <a:r>
              <a:rPr lang="en-US" dirty="0" smtClean="0"/>
              <a:t>Provides three options:</a:t>
            </a:r>
          </a:p>
          <a:p>
            <a:pPr lvl="1"/>
            <a:r>
              <a:rPr lang="en-US" dirty="0"/>
              <a:t>T</a:t>
            </a:r>
            <a:r>
              <a:rPr lang="en-US" dirty="0" smtClean="0"/>
              <a:t>ext of a webpage just as a screen reader would read it</a:t>
            </a:r>
          </a:p>
          <a:p>
            <a:pPr lvl="1"/>
            <a:r>
              <a:rPr lang="en-US" dirty="0" smtClean="0"/>
              <a:t>List of headers</a:t>
            </a:r>
          </a:p>
          <a:p>
            <a:pPr lvl="1"/>
            <a:r>
              <a:rPr lang="en-US" dirty="0" smtClean="0"/>
              <a:t>List of links</a:t>
            </a:r>
          </a:p>
          <a:p>
            <a:endParaRPr lang="en-US" dirty="0"/>
          </a:p>
        </p:txBody>
      </p:sp>
      <p:pic>
        <p:nvPicPr>
          <p:cNvPr id="8194" name="Picture 2" descr="FANGS Screen Read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0"/>
            <a:ext cx="990600" cy="1085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541324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Library Web Page</a:t>
            </a:r>
            <a:endParaRPr lang="en-US" dirty="0"/>
          </a:p>
        </p:txBody>
      </p:sp>
      <p:pic>
        <p:nvPicPr>
          <p:cNvPr id="3074" name="Picture 2" descr="Clermont County Public Library webs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676400"/>
            <a:ext cx="7847013" cy="45243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9935753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FANGS Output Example</a:t>
            </a:r>
            <a:endParaRPr lang="en-US" dirty="0"/>
          </a:p>
        </p:txBody>
      </p:sp>
      <p:pic>
        <p:nvPicPr>
          <p:cNvPr id="1027" name="Picture 3" descr="FANGS Output for the Clermont Library website shows what a screen reader would s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47800"/>
            <a:ext cx="6993571"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731242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688490" y="304800"/>
            <a:ext cx="7756263" cy="1054250"/>
          </a:xfrm>
        </p:spPr>
        <p:txBody>
          <a:bodyPr/>
          <a:lstStyle/>
          <a:p>
            <a:r>
              <a:rPr lang="en-US" dirty="0" smtClean="0"/>
              <a:t>More FANGS View Options</a:t>
            </a:r>
            <a:endParaRPr lang="en-US" dirty="0"/>
          </a:p>
        </p:txBody>
      </p:sp>
      <p:sp>
        <p:nvSpPr>
          <p:cNvPr id="5" name="Text Placeholder 4"/>
          <p:cNvSpPr>
            <a:spLocks noGrp="1"/>
          </p:cNvSpPr>
          <p:nvPr>
            <p:ph type="body" idx="1"/>
          </p:nvPr>
        </p:nvSpPr>
        <p:spPr>
          <a:xfrm>
            <a:off x="457200" y="1219200"/>
            <a:ext cx="4040188" cy="639762"/>
          </a:xfrm>
        </p:spPr>
        <p:txBody>
          <a:bodyPr>
            <a:normAutofit/>
          </a:bodyPr>
          <a:lstStyle/>
          <a:p>
            <a:pPr algn="ctr"/>
            <a:r>
              <a:rPr lang="en-US" sz="2800" dirty="0" smtClean="0"/>
              <a:t>Headings	</a:t>
            </a:r>
            <a:endParaRPr lang="en-US" sz="2800" dirty="0"/>
          </a:p>
        </p:txBody>
      </p:sp>
      <p:pic>
        <p:nvPicPr>
          <p:cNvPr id="2056" name="Picture 8" descr="FANGS View Option for Headings lists all headings and heading lev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106706"/>
            <a:ext cx="2914650" cy="43243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 Placeholder 6"/>
          <p:cNvSpPr>
            <a:spLocks noGrp="1"/>
          </p:cNvSpPr>
          <p:nvPr>
            <p:ph type="body" sz="quarter" idx="3"/>
          </p:nvPr>
        </p:nvSpPr>
        <p:spPr>
          <a:xfrm>
            <a:off x="4721225" y="1277472"/>
            <a:ext cx="4041775" cy="609600"/>
          </a:xfrm>
        </p:spPr>
        <p:txBody>
          <a:bodyPr>
            <a:normAutofit/>
          </a:bodyPr>
          <a:lstStyle/>
          <a:p>
            <a:pPr algn="ctr"/>
            <a:r>
              <a:rPr lang="en-US" sz="2800" dirty="0" smtClean="0"/>
              <a:t>Links</a:t>
            </a:r>
            <a:endParaRPr lang="en-US" sz="2800" dirty="0"/>
          </a:p>
        </p:txBody>
      </p:sp>
      <p:pic>
        <p:nvPicPr>
          <p:cNvPr id="2053" name="Picture 5" descr="FANGS View Option for Links lists all hyperlinks. Image also shows a number of odd links that are numerical as in 4, 5, 6 through 29. Then the next link is Calendar View, which illustrates how this could be confusing to a user. Calendar View might be better at the top of the numbered lin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102224"/>
            <a:ext cx="2857500" cy="42862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2497478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 for Microsoft Word </a:t>
            </a:r>
            <a:br>
              <a:rPr lang="en-US" dirty="0" smtClean="0"/>
            </a:br>
            <a:r>
              <a:rPr lang="en-US" dirty="0" smtClean="0"/>
              <a:t>and PowerPoint</a:t>
            </a:r>
            <a:endParaRPr lang="en-US" dirty="0"/>
          </a:p>
        </p:txBody>
      </p:sp>
      <p:sp>
        <p:nvSpPr>
          <p:cNvPr id="3" name="Content Placeholder 2"/>
          <p:cNvSpPr>
            <a:spLocks noGrp="1"/>
          </p:cNvSpPr>
          <p:nvPr>
            <p:ph idx="1"/>
          </p:nvPr>
        </p:nvSpPr>
        <p:spPr>
          <a:xfrm>
            <a:off x="699247" y="2522985"/>
            <a:ext cx="7745505" cy="3877815"/>
          </a:xfrm>
        </p:spPr>
        <p:txBody>
          <a:bodyPr/>
          <a:lstStyle/>
          <a:p>
            <a:r>
              <a:rPr lang="en-US" dirty="0" smtClean="0"/>
              <a:t>Use </a:t>
            </a:r>
            <a:r>
              <a:rPr lang="en-US" dirty="0"/>
              <a:t>built-in formatting </a:t>
            </a:r>
            <a:r>
              <a:rPr lang="en-US" dirty="0" smtClean="0"/>
              <a:t>structures, such as headers</a:t>
            </a:r>
            <a:r>
              <a:rPr lang="en-US" dirty="0"/>
              <a:t>, layouts, </a:t>
            </a:r>
            <a:r>
              <a:rPr lang="en-US" dirty="0" smtClean="0"/>
              <a:t>and bullets. Screen readers rely on formatting.</a:t>
            </a:r>
          </a:p>
          <a:p>
            <a:r>
              <a:rPr lang="en-US" dirty="0" smtClean="0"/>
              <a:t>Images need alt text</a:t>
            </a:r>
          </a:p>
          <a:p>
            <a:r>
              <a:rPr lang="en-US" dirty="0" smtClean="0"/>
              <a:t>Hyperlinks need to be meaningful</a:t>
            </a:r>
          </a:p>
          <a:p>
            <a:r>
              <a:rPr lang="en-US" dirty="0"/>
              <a:t>Almost always better to start fresh than to remediate </a:t>
            </a:r>
          </a:p>
          <a:p>
            <a:endParaRPr lang="en-US" dirty="0"/>
          </a:p>
          <a:p>
            <a:endParaRPr lang="en-US" dirty="0"/>
          </a:p>
        </p:txBody>
      </p:sp>
    </p:spTree>
    <p:extLst>
      <p:ext uri="{BB962C8B-B14F-4D97-AF65-F5344CB8AC3E}">
        <p14:creationId xmlns:p14="http://schemas.microsoft.com/office/powerpoint/2010/main" val="245184719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smtClean="0"/>
              <a:t>Adding Alt Text in Word</a:t>
            </a:r>
            <a:endParaRPr lang="en-US" dirty="0"/>
          </a:p>
        </p:txBody>
      </p:sp>
      <p:pic>
        <p:nvPicPr>
          <p:cNvPr id="1027" name="Picture 3" descr="Screen shots showing how to add Alt Text, with instructional text: Right click the image, then Format Picture. Then click alt text and type in a short description. Use the shortest description possible to convey the meaning of th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447675"/>
            <a:ext cx="8723313" cy="596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191628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Microsoft Accessibility Checkers</a:t>
            </a:r>
            <a:endParaRPr lang="en-US" dirty="0"/>
          </a:p>
        </p:txBody>
      </p:sp>
      <p:sp>
        <p:nvSpPr>
          <p:cNvPr id="3" name="Content Placeholder 2"/>
          <p:cNvSpPr>
            <a:spLocks noGrp="1"/>
          </p:cNvSpPr>
          <p:nvPr>
            <p:ph idx="1"/>
          </p:nvPr>
        </p:nvSpPr>
        <p:spPr/>
        <p:txBody>
          <a:bodyPr/>
          <a:lstStyle/>
          <a:p>
            <a:r>
              <a:rPr lang="en-US" dirty="0" smtClean="0"/>
              <a:t>Office 2007 or later</a:t>
            </a:r>
          </a:p>
          <a:p>
            <a:r>
              <a:rPr lang="en-US" dirty="0" smtClean="0"/>
              <a:t>Files must be created as .</a:t>
            </a:r>
            <a:r>
              <a:rPr lang="en-US" dirty="0" err="1" smtClean="0"/>
              <a:t>docx</a:t>
            </a:r>
            <a:r>
              <a:rPr lang="en-US" dirty="0" smtClean="0"/>
              <a:t> or .</a:t>
            </a:r>
            <a:r>
              <a:rPr lang="en-US" dirty="0" err="1" smtClean="0"/>
              <a:t>pptx</a:t>
            </a:r>
            <a:r>
              <a:rPr lang="en-US" dirty="0" smtClean="0"/>
              <a:t> to use checker</a:t>
            </a:r>
          </a:p>
          <a:p>
            <a:r>
              <a:rPr lang="en-US" dirty="0" smtClean="0"/>
              <a:t>File menu &gt; Check for Issues &gt; Accessibility</a:t>
            </a:r>
          </a:p>
          <a:p>
            <a:r>
              <a:rPr lang="en-US" dirty="0" smtClean="0"/>
              <a:t>Inspection Results - points to problems and gives suggestions for fixing</a:t>
            </a:r>
          </a:p>
          <a:p>
            <a:endParaRPr lang="en-US" dirty="0" smtClean="0"/>
          </a:p>
        </p:txBody>
      </p:sp>
    </p:spTree>
    <p:extLst>
      <p:ext uri="{BB962C8B-B14F-4D97-AF65-F5344CB8AC3E}">
        <p14:creationId xmlns:p14="http://schemas.microsoft.com/office/powerpoint/2010/main" val="420264804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The Physical Presence</a:t>
            </a:r>
            <a:endParaRPr lang="en-US" dirty="0"/>
          </a:p>
        </p:txBody>
      </p:sp>
      <p:pic>
        <p:nvPicPr>
          <p:cNvPr id="1028" name="Picture 4" descr="Handicap parking space and sign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077" t="21353" r="13504"/>
          <a:stretch/>
        </p:blipFill>
        <p:spPr bwMode="auto">
          <a:xfrm>
            <a:off x="457200" y="2667000"/>
            <a:ext cx="2026023" cy="30872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Reference desk sign reading &quot;Ask Questions Here: Information, Reference, Fiction&quot;"/>
          <p:cNvPicPr>
            <a:picLocks noChangeAspect="1"/>
          </p:cNvPicPr>
          <p:nvPr/>
        </p:nvPicPr>
        <p:blipFill rotWithShape="1">
          <a:blip r:embed="rId4" cstate="print">
            <a:extLst>
              <a:ext uri="{28A0092B-C50C-407E-A947-70E740481C1C}">
                <a14:useLocalDpi xmlns:a14="http://schemas.microsoft.com/office/drawing/2010/main" val="0"/>
              </a:ext>
            </a:extLst>
          </a:blip>
          <a:srcRect t="21694" b="9505"/>
          <a:stretch/>
        </p:blipFill>
        <p:spPr>
          <a:xfrm>
            <a:off x="2971030" y="2890284"/>
            <a:ext cx="2515370" cy="1148316"/>
          </a:xfrm>
          <a:prstGeom prst="rect">
            <a:avLst/>
          </a:prstGeom>
        </p:spPr>
      </p:pic>
      <p:pic>
        <p:nvPicPr>
          <p:cNvPr id="5" name="Picture 4" descr="elderly man reading in the librar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1515" y="4600508"/>
            <a:ext cx="2368685" cy="1571692"/>
          </a:xfrm>
          <a:prstGeom prst="rect">
            <a:avLst/>
          </a:prstGeom>
        </p:spPr>
      </p:pic>
      <p:pic>
        <p:nvPicPr>
          <p:cNvPr id="6" name="Picture 5" descr="Smiling teenage girl in wheelchair in the library"/>
          <p:cNvPicPr>
            <a:picLocks noChangeAspect="1"/>
          </p:cNvPicPr>
          <p:nvPr/>
        </p:nvPicPr>
        <p:blipFill rotWithShape="1">
          <a:blip r:embed="rId6">
            <a:extLst>
              <a:ext uri="{28A0092B-C50C-407E-A947-70E740481C1C}">
                <a14:useLocalDpi xmlns:a14="http://schemas.microsoft.com/office/drawing/2010/main" val="0"/>
              </a:ext>
            </a:extLst>
          </a:blip>
          <a:srcRect l="9552" r="28461"/>
          <a:stretch/>
        </p:blipFill>
        <p:spPr>
          <a:xfrm>
            <a:off x="5867400" y="2667000"/>
            <a:ext cx="2982406" cy="3198161"/>
          </a:xfrm>
          <a:prstGeom prst="rect">
            <a:avLst/>
          </a:prstGeom>
        </p:spPr>
      </p:pic>
    </p:spTree>
    <p:extLst>
      <p:ext uri="{BB962C8B-B14F-4D97-AF65-F5344CB8AC3E}">
        <p14:creationId xmlns:p14="http://schemas.microsoft.com/office/powerpoint/2010/main" val="119594563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Microsoft Word</a:t>
            </a:r>
            <a:endParaRPr lang="en-US" dirty="0"/>
          </a:p>
        </p:txBody>
      </p:sp>
      <p:pic>
        <p:nvPicPr>
          <p:cNvPr id="3074" name="Picture 2" descr="Screen shot for the Microsoft Word Check Accessibility tool under File, Check for Issues, Check Accessibil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066" y="1700103"/>
            <a:ext cx="5577134" cy="5005497"/>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85293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Errors and Warnings</a:t>
            </a:r>
            <a:endParaRPr lang="en-US" dirty="0"/>
          </a:p>
        </p:txBody>
      </p:sp>
      <p:pic>
        <p:nvPicPr>
          <p:cNvPr id="2050" name="Picture 2" descr="Example of Inspection Results for a Word document which lists all errors and warnings in the document, and offers information on why and how it should be fix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57400"/>
            <a:ext cx="8740685" cy="4038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7321365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Techniques Unique to PowerPoint</a:t>
            </a:r>
            <a:endParaRPr lang="en-US" dirty="0"/>
          </a:p>
        </p:txBody>
      </p:sp>
      <p:sp>
        <p:nvSpPr>
          <p:cNvPr id="3" name="Content Placeholder 2"/>
          <p:cNvSpPr>
            <a:spLocks noGrp="1"/>
          </p:cNvSpPr>
          <p:nvPr>
            <p:ph idx="1"/>
          </p:nvPr>
        </p:nvSpPr>
        <p:spPr>
          <a:xfrm>
            <a:off x="699247" y="2522985"/>
            <a:ext cx="7745505" cy="3877815"/>
          </a:xfrm>
        </p:spPr>
        <p:txBody>
          <a:bodyPr/>
          <a:lstStyle/>
          <a:p>
            <a:r>
              <a:rPr lang="en-US" dirty="0" smtClean="0"/>
              <a:t>Start building slides using outline view</a:t>
            </a:r>
          </a:p>
          <a:p>
            <a:r>
              <a:rPr lang="en-US" dirty="0" smtClean="0"/>
              <a:t>Each slide needs a title (which can be hidden from view if necessary)</a:t>
            </a:r>
          </a:p>
          <a:p>
            <a:r>
              <a:rPr lang="en-US" dirty="0" smtClean="0"/>
              <a:t>Reading order is important</a:t>
            </a:r>
          </a:p>
          <a:p>
            <a:r>
              <a:rPr lang="en-US" dirty="0" smtClean="0"/>
              <a:t>Avoid using text boxes – screen readers can’t “see” the content. Use the layout and content boxes instead</a:t>
            </a:r>
            <a:endParaRPr lang="en-US" dirty="0"/>
          </a:p>
        </p:txBody>
      </p:sp>
    </p:spTree>
    <p:extLst>
      <p:ext uri="{BB962C8B-B14F-4D97-AF65-F5344CB8AC3E}">
        <p14:creationId xmlns:p14="http://schemas.microsoft.com/office/powerpoint/2010/main" val="193247219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257800" cy="1143000"/>
          </a:xfrm>
        </p:spPr>
        <p:txBody>
          <a:bodyPr/>
          <a:lstStyle/>
          <a:p>
            <a:r>
              <a:rPr lang="en-US" dirty="0" smtClean="0"/>
              <a:t>PowerPoint</a:t>
            </a:r>
            <a:endParaRPr lang="en-US" dirty="0"/>
          </a:p>
        </p:txBody>
      </p:sp>
      <p:sp>
        <p:nvSpPr>
          <p:cNvPr id="3" name="Content Placeholder 2"/>
          <p:cNvSpPr>
            <a:spLocks noGrp="1"/>
          </p:cNvSpPr>
          <p:nvPr>
            <p:ph idx="1"/>
          </p:nvPr>
        </p:nvSpPr>
        <p:spPr>
          <a:xfrm>
            <a:off x="685800" y="2332037"/>
            <a:ext cx="4648200" cy="3078163"/>
          </a:xfrm>
        </p:spPr>
        <p:txBody>
          <a:bodyPr/>
          <a:lstStyle/>
          <a:p>
            <a:r>
              <a:rPr lang="en-US" dirty="0" smtClean="0"/>
              <a:t>Errors are mostly missing alt text and slide titles</a:t>
            </a:r>
          </a:p>
          <a:p>
            <a:r>
              <a:rPr lang="en-US" dirty="0" smtClean="0"/>
              <a:t>Warnings – hyperlinks</a:t>
            </a:r>
          </a:p>
          <a:p>
            <a:r>
              <a:rPr lang="en-US" dirty="0" smtClean="0"/>
              <a:t>Duplicate titles</a:t>
            </a:r>
          </a:p>
          <a:p>
            <a:r>
              <a:rPr lang="en-US" dirty="0" smtClean="0"/>
              <a:t>Reading order</a:t>
            </a:r>
            <a:endParaRPr lang="en-US" dirty="0"/>
          </a:p>
        </p:txBody>
      </p:sp>
      <p:pic>
        <p:nvPicPr>
          <p:cNvPr id="4098" name="Picture 2" descr="The Accessibility Checker in Powerpoint is similar to that in Word. Example Inspection Report is shown with many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338158"/>
            <a:ext cx="2486025" cy="6501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290590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t>Reading Order Oddity</a:t>
            </a:r>
            <a:endParaRPr lang="en-US" dirty="0"/>
          </a:p>
        </p:txBody>
      </p:sp>
      <p:pic>
        <p:nvPicPr>
          <p:cNvPr id="9218" name="Picture 2" descr="Screen shot showing the  Selection Pane in Powerpoint. In the Ribbon, click on Arrange, then Selection pane. It  shows the reading order of items on a slide, but they are listed in reverse order, from bottom to top. An eye icon can be toggled on or off to make the item show or disappear from view. "/>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431033" y="2446337"/>
            <a:ext cx="6281933" cy="3878263"/>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1902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36602"/>
            <a:ext cx="8382000" cy="553998"/>
          </a:xfrm>
        </p:spPr>
        <p:txBody>
          <a:bodyPr>
            <a:normAutofit fontScale="90000"/>
          </a:bodyPr>
          <a:lstStyle/>
          <a:p>
            <a:r>
              <a:rPr lang="en-US" sz="4000" dirty="0" smtClean="0"/>
              <a:t>508ers New Best Friends</a:t>
            </a:r>
            <a:endParaRPr lang="en-US" sz="4000" dirty="0"/>
          </a:p>
        </p:txBody>
      </p:sp>
      <p:sp>
        <p:nvSpPr>
          <p:cNvPr id="4" name="Content Placeholder 3"/>
          <p:cNvSpPr>
            <a:spLocks noGrp="1"/>
          </p:cNvSpPr>
          <p:nvPr>
            <p:ph idx="1"/>
          </p:nvPr>
        </p:nvSpPr>
        <p:spPr>
          <a:xfrm>
            <a:off x="381000" y="1600201"/>
            <a:ext cx="8382000" cy="5257800"/>
          </a:xfrm>
        </p:spPr>
        <p:txBody>
          <a:bodyPr>
            <a:noAutofit/>
          </a:bodyPr>
          <a:lstStyle/>
          <a:p>
            <a:pPr marL="0" indent="0">
              <a:buNone/>
            </a:pPr>
            <a:r>
              <a:rPr lang="en-US" dirty="0" smtClean="0"/>
              <a:t>Shortcuts can be added to Quick Access toolbar:</a:t>
            </a:r>
          </a:p>
          <a:p>
            <a:pPr>
              <a:buFont typeface="Wingdings" pitchFamily="2" charset="2"/>
              <a:buChar char="ü"/>
            </a:pPr>
            <a:r>
              <a:rPr lang="en-US" dirty="0" smtClean="0"/>
              <a:t>Right click in Quick Access toolbar </a:t>
            </a:r>
          </a:p>
          <a:p>
            <a:pPr>
              <a:buFont typeface="Wingdings" pitchFamily="2" charset="2"/>
              <a:buChar char="ü"/>
            </a:pPr>
            <a:r>
              <a:rPr lang="en-US" dirty="0" smtClean="0"/>
              <a:t>Choose Customize Quick Access Toolbar</a:t>
            </a:r>
          </a:p>
          <a:p>
            <a:pPr>
              <a:buFont typeface="Wingdings" pitchFamily="2" charset="2"/>
              <a:buChar char="ü"/>
            </a:pPr>
            <a:r>
              <a:rPr lang="en-US" dirty="0" smtClean="0"/>
              <a:t>Under “Choose Commands From” look at dropdown, then choose “Commands Not in the Ribbon”</a:t>
            </a:r>
          </a:p>
          <a:p>
            <a:pPr>
              <a:buFont typeface="Wingdings" pitchFamily="2" charset="2"/>
              <a:buChar char="ü"/>
            </a:pPr>
            <a:r>
              <a:rPr lang="en-US" dirty="0" smtClean="0"/>
              <a:t>Add Accessibility Checker, Alt Text and Selection Pane (PowerPoint) for one-click access to these important tools</a:t>
            </a:r>
            <a:endParaRPr lang="en-US" dirty="0"/>
          </a:p>
        </p:txBody>
      </p:sp>
    </p:spTree>
    <p:extLst>
      <p:ext uri="{BB962C8B-B14F-4D97-AF65-F5344CB8AC3E}">
        <p14:creationId xmlns:p14="http://schemas.microsoft.com/office/powerpoint/2010/main" val="1810448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PDF Files</a:t>
            </a:r>
            <a:endParaRPr lang="en-US" dirty="0"/>
          </a:p>
        </p:txBody>
      </p:sp>
      <p:sp>
        <p:nvSpPr>
          <p:cNvPr id="3" name="Content Placeholder 2"/>
          <p:cNvSpPr>
            <a:spLocks noGrp="1"/>
          </p:cNvSpPr>
          <p:nvPr>
            <p:ph idx="1"/>
          </p:nvPr>
        </p:nvSpPr>
        <p:spPr>
          <a:xfrm>
            <a:off x="381001" y="1828801"/>
            <a:ext cx="8063752" cy="4297362"/>
          </a:xfrm>
        </p:spPr>
        <p:txBody>
          <a:bodyPr>
            <a:normAutofit/>
          </a:bodyPr>
          <a:lstStyle/>
          <a:p>
            <a:r>
              <a:rPr lang="en-US" dirty="0" smtClean="0"/>
              <a:t>Most complicated</a:t>
            </a:r>
          </a:p>
          <a:p>
            <a:r>
              <a:rPr lang="en-US" dirty="0" smtClean="0"/>
              <a:t>No guarantee that compliant document will retain compliancy when saved as PDF</a:t>
            </a:r>
          </a:p>
          <a:p>
            <a:r>
              <a:rPr lang="en-US" dirty="0" smtClean="0"/>
              <a:t>Structured docs work best</a:t>
            </a:r>
          </a:p>
          <a:p>
            <a:r>
              <a:rPr lang="en-US" dirty="0" smtClean="0"/>
              <a:t>Requires Acrobat Pro</a:t>
            </a:r>
            <a:endParaRPr lang="en-US" dirty="0"/>
          </a:p>
        </p:txBody>
      </p:sp>
    </p:spTree>
    <p:extLst>
      <p:ext uri="{BB962C8B-B14F-4D97-AF65-F5344CB8AC3E}">
        <p14:creationId xmlns:p14="http://schemas.microsoft.com/office/powerpoint/2010/main" val="269572859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000" dirty="0" smtClean="0"/>
              <a:t>PDF Files Can Cause Headaches!</a:t>
            </a:r>
            <a:endParaRPr lang="en-US" sz="4000" dirty="0"/>
          </a:p>
        </p:txBody>
      </p:sp>
      <p:pic>
        <p:nvPicPr>
          <p:cNvPr id="3074" name="Picture 2" descr="The accessibility report on this visually simple PDF form indicates there are 284 images with no alternate text in the first page al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94305"/>
            <a:ext cx="8013153" cy="5270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313081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685800"/>
            <a:ext cx="4482066" cy="1054250"/>
          </a:xfrm>
        </p:spPr>
        <p:txBody>
          <a:bodyPr/>
          <a:lstStyle/>
          <a:p>
            <a:r>
              <a:rPr lang="en-US" dirty="0" smtClean="0"/>
              <a:t>A Drop in the Bucket</a:t>
            </a:r>
            <a:endParaRPr lang="en-US" dirty="0"/>
          </a:p>
        </p:txBody>
      </p:sp>
      <p:sp>
        <p:nvSpPr>
          <p:cNvPr id="2" name="Content Placeholder 1"/>
          <p:cNvSpPr>
            <a:spLocks noGrp="1"/>
          </p:cNvSpPr>
          <p:nvPr>
            <p:ph idx="1"/>
          </p:nvPr>
        </p:nvSpPr>
        <p:spPr>
          <a:xfrm>
            <a:off x="699247" y="2209800"/>
            <a:ext cx="3796553" cy="4419600"/>
          </a:xfrm>
        </p:spPr>
        <p:txBody>
          <a:bodyPr>
            <a:normAutofit/>
          </a:bodyPr>
          <a:lstStyle/>
          <a:p>
            <a:pPr marL="0" indent="0">
              <a:buNone/>
            </a:pPr>
            <a:r>
              <a:rPr lang="en-US" dirty="0" smtClean="0"/>
              <a:t>Type in the chat box your most pressing training needs:</a:t>
            </a:r>
          </a:p>
          <a:p>
            <a:pPr marL="0" indent="0" algn="ctr">
              <a:buNone/>
            </a:pPr>
            <a:r>
              <a:rPr lang="en-US" dirty="0" smtClean="0"/>
              <a:t>Web accessibility?</a:t>
            </a:r>
            <a:r>
              <a:rPr lang="en-US" dirty="0"/>
              <a:t> </a:t>
            </a:r>
            <a:endParaRPr lang="en-US" dirty="0" smtClean="0"/>
          </a:p>
          <a:p>
            <a:pPr marL="0" indent="0" algn="ctr">
              <a:buNone/>
            </a:pPr>
            <a:r>
              <a:rPr lang="en-US" dirty="0" smtClean="0"/>
              <a:t>Word?</a:t>
            </a:r>
          </a:p>
          <a:p>
            <a:pPr marL="0" indent="0" algn="ctr">
              <a:buNone/>
            </a:pPr>
            <a:r>
              <a:rPr lang="en-US" dirty="0" err="1" smtClean="0"/>
              <a:t>Powerpoint</a:t>
            </a:r>
            <a:r>
              <a:rPr lang="en-US" dirty="0" smtClean="0"/>
              <a:t>?</a:t>
            </a:r>
          </a:p>
          <a:p>
            <a:pPr marL="0" indent="0" algn="ctr">
              <a:buNone/>
            </a:pPr>
            <a:r>
              <a:rPr lang="en-US" dirty="0" smtClean="0"/>
              <a:t>PDFs?</a:t>
            </a:r>
          </a:p>
          <a:p>
            <a:pPr marL="0" indent="0" algn="ctr">
              <a:buNone/>
            </a:pPr>
            <a:r>
              <a:rPr lang="en-US" dirty="0" smtClean="0"/>
              <a:t>Other?</a:t>
            </a:r>
            <a:endParaRPr lang="en-US" dirty="0"/>
          </a:p>
        </p:txBody>
      </p:sp>
      <p:pic>
        <p:nvPicPr>
          <p:cNvPr id="1026" name="Picture 2" descr="A fountain pouring water into a bucke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0154" y="609600"/>
            <a:ext cx="428625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0671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59020" y="304800"/>
            <a:ext cx="5591907" cy="1524000"/>
          </a:xfrm>
        </p:spPr>
        <p:txBody>
          <a:bodyPr>
            <a:normAutofit/>
          </a:bodyPr>
          <a:lstStyle/>
          <a:p>
            <a:r>
              <a:rPr lang="en-US" dirty="0" smtClean="0"/>
              <a:t>Form </a:t>
            </a:r>
            <a:r>
              <a:rPr lang="en-US" b="1" dirty="0" smtClean="0"/>
              <a:t>and</a:t>
            </a:r>
            <a:r>
              <a:rPr lang="en-US" baseline="0" dirty="0" smtClean="0"/>
              <a:t> Function</a:t>
            </a:r>
            <a:endParaRPr lang="en-US" dirty="0"/>
          </a:p>
        </p:txBody>
      </p:sp>
      <p:sp>
        <p:nvSpPr>
          <p:cNvPr id="3" name="Content Placeholder 2"/>
          <p:cNvSpPr>
            <a:spLocks noGrp="1"/>
          </p:cNvSpPr>
          <p:nvPr>
            <p:ph idx="1"/>
          </p:nvPr>
        </p:nvSpPr>
        <p:spPr>
          <a:xfrm>
            <a:off x="3733800" y="2133600"/>
            <a:ext cx="5105400" cy="3657600"/>
          </a:xfrm>
        </p:spPr>
        <p:txBody>
          <a:bodyPr>
            <a:normAutofit/>
          </a:bodyPr>
          <a:lstStyle/>
          <a:p>
            <a:pPr marL="0" indent="0">
              <a:buNone/>
            </a:pPr>
            <a:r>
              <a:rPr lang="en-US" dirty="0" smtClean="0"/>
              <a:t>We can have our cake and eat it too</a:t>
            </a:r>
          </a:p>
          <a:p>
            <a:r>
              <a:rPr lang="en-US" dirty="0" smtClean="0"/>
              <a:t>Commitment </a:t>
            </a:r>
          </a:p>
          <a:p>
            <a:r>
              <a:rPr lang="en-US" dirty="0" smtClean="0"/>
              <a:t>Planning, budgeting</a:t>
            </a:r>
          </a:p>
          <a:p>
            <a:r>
              <a:rPr lang="en-US" dirty="0" smtClean="0"/>
              <a:t>Good design, implementation </a:t>
            </a:r>
          </a:p>
          <a:p>
            <a:r>
              <a:rPr lang="en-US" dirty="0" smtClean="0"/>
              <a:t>Testing, evaluation</a:t>
            </a:r>
          </a:p>
        </p:txBody>
      </p:sp>
      <p:pic>
        <p:nvPicPr>
          <p:cNvPr id="10242" name="Picture 2" descr="A happy young boy with a cupcake"/>
          <p:cNvPicPr>
            <a:picLocks noChangeAspect="1" noChangeArrowheads="1"/>
          </p:cNvPicPr>
          <p:nvPr/>
        </p:nvPicPr>
        <p:blipFill rotWithShape="1">
          <a:blip r:embed="rId3">
            <a:extLst>
              <a:ext uri="{28A0092B-C50C-407E-A947-70E740481C1C}">
                <a14:useLocalDpi xmlns:a14="http://schemas.microsoft.com/office/drawing/2010/main" val="0"/>
              </a:ext>
            </a:extLst>
          </a:blip>
          <a:srcRect l="5673" r="57180"/>
          <a:stretch/>
        </p:blipFill>
        <p:spPr bwMode="auto">
          <a:xfrm>
            <a:off x="0" y="0"/>
            <a:ext cx="355209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942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319606"/>
          </a:xfrm>
        </p:spPr>
        <p:txBody>
          <a:bodyPr>
            <a:normAutofit/>
          </a:bodyPr>
          <a:lstStyle/>
          <a:p>
            <a:r>
              <a:rPr lang="en-US" sz="4000" b="1" dirty="0" smtClean="0"/>
              <a:t>The Library’s Virtual Front Door</a:t>
            </a:r>
            <a:endParaRPr lang="en-US" sz="4000" dirty="0"/>
          </a:p>
        </p:txBody>
      </p:sp>
      <p:sp>
        <p:nvSpPr>
          <p:cNvPr id="3" name="Content Placeholder 2"/>
          <p:cNvSpPr>
            <a:spLocks noGrp="1"/>
          </p:cNvSpPr>
          <p:nvPr>
            <p:ph idx="1"/>
          </p:nvPr>
        </p:nvSpPr>
        <p:spPr>
          <a:xfrm>
            <a:off x="457200" y="1524000"/>
            <a:ext cx="8229600" cy="5105400"/>
          </a:xfrm>
        </p:spPr>
        <p:txBody>
          <a:bodyPr>
            <a:normAutofit/>
          </a:bodyPr>
          <a:lstStyle/>
          <a:p>
            <a:r>
              <a:rPr lang="en-US" sz="2800" dirty="0" smtClean="0"/>
              <a:t>Communication</a:t>
            </a:r>
            <a:r>
              <a:rPr lang="en-US" sz="2800" dirty="0"/>
              <a:t>, </a:t>
            </a:r>
            <a:r>
              <a:rPr lang="en-US" sz="2800" dirty="0" smtClean="0"/>
              <a:t>promotion</a:t>
            </a:r>
            <a:endParaRPr lang="en-US" sz="2800" dirty="0"/>
          </a:p>
          <a:p>
            <a:r>
              <a:rPr lang="en-US" sz="2800" dirty="0" smtClean="0"/>
              <a:t>Current information</a:t>
            </a:r>
            <a:r>
              <a:rPr lang="en-US" sz="2800" dirty="0"/>
              <a:t>, services, </a:t>
            </a:r>
            <a:r>
              <a:rPr lang="en-US" sz="2800" dirty="0" smtClean="0"/>
              <a:t>resources</a:t>
            </a:r>
            <a:endParaRPr lang="en-US" sz="2800" dirty="0"/>
          </a:p>
        </p:txBody>
      </p:sp>
      <p:pic>
        <p:nvPicPr>
          <p:cNvPr id="3074" name="Picture 2" descr="Example of library website banner showing hours, contact, account, catalog, events, and other basic library servi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19400"/>
            <a:ext cx="8382000" cy="1666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example of library website features Services, Spring Features, and Info about the libra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574" y="4743450"/>
            <a:ext cx="7561263" cy="1962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320913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Workarounds?</a:t>
            </a:r>
            <a:endParaRPr lang="en-US" dirty="0"/>
          </a:p>
        </p:txBody>
      </p:sp>
      <p:sp>
        <p:nvSpPr>
          <p:cNvPr id="3" name="Content Placeholder 2"/>
          <p:cNvSpPr>
            <a:spLocks noGrp="1"/>
          </p:cNvSpPr>
          <p:nvPr>
            <p:ph idx="1"/>
          </p:nvPr>
        </p:nvSpPr>
        <p:spPr>
          <a:xfrm>
            <a:off x="699247" y="2590800"/>
            <a:ext cx="7745505" cy="3535362"/>
          </a:xfrm>
        </p:spPr>
        <p:txBody>
          <a:bodyPr/>
          <a:lstStyle/>
          <a:p>
            <a:r>
              <a:rPr lang="en-US" dirty="0"/>
              <a:t>Is text equivalent sufficient?  </a:t>
            </a:r>
            <a:r>
              <a:rPr lang="en-US" dirty="0" smtClean="0"/>
              <a:t>NO</a:t>
            </a:r>
          </a:p>
          <a:p>
            <a:pPr lvl="1"/>
            <a:r>
              <a:rPr lang="en-US" dirty="0" smtClean="0"/>
              <a:t>No </a:t>
            </a:r>
            <a:r>
              <a:rPr lang="en-US" dirty="0"/>
              <a:t>one wants to read pages of text</a:t>
            </a:r>
            <a:r>
              <a:rPr lang="en-US" dirty="0" smtClean="0"/>
              <a:t>.  </a:t>
            </a:r>
          </a:p>
          <a:p>
            <a:pPr lvl="1"/>
            <a:r>
              <a:rPr lang="en-US" dirty="0" smtClean="0"/>
              <a:t>Images </a:t>
            </a:r>
            <a:r>
              <a:rPr lang="en-US" dirty="0"/>
              <a:t>and other objects can convey meaning and be more interesting for all </a:t>
            </a:r>
            <a:r>
              <a:rPr lang="en-US" dirty="0" smtClean="0"/>
              <a:t>users</a:t>
            </a:r>
          </a:p>
          <a:p>
            <a:pPr lvl="1"/>
            <a:r>
              <a:rPr lang="en-US" dirty="0" smtClean="0"/>
              <a:t>Plan </a:t>
            </a:r>
            <a:r>
              <a:rPr lang="en-US" dirty="0"/>
              <a:t>for equivalent experience to extent </a:t>
            </a:r>
            <a:r>
              <a:rPr lang="en-US" dirty="0" smtClean="0"/>
              <a:t>possible</a:t>
            </a:r>
            <a:endParaRPr lang="en-US" dirty="0"/>
          </a:p>
        </p:txBody>
      </p:sp>
    </p:spTree>
    <p:extLst>
      <p:ext uri="{BB962C8B-B14F-4D97-AF65-F5344CB8AC3E}">
        <p14:creationId xmlns:p14="http://schemas.microsoft.com/office/powerpoint/2010/main" val="26449719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699247" y="2370585"/>
            <a:ext cx="7745505" cy="3877815"/>
          </a:xfrm>
        </p:spPr>
        <p:txBody>
          <a:bodyPr>
            <a:normAutofit/>
          </a:bodyPr>
          <a:lstStyle/>
          <a:p>
            <a:r>
              <a:rPr lang="en-US" dirty="0" smtClean="0"/>
              <a:t>Just because it passes the test… </a:t>
            </a:r>
          </a:p>
          <a:p>
            <a:r>
              <a:rPr lang="en-US" dirty="0" smtClean="0"/>
              <a:t>Build accessibility techniques into the workflow</a:t>
            </a:r>
          </a:p>
          <a:p>
            <a:r>
              <a:rPr lang="en-US" dirty="0" smtClean="0"/>
              <a:t>Find </a:t>
            </a:r>
            <a:r>
              <a:rPr lang="en-US" dirty="0"/>
              <a:t>solutions, not </a:t>
            </a:r>
            <a:r>
              <a:rPr lang="en-US" dirty="0" smtClean="0"/>
              <a:t>workarounds</a:t>
            </a:r>
          </a:p>
          <a:p>
            <a:r>
              <a:rPr lang="en-US" dirty="0" smtClean="0"/>
              <a:t>Improving </a:t>
            </a:r>
            <a:r>
              <a:rPr lang="en-US" dirty="0"/>
              <a:t>accessibility improves usability for all users. </a:t>
            </a:r>
            <a:endParaRPr lang="en-US" dirty="0" smtClean="0"/>
          </a:p>
          <a:p>
            <a:r>
              <a:rPr lang="en-US" dirty="0" smtClean="0"/>
              <a:t>It’s </a:t>
            </a:r>
            <a:r>
              <a:rPr lang="en-US" dirty="0"/>
              <a:t>the right thing to </a:t>
            </a:r>
            <a:r>
              <a:rPr lang="en-US" dirty="0" smtClean="0"/>
              <a:t>do</a:t>
            </a:r>
            <a:endParaRPr lang="en-US" dirty="0"/>
          </a:p>
        </p:txBody>
      </p:sp>
    </p:spTree>
    <p:extLst>
      <p:ext uri="{BB962C8B-B14F-4D97-AF65-F5344CB8AC3E}">
        <p14:creationId xmlns:p14="http://schemas.microsoft.com/office/powerpoint/2010/main" val="31873608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8000" dirty="0" smtClean="0">
                <a:solidFill>
                  <a:schemeClr val="accent2">
                    <a:lumMod val="75000"/>
                  </a:schemeClr>
                </a:solidFill>
                <a:latin typeface="Lucida Handwriting" pitchFamily="66" charset="0"/>
              </a:rPr>
              <a:t>Thank You!</a:t>
            </a:r>
            <a:endParaRPr lang="en-US" sz="8000" dirty="0">
              <a:solidFill>
                <a:schemeClr val="accent2">
                  <a:lumMod val="75000"/>
                </a:schemeClr>
              </a:solidFill>
              <a:latin typeface="Lucida Handwriting" pitchFamily="66" charset="0"/>
            </a:endParaRPr>
          </a:p>
        </p:txBody>
      </p:sp>
      <p:sp>
        <p:nvSpPr>
          <p:cNvPr id="5" name="Content Placeholder 4"/>
          <p:cNvSpPr>
            <a:spLocks noGrp="1"/>
          </p:cNvSpPr>
          <p:nvPr>
            <p:ph sz="quarter" idx="13"/>
          </p:nvPr>
        </p:nvSpPr>
        <p:spPr>
          <a:xfrm>
            <a:off x="1981200" y="2743200"/>
            <a:ext cx="5334000" cy="2857500"/>
          </a:xfrm>
        </p:spPr>
        <p:txBody>
          <a:bodyPr/>
          <a:lstStyle/>
          <a:p>
            <a:pPr marL="0" indent="0" algn="ctr">
              <a:buNone/>
            </a:pPr>
            <a:r>
              <a:rPr lang="en-US" dirty="0">
                <a:latin typeface="Calibri" pitchFamily="34" charset="0"/>
              </a:rPr>
              <a:t>Kelli Ham, MLIS</a:t>
            </a:r>
          </a:p>
          <a:p>
            <a:pPr marL="0" indent="0" algn="ctr">
              <a:buNone/>
            </a:pPr>
            <a:r>
              <a:rPr lang="en-US" sz="2400" dirty="0">
                <a:latin typeface="Calibri" pitchFamily="34" charset="0"/>
              </a:rPr>
              <a:t>NN/LM Pacific Southwest Region</a:t>
            </a:r>
          </a:p>
          <a:p>
            <a:pPr marL="0" indent="0" algn="ctr">
              <a:buNone/>
            </a:pPr>
            <a:r>
              <a:rPr lang="en-US" sz="2400" dirty="0" smtClean="0">
                <a:latin typeface="Calibri" pitchFamily="34" charset="0"/>
              </a:rPr>
              <a:t>kkham@library.ucla.edu</a:t>
            </a:r>
            <a:endParaRPr lang="en-US" sz="2400" dirty="0">
              <a:latin typeface="Calibri" pitchFamily="34" charset="0"/>
            </a:endParaRPr>
          </a:p>
          <a:p>
            <a:pPr marL="0" indent="0" algn="ctr">
              <a:buNone/>
            </a:pPr>
            <a:r>
              <a:rPr lang="en-US" sz="2400" dirty="0">
                <a:latin typeface="Calibri" pitchFamily="34" charset="0"/>
                <a:hlinkClick r:id="rId3" tooltip="NNLM Pacific Southwest Region home page"/>
              </a:rPr>
              <a:t>http://nnlm.gov/psr</a:t>
            </a:r>
            <a:r>
              <a:rPr lang="en-US" sz="2400" dirty="0" smtClean="0">
                <a:latin typeface="Calibri" pitchFamily="34" charset="0"/>
                <a:hlinkClick r:id="rId3" tooltip="NNLM Pacific Southwest Region home page"/>
              </a:rPr>
              <a:t>/</a:t>
            </a:r>
            <a:endParaRPr lang="en-US" sz="600" dirty="0">
              <a:latin typeface="Calibri" pitchFamily="34" charset="0"/>
            </a:endParaRPr>
          </a:p>
          <a:p>
            <a:pPr marL="0" indent="0" algn="ctr">
              <a:buNone/>
            </a:pPr>
            <a:r>
              <a:rPr lang="en-US" sz="2400" dirty="0" smtClean="0">
                <a:latin typeface="Calibri" pitchFamily="34" charset="0"/>
              </a:rPr>
              <a:t>1-800-338-7657</a:t>
            </a:r>
            <a:endParaRPr lang="en-US" sz="2400" dirty="0">
              <a:latin typeface="Calibri" pitchFamily="34" charset="0"/>
            </a:endParaRPr>
          </a:p>
        </p:txBody>
      </p:sp>
      <p:sp>
        <p:nvSpPr>
          <p:cNvPr id="8" name="Content Placeholder 7"/>
          <p:cNvSpPr>
            <a:spLocks noGrp="1"/>
          </p:cNvSpPr>
          <p:nvPr>
            <p:ph sz="quarter" idx="14"/>
          </p:nvPr>
        </p:nvSpPr>
        <p:spPr>
          <a:xfrm>
            <a:off x="558800" y="5867400"/>
            <a:ext cx="8044873" cy="738188"/>
          </a:xfrm>
          <a:solidFill>
            <a:schemeClr val="bg1">
              <a:lumMod val="95000"/>
            </a:schemeClr>
          </a:solidFill>
          <a:ln>
            <a:solidFill>
              <a:schemeClr val="tx2"/>
            </a:solidFill>
          </a:ln>
        </p:spPr>
        <p:txBody>
          <a:bodyPr>
            <a:normAutofit/>
          </a:bodyPr>
          <a:lstStyle/>
          <a:p>
            <a:pPr marL="0" indent="0">
              <a:buNone/>
            </a:pPr>
            <a:r>
              <a:rPr lang="en-US" sz="1400" dirty="0">
                <a:solidFill>
                  <a:srgbClr val="000000"/>
                </a:solidFill>
              </a:rPr>
              <a:t>This project has been funded in whole or in part with Federal funds from the Department of Health and Human Services, National Institutes of Health, National Library of Medicine, under Contract No. HHS-N-276-2011-00009-C with the UCLA Louise M. Darling Biomedical Library</a:t>
            </a:r>
            <a:r>
              <a:rPr lang="en-US" sz="1400" dirty="0" smtClean="0">
                <a:solidFill>
                  <a:srgbClr val="000000"/>
                </a:solidFill>
              </a:rPr>
              <a:t>.</a:t>
            </a:r>
            <a:endParaRPr lang="en-US" sz="1400" dirty="0">
              <a:solidFill>
                <a:srgbClr val="000000"/>
              </a:solidFill>
            </a:endParaRPr>
          </a:p>
        </p:txBody>
      </p:sp>
      <p:pic>
        <p:nvPicPr>
          <p:cNvPr id="9" name="Picture 8" descr="NNLM logo"/>
          <p:cNvPicPr>
            <a:picLocks noChangeAspect="1"/>
          </p:cNvPicPr>
          <p:nvPr/>
        </p:nvPicPr>
        <p:blipFill>
          <a:blip r:embed="rId4"/>
          <a:stretch>
            <a:fillRect/>
          </a:stretch>
        </p:blipFill>
        <p:spPr>
          <a:xfrm>
            <a:off x="558800" y="4191000"/>
            <a:ext cx="1727200" cy="941388"/>
          </a:xfrm>
          <a:prstGeom prst="rect">
            <a:avLst/>
          </a:prstGeom>
          <a:ln>
            <a:solidFill>
              <a:srgbClr val="002060"/>
            </a:solidFill>
          </a:ln>
          <a:effectLst>
            <a:outerShdw blurRad="292100" dist="139700" dir="2700000" algn="tl" rotWithShape="0">
              <a:srgbClr val="333333">
                <a:alpha val="65000"/>
              </a:srgbClr>
            </a:outerShdw>
          </a:effectLst>
        </p:spPr>
      </p:pic>
      <p:pic>
        <p:nvPicPr>
          <p:cNvPr id="6" name="Picture 7" descr="National Library of Medicine"/>
          <p:cNvPicPr>
            <a:picLocks noChangeAspect="1" noChangeArrowheads="1"/>
          </p:cNvPicPr>
          <p:nvPr/>
        </p:nvPicPr>
        <p:blipFill>
          <a:blip r:embed="rId5"/>
          <a:srcRect/>
          <a:stretch>
            <a:fillRect/>
          </a:stretch>
        </p:blipFill>
        <p:spPr bwMode="auto">
          <a:xfrm>
            <a:off x="7162800" y="4038600"/>
            <a:ext cx="1219200" cy="1244600"/>
          </a:xfrm>
          <a:prstGeom prst="rect">
            <a:avLst/>
          </a:prstGeom>
          <a:ln>
            <a:solidFill>
              <a:srgbClr val="00206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0828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Content Placeholder 2"/>
          <p:cNvSpPr>
            <a:spLocks noGrp="1"/>
          </p:cNvSpPr>
          <p:nvPr>
            <p:ph idx="1"/>
          </p:nvPr>
        </p:nvSpPr>
        <p:spPr>
          <a:xfrm>
            <a:off x="1447800" y="4419600"/>
            <a:ext cx="6324600" cy="1866900"/>
          </a:xfrm>
        </p:spPr>
        <p:txBody>
          <a:bodyPr/>
          <a:lstStyle/>
          <a:p>
            <a:pPr marL="0" indent="0" algn="ctr">
              <a:buFontTx/>
              <a:buNone/>
            </a:pPr>
            <a:r>
              <a:rPr lang="en-US" sz="1400" dirty="0">
                <a:latin typeface="Arial" charset="0"/>
              </a:rPr>
              <a:t>Infopeople webinars are supported </a:t>
            </a:r>
            <a:r>
              <a:rPr lang="en-US" sz="1400" smtClean="0">
                <a:latin typeface="Arial" charset="0"/>
              </a:rPr>
              <a:t>in part by </a:t>
            </a:r>
            <a:r>
              <a:rPr lang="en-US" sz="1400" dirty="0">
                <a:latin typeface="Arial" charset="0"/>
              </a:rPr>
              <a:t>the U.S. Institute of Museum and Library Services under the provisions of the Library Services and Technology Act, administered in California by the State Librarian. This material is licensed under a Creative Commons 3.0 Share &amp; Share-Alike license. Use of this material should credit the author and funding source.</a:t>
            </a:r>
          </a:p>
          <a:p>
            <a:pPr marL="0" indent="0" algn="ctr">
              <a:buFontTx/>
              <a:buNone/>
            </a:pPr>
            <a:endParaRPr lang="en-US" sz="1400" dirty="0">
              <a:latin typeface="Arial" charset="0"/>
            </a:endParaRPr>
          </a:p>
        </p:txBody>
      </p:sp>
      <p:pic>
        <p:nvPicPr>
          <p:cNvPr id="2" name="Picture 1" descr="IFP logo 2012_outline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049" y="2154756"/>
            <a:ext cx="7365944" cy="872078"/>
          </a:xfrm>
          <a:prstGeom prst="rect">
            <a:avLst/>
          </a:prstGeom>
        </p:spPr>
      </p:pic>
    </p:spTree>
    <p:extLst>
      <p:ext uri="{BB962C8B-B14F-4D97-AF65-F5344CB8AC3E}">
        <p14:creationId xmlns:p14="http://schemas.microsoft.com/office/powerpoint/2010/main" val="4107229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Our Users</a:t>
            </a:r>
            <a:endParaRPr lang="en-US" dirty="0"/>
          </a:p>
        </p:txBody>
      </p:sp>
      <p:sp>
        <p:nvSpPr>
          <p:cNvPr id="3" name="Content Placeholder 2"/>
          <p:cNvSpPr>
            <a:spLocks noGrp="1"/>
          </p:cNvSpPr>
          <p:nvPr>
            <p:ph idx="1"/>
          </p:nvPr>
        </p:nvSpPr>
        <p:spPr>
          <a:xfrm>
            <a:off x="699248" y="2248347"/>
            <a:ext cx="7987552" cy="3877815"/>
          </a:xfrm>
        </p:spPr>
        <p:txBody>
          <a:bodyPr>
            <a:normAutofit/>
          </a:bodyPr>
          <a:lstStyle/>
          <a:p>
            <a:pPr lvl="0"/>
            <a:r>
              <a:rPr lang="en-US" sz="3200" dirty="0" smtClean="0"/>
              <a:t>Who </a:t>
            </a:r>
            <a:r>
              <a:rPr lang="en-US" sz="3200" dirty="0"/>
              <a:t>is </a:t>
            </a:r>
            <a:r>
              <a:rPr lang="en-US" sz="3200" dirty="0" smtClean="0"/>
              <a:t>the library </a:t>
            </a:r>
            <a:r>
              <a:rPr lang="en-US" sz="3200" dirty="0"/>
              <a:t>for? </a:t>
            </a:r>
            <a:endParaRPr lang="en-US" sz="3200" dirty="0" smtClean="0"/>
          </a:p>
          <a:p>
            <a:pPr lvl="1"/>
            <a:r>
              <a:rPr lang="en-US" sz="2800" dirty="0" smtClean="0"/>
              <a:t>Everyone, </a:t>
            </a:r>
            <a:r>
              <a:rPr lang="en-US" sz="2800" dirty="0"/>
              <a:t>not just the ones with good vision, hearing, &amp; mobility</a:t>
            </a:r>
            <a:r>
              <a:rPr lang="en-US" sz="2800" dirty="0" smtClean="0"/>
              <a:t>!</a:t>
            </a:r>
            <a:endParaRPr lang="en-US" sz="2800" dirty="0"/>
          </a:p>
        </p:txBody>
      </p:sp>
      <p:pic>
        <p:nvPicPr>
          <p:cNvPr id="4" name="Picture 3" descr="A diverse group of people smiling and giving a thumbs u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4114800"/>
            <a:ext cx="4122083" cy="2743200"/>
          </a:xfrm>
          <a:prstGeom prst="rect">
            <a:avLst/>
          </a:prstGeom>
        </p:spPr>
      </p:pic>
    </p:spTree>
    <p:extLst>
      <p:ext uri="{BB962C8B-B14F-4D97-AF65-F5344CB8AC3E}">
        <p14:creationId xmlns:p14="http://schemas.microsoft.com/office/powerpoint/2010/main" val="230676336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 </a:t>
            </a:r>
            <a:r>
              <a:rPr lang="en-US" b="1" dirty="0" smtClean="0"/>
              <a:t>Library’s Virtual </a:t>
            </a:r>
            <a:r>
              <a:rPr lang="en-US" b="1" dirty="0"/>
              <a:t>Presence:</a:t>
            </a:r>
            <a:br>
              <a:rPr lang="en-US" b="1" dirty="0"/>
            </a:br>
            <a:r>
              <a:rPr lang="en-US" b="1" dirty="0" smtClean="0"/>
              <a:t>Is it User Friendly?</a:t>
            </a:r>
            <a:endParaRPr lang="en-US" dirty="0"/>
          </a:p>
        </p:txBody>
      </p:sp>
      <p:pic>
        <p:nvPicPr>
          <p:cNvPr id="2050" name="Picture 2" descr="graphic of a computer wrapped in chains and padlocked"/>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743200" y="2682240"/>
            <a:ext cx="3657600" cy="3413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34390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Poll</a:t>
            </a:r>
            <a:r>
              <a:rPr lang="en-US" sz="4000" baseline="0" dirty="0" smtClean="0"/>
              <a:t> – Where Are You Now?</a:t>
            </a:r>
            <a:endParaRPr lang="en-US" sz="2800" dirty="0"/>
          </a:p>
        </p:txBody>
      </p:sp>
      <p:sp>
        <p:nvSpPr>
          <p:cNvPr id="3" name="Content Placeholder 2"/>
          <p:cNvSpPr>
            <a:spLocks noGrp="1"/>
          </p:cNvSpPr>
          <p:nvPr>
            <p:ph idx="1"/>
          </p:nvPr>
        </p:nvSpPr>
        <p:spPr>
          <a:xfrm>
            <a:off x="457200" y="1981200"/>
            <a:ext cx="8229600" cy="4525963"/>
          </a:xfrm>
        </p:spPr>
        <p:txBody>
          <a:bodyPr/>
          <a:lstStyle/>
          <a:p>
            <a:pPr marL="0" indent="0">
              <a:buNone/>
            </a:pPr>
            <a:r>
              <a:rPr lang="en-US" sz="2800" dirty="0"/>
              <a:t>How far along are efforts to make site accessible</a:t>
            </a:r>
            <a:r>
              <a:rPr lang="en-US" sz="2800" dirty="0" smtClean="0"/>
              <a:t>?</a:t>
            </a:r>
          </a:p>
          <a:p>
            <a:pPr marL="0" indent="0">
              <a:buNone/>
            </a:pPr>
            <a:endParaRPr lang="en-US" sz="1200" dirty="0"/>
          </a:p>
          <a:p>
            <a:r>
              <a:rPr lang="en-US" sz="2800" dirty="0" smtClean="0"/>
              <a:t>Not sure; I’m not involved in website development</a:t>
            </a:r>
          </a:p>
          <a:p>
            <a:r>
              <a:rPr lang="en-US" sz="2800" dirty="0" smtClean="0"/>
              <a:t>Just starting to think about it</a:t>
            </a:r>
          </a:p>
          <a:p>
            <a:r>
              <a:rPr lang="en-US" sz="2800" dirty="0" smtClean="0"/>
              <a:t>We have a plan,</a:t>
            </a:r>
            <a:r>
              <a:rPr lang="en-US" sz="2800" baseline="0" dirty="0" smtClean="0"/>
              <a:t> but haven’t started implementing yet</a:t>
            </a:r>
          </a:p>
          <a:p>
            <a:r>
              <a:rPr lang="en-US" sz="2800" baseline="0" dirty="0" smtClean="0"/>
              <a:t>We are currently implementing</a:t>
            </a:r>
          </a:p>
          <a:p>
            <a:r>
              <a:rPr lang="en-US" sz="2800" baseline="0" dirty="0" smtClean="0"/>
              <a:t>We are done and fully compliant!</a:t>
            </a:r>
          </a:p>
        </p:txBody>
      </p:sp>
    </p:spTree>
    <p:extLst>
      <p:ext uri="{BB962C8B-B14F-4D97-AF65-F5344CB8AC3E}">
        <p14:creationId xmlns:p14="http://schemas.microsoft.com/office/powerpoint/2010/main" val="348096462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Acronyms and Terms</a:t>
            </a:r>
            <a:endParaRPr lang="en-US" dirty="0"/>
          </a:p>
        </p:txBody>
      </p:sp>
      <p:sp>
        <p:nvSpPr>
          <p:cNvPr id="3" name="Content Placeholder 2"/>
          <p:cNvSpPr>
            <a:spLocks noGrp="1"/>
          </p:cNvSpPr>
          <p:nvPr>
            <p:ph idx="1"/>
          </p:nvPr>
        </p:nvSpPr>
        <p:spPr/>
        <p:txBody>
          <a:bodyPr>
            <a:normAutofit lnSpcReduction="10000"/>
          </a:bodyPr>
          <a:lstStyle/>
          <a:p>
            <a:pPr lvl="0"/>
            <a:r>
              <a:rPr lang="en-US" dirty="0" smtClean="0"/>
              <a:t>Organizations</a:t>
            </a:r>
          </a:p>
          <a:p>
            <a:pPr lvl="1"/>
            <a:r>
              <a:rPr lang="en-US" dirty="0" err="1" smtClean="0"/>
              <a:t>WebAIM</a:t>
            </a:r>
            <a:r>
              <a:rPr lang="en-US" dirty="0" smtClean="0"/>
              <a:t> (Web Accessibility in Mind)</a:t>
            </a:r>
          </a:p>
          <a:p>
            <a:pPr lvl="1"/>
            <a:r>
              <a:rPr lang="en-US" dirty="0" smtClean="0"/>
              <a:t>W3C (World Wide Web Consortium)</a:t>
            </a:r>
          </a:p>
          <a:p>
            <a:pPr lvl="1"/>
            <a:r>
              <a:rPr lang="en-US" dirty="0" smtClean="0"/>
              <a:t>NCDAE (</a:t>
            </a:r>
            <a:r>
              <a:rPr lang="en-US" dirty="0"/>
              <a:t>National Center on Disability and Access to Education </a:t>
            </a:r>
            <a:r>
              <a:rPr lang="en-US" dirty="0" smtClean="0"/>
              <a:t>)</a:t>
            </a:r>
          </a:p>
          <a:p>
            <a:pPr lvl="0"/>
            <a:r>
              <a:rPr lang="en-US" dirty="0"/>
              <a:t>WAI (Web Accessibility Initiative) </a:t>
            </a:r>
            <a:endParaRPr lang="en-US" dirty="0" smtClean="0"/>
          </a:p>
          <a:p>
            <a:pPr lvl="0"/>
            <a:r>
              <a:rPr lang="en-US" dirty="0" smtClean="0"/>
              <a:t>WCAG (</a:t>
            </a:r>
            <a:r>
              <a:rPr lang="en-US" dirty="0"/>
              <a:t>Web Content Accessibility </a:t>
            </a:r>
            <a:r>
              <a:rPr lang="en-US" dirty="0" smtClean="0"/>
              <a:t>Guidelines)</a:t>
            </a:r>
          </a:p>
          <a:p>
            <a:r>
              <a:rPr lang="en-US" dirty="0"/>
              <a:t>Section 508 (</a:t>
            </a:r>
            <a:r>
              <a:rPr lang="en-US" dirty="0" smtClean="0"/>
              <a:t>law)</a:t>
            </a:r>
          </a:p>
        </p:txBody>
      </p:sp>
    </p:spTree>
    <p:extLst>
      <p:ext uri="{BB962C8B-B14F-4D97-AF65-F5344CB8AC3E}">
        <p14:creationId xmlns:p14="http://schemas.microsoft.com/office/powerpoint/2010/main" val="2848235525"/>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Hardcover">
  <a:themeElements>
    <a:clrScheme name="Custom 23">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002060"/>
      </a:hlink>
      <a:folHlink>
        <a:srgbClr val="51059D"/>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3259</TotalTime>
  <Words>2180</Words>
  <Application>Microsoft Macintosh PowerPoint</Application>
  <PresentationFormat>On-screen Show (4:3)</PresentationFormat>
  <Paragraphs>350</Paragraphs>
  <Slides>53</Slides>
  <Notes>26</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Hardcover</vt:lpstr>
      <vt:lpstr>The Accessible Website:  If You Build It, Everyone Can Come!</vt:lpstr>
      <vt:lpstr>Objectives</vt:lpstr>
      <vt:lpstr>Libraries Are Friendly Places</vt:lpstr>
      <vt:lpstr>The Physical Presence</vt:lpstr>
      <vt:lpstr>The Library’s Virtual Front Door</vt:lpstr>
      <vt:lpstr>Our Users</vt:lpstr>
      <vt:lpstr>The Library’s Virtual Presence: Is it User Friendly?</vt:lpstr>
      <vt:lpstr>Poll – Where Are You Now?</vt:lpstr>
      <vt:lpstr>Acronyms and Terms</vt:lpstr>
      <vt:lpstr>What is Section 508?</vt:lpstr>
      <vt:lpstr>In a Nutshell</vt:lpstr>
      <vt:lpstr>But We Aren’t a Federal Agency</vt:lpstr>
      <vt:lpstr>Consider the User Experience  (Walk a Mile in Their Shoes)</vt:lpstr>
      <vt:lpstr>Conditions that make access to web content difficult</vt:lpstr>
      <vt:lpstr>Accessibility: Technologies + Practices</vt:lpstr>
      <vt:lpstr>Elements of Accessibility</vt:lpstr>
      <vt:lpstr>Required Page Elements: Alt Text</vt:lpstr>
      <vt:lpstr>Required Page Elements: Hyperlinks</vt:lpstr>
      <vt:lpstr>Table Formatting</vt:lpstr>
      <vt:lpstr>Table Issues</vt:lpstr>
      <vt:lpstr>Reading Order</vt:lpstr>
      <vt:lpstr>Required Page Elements: A Few More</vt:lpstr>
      <vt:lpstr>Design Good Forms</vt:lpstr>
      <vt:lpstr>More Considerations</vt:lpstr>
      <vt:lpstr>More Best Practices</vt:lpstr>
      <vt:lpstr>Testing for Accessibility</vt:lpstr>
      <vt:lpstr>WAVE:  Web Accessibility Evaluation Tool</vt:lpstr>
      <vt:lpstr>WAVE  Web Accessibility Evaluation Tool</vt:lpstr>
      <vt:lpstr>WAVE Example </vt:lpstr>
      <vt:lpstr>Form Labels </vt:lpstr>
      <vt:lpstr>Wave Toolbar Example</vt:lpstr>
      <vt:lpstr>What is the Difference?</vt:lpstr>
      <vt:lpstr>FANGS  Screen Reader Emulator</vt:lpstr>
      <vt:lpstr>Sample Library Web Page</vt:lpstr>
      <vt:lpstr>FANGS Output Example</vt:lpstr>
      <vt:lpstr>More FANGS View Options</vt:lpstr>
      <vt:lpstr>Tips for Microsoft Word  and PowerPoint</vt:lpstr>
      <vt:lpstr>Adding Alt Text in Word</vt:lpstr>
      <vt:lpstr>Microsoft Accessibility Checkers</vt:lpstr>
      <vt:lpstr>Microsoft Word</vt:lpstr>
      <vt:lpstr>Errors and Warnings</vt:lpstr>
      <vt:lpstr>Techniques Unique to PowerPoint</vt:lpstr>
      <vt:lpstr>PowerPoint</vt:lpstr>
      <vt:lpstr>Reading Order Oddity</vt:lpstr>
      <vt:lpstr>508ers New Best Friends</vt:lpstr>
      <vt:lpstr>PDF Files</vt:lpstr>
      <vt:lpstr>PDF Files Can Cause Headaches!</vt:lpstr>
      <vt:lpstr>A Drop in the Bucket</vt:lpstr>
      <vt:lpstr>Form and Function</vt:lpstr>
      <vt:lpstr>Workarounds?</vt:lpstr>
      <vt:lpstr>Summary</vt:lpstr>
      <vt:lpstr>Thank You!</vt:lpstr>
      <vt:lpstr>PowerPoint Presentation</vt:lpstr>
    </vt:vector>
  </TitlesOfParts>
  <Company>NN/LM PSR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Accessible Website: If You Build It, Everyone Can Come!</dc:title>
  <dc:subject>Accessibility and Usability of Online Content</dc:subject>
  <dc:creator>KKHam</dc:creator>
  <cp:lastModifiedBy>Charlie O'Shea</cp:lastModifiedBy>
  <cp:revision>410</cp:revision>
  <cp:lastPrinted>2013-06-03T20:11:14Z</cp:lastPrinted>
  <dcterms:created xsi:type="dcterms:W3CDTF">2013-04-12T16:00:10Z</dcterms:created>
  <dcterms:modified xsi:type="dcterms:W3CDTF">2013-06-06T02:39:09Z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-395171325</vt:i4>
  </property>
  <property fmtid="{D5CDD505-2E9C-101B-9397-08002B2CF9AE}" pid="3" name="_NewReviewCycle">
    <vt:lpwstr/>
  </property>
  <property fmtid="{D5CDD505-2E9C-101B-9397-08002B2CF9AE}" pid="4" name="_EmailSubject">
    <vt:lpwstr>Slides and handouts </vt:lpwstr>
  </property>
  <property fmtid="{D5CDD505-2E9C-101B-9397-08002B2CF9AE}" pid="5" name="_AuthorEmail">
    <vt:lpwstr>kkham@library.ucla.edu</vt:lpwstr>
  </property>
  <property fmtid="{D5CDD505-2E9C-101B-9397-08002B2CF9AE}" pid="6" name="_AuthorEmailDisplayName">
    <vt:lpwstr>Ham, Kelli</vt:lpwstr>
  </property>
  <property fmtid="{D5CDD505-2E9C-101B-9397-08002B2CF9AE}" pid="7" name="_PreviousAdHocReviewCycleID">
    <vt:i4>1900276752</vt:i4>
  </property>
</Properties>
</file>