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8" r:id="rId3"/>
    <p:sldId id="259" r:id="rId4"/>
    <p:sldId id="281" r:id="rId5"/>
    <p:sldId id="260" r:id="rId6"/>
    <p:sldId id="262" r:id="rId7"/>
    <p:sldId id="282" r:id="rId8"/>
    <p:sldId id="261" r:id="rId9"/>
    <p:sldId id="277" r:id="rId10"/>
    <p:sldId id="278" r:id="rId11"/>
    <p:sldId id="279" r:id="rId12"/>
    <p:sldId id="280" r:id="rId13"/>
    <p:sldId id="275" r:id="rId14"/>
    <p:sldId id="265" r:id="rId15"/>
    <p:sldId id="264" r:id="rId16"/>
    <p:sldId id="267" r:id="rId17"/>
    <p:sldId id="268" r:id="rId18"/>
    <p:sldId id="269" r:id="rId19"/>
    <p:sldId id="272" r:id="rId20"/>
    <p:sldId id="270" r:id="rId21"/>
    <p:sldId id="271" r:id="rId22"/>
    <p:sldId id="273" r:id="rId23"/>
    <p:sldId id="274" r:id="rId24"/>
    <p:sldId id="284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 snapToGrid="0" snapToObjects="1">
      <p:cViewPr>
        <p:scale>
          <a:sx n="107" d="100"/>
          <a:sy n="107" d="100"/>
        </p:scale>
        <p:origin x="-132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066-0113-FD40-9F75-02D1EE20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LittleeLit.com" TargetMode="External"/><Relationship Id="rId4" Type="http://schemas.openxmlformats.org/officeDocument/2006/relationships/hyperlink" Target="http://pinterest.com/littleelit/" TargetMode="External"/><Relationship Id="rId5" Type="http://schemas.openxmlformats.org/officeDocument/2006/relationships/hyperlink" Target="http://digital-storytime.com/" TargetMode="External"/><Relationship Id="rId6" Type="http://schemas.openxmlformats.org/officeDocument/2006/relationships/hyperlink" Target="http://childrenstech.com/" TargetMode="External"/><Relationship Id="rId7" Type="http://schemas.openxmlformats.org/officeDocument/2006/relationships/hyperlink" Target="http://www.commonsensemedia.org/mobile-app-lists" TargetMode="External"/><Relationship Id="rId8" Type="http://schemas.openxmlformats.org/officeDocument/2006/relationships/hyperlink" Target="https://www.kirkusreviews.com/childrens-book-apps/" TargetMode="External"/><Relationship Id="rId9" Type="http://schemas.openxmlformats.org/officeDocument/2006/relationships/hyperlink" Target="http://www.hbook.com/category/choosing-books/app-review-of-the-week/" TargetMode="External"/><Relationship Id="rId10" Type="http://schemas.openxmlformats.org/officeDocument/2006/relationships/hyperlink" Target="http://www.slj.com/category/books-media/reviews/apps/" TargetMode="Externa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ocaboca.com/" TargetMode="External"/><Relationship Id="rId4" Type="http://schemas.openxmlformats.org/officeDocument/2006/relationships/hyperlink" Target="http://nosycrow.com/" TargetMode="External"/><Relationship Id="rId5" Type="http://schemas.openxmlformats.org/officeDocument/2006/relationships/hyperlink" Target="http://loudcrow.com/" TargetMode="External"/><Relationship Id="rId6" Type="http://schemas.openxmlformats.org/officeDocument/2006/relationships/hyperlink" Target="http://wearewheelbarrow.com/" TargetMode="External"/><Relationship Id="rId7" Type="http://schemas.openxmlformats.org/officeDocument/2006/relationships/hyperlink" Target="http://www.softwaresmoothie.com/" TargetMode="External"/><Relationship Id="rId8" Type="http://schemas.openxmlformats.org/officeDocument/2006/relationships/hyperlink" Target="https://itunes.apple.com/us/app/ibooks/id364709193?mt=8" TargetMode="External"/><Relationship Id="rId9" Type="http://schemas.openxmlformats.org/officeDocument/2006/relationships/hyperlink" Target="http://www.amazon.com/b/ref=amb_link_306249822_2?ie=UTF8&amp;node=681308011&amp;pf_rd_m=ATVPDKIKX0DER&amp;pf_rd_s=left-1&amp;pf_rd_r=1DYMJFPH2J5Q57PJ7M7N&amp;pf_rd_t=101&amp;pf_rd_p=1532781242&amp;pf_rd_i=155009011" TargetMode="External"/><Relationship Id="rId10" Type="http://schemas.openxmlformats.org/officeDocument/2006/relationships/hyperlink" Target="http://www.barnesandnoble.com/u/childrens-ebooks-kids-ereaders-ebooks-digital-animated/379003131/" TargetMode="External"/><Relationship Id="rId11" Type="http://schemas.openxmlformats.org/officeDocument/2006/relationships/hyperlink" Target="http://bookboard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oceanhousemedia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eg"/><Relationship Id="rId3" Type="http://schemas.openxmlformats.org/officeDocument/2006/relationships/hyperlink" Target="http://www.worldcat.org/title/technology-and-critical-literacy-in-early-childhood/oclc/77449778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ttleelit.com/app-lists-reviews/apps-discussed-on-little-elit/" TargetMode="External"/><Relationship Id="rId4" Type="http://schemas.openxmlformats.org/officeDocument/2006/relationships/hyperlink" Target="http://pinterest.com/littleelit/" TargetMode="External"/><Relationship Id="rId5" Type="http://schemas.openxmlformats.org/officeDocument/2006/relationships/hyperlink" Target="http://littleelit.com/app-lists-reviews/app-lists/kids-apps-on-pinterest/" TargetMode="Externa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Relationship Id="rId3" Type="http://schemas.openxmlformats.org/officeDocument/2006/relationships/hyperlink" Target="LittleeLit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hansen@cityofmissionviejo.org" TargetMode="External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68712" y="3689492"/>
            <a:ext cx="7324068" cy="1612607"/>
          </a:xfrm>
        </p:spPr>
        <p:txBody>
          <a:bodyPr/>
          <a:lstStyle/>
          <a:p>
            <a:r>
              <a:rPr lang="en-US" sz="4000" dirty="0"/>
              <a:t>Early Literacy Programming in the Digital Age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Cen Campbell/Genesis </a:t>
            </a:r>
            <a:r>
              <a:rPr lang="en-US" dirty="0" smtClean="0"/>
              <a:t>Hansen</a:t>
            </a:r>
            <a:endParaRPr lang="en-US" dirty="0"/>
          </a:p>
        </p:txBody>
      </p:sp>
      <p:pic>
        <p:nvPicPr>
          <p:cNvPr id="6" name="Picture 5" descr="IFP logo 2012_outlin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06" y="6060047"/>
            <a:ext cx="3857357" cy="45668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042312">
            <a:off x="5810833" y="4369988"/>
            <a:ext cx="3083941" cy="4488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FFFFF"/>
                </a:solidFill>
              </a:rPr>
              <a:t>Wednesday, July 24, 2013</a:t>
            </a:r>
          </a:p>
        </p:txBody>
      </p:sp>
    </p:spTree>
    <p:extLst>
      <p:ext uri="{BB962C8B-B14F-4D97-AF65-F5344CB8AC3E}">
        <p14:creationId xmlns:p14="http://schemas.microsoft.com/office/powerpoint/2010/main" val="95159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" r="140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Where are the controls?</a:t>
            </a:r>
          </a:p>
          <a:p>
            <a:r>
              <a:rPr lang="en-US" dirty="0" smtClean="0"/>
              <a:t>Are they easy to find?</a:t>
            </a:r>
          </a:p>
          <a:p>
            <a:r>
              <a:rPr lang="en-US" dirty="0" smtClean="0"/>
              <a:t>Are they easy to hit by accident?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7" b="105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Does the app or </a:t>
            </a:r>
            <a:r>
              <a:rPr lang="en-US" dirty="0" err="1" smtClean="0"/>
              <a:t>ebook</a:t>
            </a:r>
            <a:r>
              <a:rPr lang="en-US" dirty="0" smtClean="0"/>
              <a:t> give cues to tell the user what to do, </a:t>
            </a:r>
            <a:br>
              <a:rPr lang="en-US" dirty="0" smtClean="0"/>
            </a:br>
            <a:r>
              <a:rPr lang="en-US" dirty="0" smtClean="0"/>
              <a:t>or help identify interactive elements?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Affordances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541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763" y="3024188"/>
            <a:ext cx="2251074" cy="337661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958" y="3024188"/>
            <a:ext cx="2532459" cy="3376612"/>
          </a:xfrm>
        </p:spPr>
      </p:pic>
    </p:spTree>
    <p:extLst>
      <p:ext uri="{BB962C8B-B14F-4D97-AF65-F5344CB8AC3E}">
        <p14:creationId xmlns:p14="http://schemas.microsoft.com/office/powerpoint/2010/main" val="125253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 Please!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LittleeLit</a:t>
            </a:r>
            <a:endParaRPr lang="en-US" dirty="0"/>
          </a:p>
          <a:p>
            <a:r>
              <a:rPr lang="en-US" dirty="0">
                <a:hlinkClick r:id="rId4"/>
              </a:rPr>
              <a:t>Pinterest</a:t>
            </a:r>
            <a:endParaRPr lang="en-US" dirty="0"/>
          </a:p>
          <a:p>
            <a:r>
              <a:rPr lang="en-US" dirty="0">
                <a:hlinkClick r:id="rId5"/>
              </a:rPr>
              <a:t>Digital Storytime</a:t>
            </a:r>
            <a:endParaRPr lang="en-US" dirty="0"/>
          </a:p>
          <a:p>
            <a:r>
              <a:rPr lang="en-US" dirty="0">
                <a:hlinkClick r:id="rId6"/>
              </a:rPr>
              <a:t>Children’s Technology Review</a:t>
            </a:r>
            <a:endParaRPr lang="en-US" dirty="0"/>
          </a:p>
          <a:p>
            <a:r>
              <a:rPr lang="en-US" dirty="0">
                <a:hlinkClick r:id="rId7"/>
              </a:rPr>
              <a:t>Common Sense Media</a:t>
            </a:r>
            <a:endParaRPr lang="en-US" dirty="0"/>
          </a:p>
          <a:p>
            <a:r>
              <a:rPr lang="en-US" dirty="0">
                <a:hlinkClick r:id="rId8"/>
              </a:rPr>
              <a:t>Kirkus</a:t>
            </a:r>
            <a:endParaRPr lang="en-US" dirty="0"/>
          </a:p>
          <a:p>
            <a:r>
              <a:rPr lang="en-US" dirty="0">
                <a:hlinkClick r:id="rId9"/>
              </a:rPr>
              <a:t>Horn Book</a:t>
            </a:r>
            <a:endParaRPr lang="en-US" dirty="0"/>
          </a:p>
          <a:p>
            <a:r>
              <a:rPr lang="en-US" dirty="0">
                <a:hlinkClick r:id="rId10"/>
              </a:rPr>
              <a:t>School Library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6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7" b="1057"/>
          <a:stretch>
            <a:fillRect/>
          </a:stretch>
        </p:blipFill>
        <p:spPr>
          <a:xfrm rot="21338992">
            <a:off x="4683494" y="997810"/>
            <a:ext cx="4329278" cy="317875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3232" y="5389064"/>
            <a:ext cx="7717536" cy="998288"/>
          </a:xfrm>
        </p:spPr>
        <p:txBody>
          <a:bodyPr/>
          <a:lstStyle/>
          <a:p>
            <a:r>
              <a:rPr lang="en-US" dirty="0" smtClean="0"/>
              <a:t>That depends on your budget, set-up and community needs.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53739">
            <a:off x="171004" y="1062239"/>
            <a:ext cx="4329278" cy="3178754"/>
          </a:xfrm>
        </p:spPr>
      </p:pic>
    </p:spTree>
    <p:extLst>
      <p:ext uri="{BB962C8B-B14F-4D97-AF65-F5344CB8AC3E}">
        <p14:creationId xmlns:p14="http://schemas.microsoft.com/office/powerpoint/2010/main" val="399858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Programs in Libraries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Hand-held </a:t>
            </a:r>
            <a:r>
              <a:rPr lang="en-US" dirty="0" err="1"/>
              <a:t>iPad</a:t>
            </a:r>
            <a:r>
              <a:rPr lang="en-US" dirty="0"/>
              <a:t> </a:t>
            </a:r>
          </a:p>
          <a:p>
            <a:r>
              <a:rPr lang="en-US" dirty="0"/>
              <a:t>Mirrored </a:t>
            </a:r>
            <a:r>
              <a:rPr lang="en-US" dirty="0" err="1"/>
              <a:t>iPad</a:t>
            </a:r>
            <a:endParaRPr lang="en-US" dirty="0"/>
          </a:p>
          <a:p>
            <a:r>
              <a:rPr lang="en-US" dirty="0"/>
              <a:t>Mounted Tablets</a:t>
            </a:r>
          </a:p>
          <a:p>
            <a:r>
              <a:rPr lang="en-US" dirty="0"/>
              <a:t>Take-home Tablets</a:t>
            </a:r>
          </a:p>
          <a:p>
            <a:r>
              <a:rPr lang="en-US" dirty="0"/>
              <a:t>In-house Tablets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Libraryland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Curation</a:t>
            </a:r>
            <a:endParaRPr lang="en-US" dirty="0"/>
          </a:p>
          <a:p>
            <a:r>
              <a:rPr lang="en-US" dirty="0"/>
              <a:t>Crowd sourcing</a:t>
            </a:r>
          </a:p>
          <a:p>
            <a:r>
              <a:rPr lang="en-US" dirty="0"/>
              <a:t>Content creation</a:t>
            </a:r>
          </a:p>
          <a:p>
            <a:r>
              <a:rPr lang="en-US" dirty="0"/>
              <a:t>Complaining</a:t>
            </a:r>
          </a:p>
          <a:p>
            <a:r>
              <a:rPr lang="en-US" dirty="0"/>
              <a:t>Creative 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Great! Where do I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Device (What do you have? Mirrored or hand-held?)</a:t>
            </a:r>
            <a:endParaRPr lang="en-US" dirty="0"/>
          </a:p>
          <a:p>
            <a:r>
              <a:rPr lang="en-US" dirty="0" smtClean="0"/>
              <a:t>Budget (free apps? Large storytelling collection? Fleet of devices?)</a:t>
            </a:r>
            <a:endParaRPr lang="en-US" dirty="0"/>
          </a:p>
          <a:p>
            <a:r>
              <a:rPr lang="en-US" dirty="0" err="1"/>
              <a:t>Storytime</a:t>
            </a:r>
            <a:r>
              <a:rPr lang="en-US" dirty="0"/>
              <a:t> Set-</a:t>
            </a:r>
            <a:r>
              <a:rPr lang="en-US" dirty="0" smtClean="0"/>
              <a:t>up (Large group? Small group?)</a:t>
            </a:r>
            <a:endParaRPr lang="en-US" dirty="0"/>
          </a:p>
          <a:p>
            <a:r>
              <a:rPr lang="en-US" dirty="0"/>
              <a:t>Community </a:t>
            </a:r>
            <a:r>
              <a:rPr lang="en-US" dirty="0" smtClean="0"/>
              <a:t>needs (</a:t>
            </a:r>
            <a:r>
              <a:rPr lang="en-US" dirty="0" err="1" smtClean="0"/>
              <a:t>Appvisory</a:t>
            </a:r>
            <a:r>
              <a:rPr lang="en-US" dirty="0" smtClean="0"/>
              <a:t>? Access? </a:t>
            </a:r>
            <a:r>
              <a:rPr lang="en-US" dirty="0" err="1" smtClean="0"/>
              <a:t>Enagagement</a:t>
            </a:r>
            <a:r>
              <a:rPr lang="en-US" dirty="0" smtClean="0"/>
              <a:t>?)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08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App Developers</a:t>
            </a:r>
          </a:p>
          <a:p>
            <a:r>
              <a:rPr lang="en-US" dirty="0">
                <a:hlinkClick r:id="rId2"/>
              </a:rPr>
              <a:t>Oceanhouse Media</a:t>
            </a:r>
            <a:endParaRPr lang="en-US" dirty="0"/>
          </a:p>
          <a:p>
            <a:r>
              <a:rPr lang="en-US" dirty="0">
                <a:hlinkClick r:id="rId3"/>
              </a:rPr>
              <a:t>Toca Boca</a:t>
            </a:r>
            <a:endParaRPr lang="en-US" dirty="0"/>
          </a:p>
          <a:p>
            <a:r>
              <a:rPr lang="en-US" dirty="0">
                <a:hlinkClick r:id="rId4"/>
              </a:rPr>
              <a:t>Nosy Crow</a:t>
            </a:r>
            <a:endParaRPr lang="en-US" dirty="0"/>
          </a:p>
          <a:p>
            <a:r>
              <a:rPr lang="en-US" dirty="0">
                <a:hlinkClick r:id="rId5"/>
              </a:rPr>
              <a:t>Loud Crow Interactive</a:t>
            </a:r>
            <a:endParaRPr lang="en-US" dirty="0"/>
          </a:p>
          <a:p>
            <a:r>
              <a:rPr lang="en-US" dirty="0" smtClean="0">
                <a:hlinkClick r:id="rId6"/>
              </a:rPr>
              <a:t>We </a:t>
            </a:r>
            <a:r>
              <a:rPr lang="en-US" dirty="0">
                <a:hlinkClick r:id="rId6"/>
              </a:rPr>
              <a:t>are Wheelbarrow</a:t>
            </a:r>
            <a:endParaRPr lang="en-US" dirty="0"/>
          </a:p>
          <a:p>
            <a:r>
              <a:rPr lang="en-US" dirty="0">
                <a:hlinkClick r:id="rId7"/>
              </a:rPr>
              <a:t>Software Smoothie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eBook Providers</a:t>
            </a:r>
          </a:p>
          <a:p>
            <a:r>
              <a:rPr lang="en-US" dirty="0">
                <a:hlinkClick r:id="rId8"/>
              </a:rPr>
              <a:t>iBooks</a:t>
            </a:r>
            <a:endParaRPr lang="en-US" dirty="0"/>
          </a:p>
          <a:p>
            <a:r>
              <a:rPr lang="en-US" dirty="0">
                <a:hlinkClick r:id="rId9"/>
              </a:rPr>
              <a:t>Amazon </a:t>
            </a:r>
            <a:endParaRPr lang="en-US" dirty="0"/>
          </a:p>
          <a:p>
            <a:r>
              <a:rPr lang="en-US" dirty="0">
                <a:hlinkClick r:id="rId10"/>
              </a:rPr>
              <a:t>Nook</a:t>
            </a:r>
            <a:endParaRPr lang="en-US" dirty="0"/>
          </a:p>
          <a:p>
            <a:r>
              <a:rPr lang="en-US" dirty="0">
                <a:hlinkClick r:id="rId11"/>
              </a:rPr>
              <a:t>Bookboard.com</a:t>
            </a:r>
            <a:r>
              <a:rPr lang="en-US" dirty="0"/>
              <a:t> (Full disclosure: I manage their library)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3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Rocket Science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Start with a book you love in print; find a digital version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Post lyrics plus an image of your favorite song (multiple literacies for parents!)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the digital version of a felt board story (either from app or photographs)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8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 shot 2013-07-12 at 9.53.34 AM.pn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" b="59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Make it easy for them to remember the songs, rhymes, games and books you read in </a:t>
            </a:r>
            <a:r>
              <a:rPr lang="en-US" dirty="0" err="1" smtClean="0"/>
              <a:t>storytime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parents to participate!</a:t>
            </a:r>
            <a:endParaRPr lang="en-US" dirty="0"/>
          </a:p>
        </p:txBody>
      </p:sp>
      <p:pic>
        <p:nvPicPr>
          <p:cNvPr id="6" name="Picture Placeholder 5" descr="Screen shot 2013-07-12 at 9.53.11 AM.pn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573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00000">
            <a:off x="585368" y="3220676"/>
            <a:ext cx="7622161" cy="1849865"/>
          </a:xfrm>
        </p:spPr>
        <p:txBody>
          <a:bodyPr/>
          <a:lstStyle/>
          <a:p>
            <a:r>
              <a:rPr lang="en-US" sz="3800" dirty="0" smtClean="0"/>
              <a:t>How many of you already use technology in your </a:t>
            </a:r>
            <a:r>
              <a:rPr lang="en-US" sz="3800" dirty="0" err="1" smtClean="0"/>
              <a:t>storytimes</a:t>
            </a:r>
            <a:r>
              <a:rPr lang="en-US" sz="3800" dirty="0" smtClean="0"/>
              <a:t>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765000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the world to </a:t>
            </a:r>
            <a:r>
              <a:rPr lang="en-US" dirty="0" err="1" smtClean="0"/>
              <a:t>storytime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Content Placeholder 5" descr="pigeon on the trai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Courier New"/>
              <a:buChar char="o"/>
            </a:pPr>
            <a:r>
              <a:rPr lang="en-US" dirty="0" smtClean="0"/>
              <a:t>Digital tool allow us to record the world as text </a:t>
            </a:r>
            <a:r>
              <a:rPr lang="en-US" dirty="0" smtClean="0">
                <a:hlinkClick r:id="rId3"/>
              </a:rPr>
              <a:t>Technology and Critical Literacy in early Childhood</a:t>
            </a:r>
            <a:endParaRPr lang="en-US" dirty="0"/>
          </a:p>
          <a:p>
            <a:pPr marL="285750" indent="-285750" algn="l">
              <a:buFont typeface="Courier New"/>
              <a:buChar char="o"/>
            </a:pPr>
            <a:endParaRPr lang="en-US" dirty="0" smtClean="0"/>
          </a:p>
          <a:p>
            <a:pPr marL="285750" indent="-285750" algn="l">
              <a:buFont typeface="Courier New"/>
              <a:buChar char="o"/>
            </a:pPr>
            <a:r>
              <a:rPr lang="en-US" dirty="0" smtClean="0"/>
              <a:t>Extension activities, content creation, joint media engagement and modeling for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4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List-o-Apps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Field tested Apps for Storytime</a:t>
            </a:r>
            <a:r>
              <a:rPr lang="en-US" dirty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from LittleeLit.com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Little </a:t>
            </a:r>
            <a:r>
              <a:rPr lang="en-US" dirty="0" err="1" smtClean="0">
                <a:hlinkClick r:id="rId4"/>
              </a:rPr>
              <a:t>eLit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Pinterest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Other </a:t>
            </a:r>
            <a:r>
              <a:rPr lang="en-US" dirty="0" err="1" smtClean="0">
                <a:hlinkClick r:id="rId5"/>
              </a:rPr>
              <a:t>Pinterest</a:t>
            </a:r>
            <a:r>
              <a:rPr lang="en-US" dirty="0" smtClean="0">
                <a:hlinkClick r:id="rId5"/>
              </a:rPr>
              <a:t>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01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17080" y="3541348"/>
            <a:ext cx="8072520" cy="1612607"/>
          </a:xfrm>
        </p:spPr>
        <p:txBody>
          <a:bodyPr/>
          <a:lstStyle/>
          <a:p>
            <a:r>
              <a:rPr lang="en-US" sz="4000" dirty="0"/>
              <a:t>There are no experts.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Saddle </a:t>
            </a:r>
            <a:r>
              <a:rPr lang="en-US" sz="4000" dirty="0"/>
              <a:t>up, try it out and join us!</a:t>
            </a:r>
          </a:p>
        </p:txBody>
      </p:sp>
      <p:pic>
        <p:nvPicPr>
          <p:cNvPr id="5" name="Picture Placeholder 4" descr="littleelitmedium.jpeg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68552">
            <a:off x="914399" y="836613"/>
            <a:ext cx="3924300" cy="2805112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hlinkClick r:id="rId3" action="ppaction://hlinkfile"/>
              </a:rPr>
              <a:t>LittleeLit.com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7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Now’s the time to ask.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know you have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6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144507" y="3903250"/>
            <a:ext cx="7614987" cy="715144"/>
          </a:xfrm>
        </p:spPr>
        <p:txBody>
          <a:bodyPr/>
          <a:lstStyle/>
          <a:p>
            <a:r>
              <a:rPr lang="en-US" sz="4000" dirty="0" smtClean="0"/>
              <a:t>Thanks!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rot="21060000">
            <a:off x="2539644" y="4853420"/>
            <a:ext cx="6400800" cy="1052653"/>
          </a:xfrm>
        </p:spPr>
        <p:txBody>
          <a:bodyPr>
            <a:normAutofit/>
          </a:bodyPr>
          <a:lstStyle/>
          <a:p>
            <a:r>
              <a:rPr lang="en-US" sz="1800" dirty="0"/>
              <a:t>Cen Campbell </a:t>
            </a:r>
            <a:r>
              <a:rPr lang="en-US" sz="1800" dirty="0" smtClean="0"/>
              <a:t>– </a:t>
            </a:r>
            <a:r>
              <a:rPr lang="en-US" sz="1800" dirty="0" err="1" smtClean="0">
                <a:solidFill>
                  <a:schemeClr val="accent3"/>
                </a:solidFill>
              </a:rPr>
              <a:t>cenlibrarian</a:t>
            </a:r>
            <a:r>
              <a:rPr lang="en-US" sz="1800" dirty="0" err="1">
                <a:solidFill>
                  <a:schemeClr val="accent3"/>
                </a:solidFill>
              </a:rPr>
              <a:t>@</a:t>
            </a:r>
            <a:r>
              <a:rPr lang="en-US" sz="1800" dirty="0" err="1" smtClean="0">
                <a:solidFill>
                  <a:schemeClr val="accent3"/>
                </a:solidFill>
              </a:rPr>
              <a:t>gmail.com</a:t>
            </a:r>
            <a:endParaRPr lang="en-US" sz="1800" dirty="0" smtClean="0">
              <a:solidFill>
                <a:schemeClr val="accent3"/>
              </a:solidFill>
            </a:endParaRPr>
          </a:p>
          <a:p>
            <a:r>
              <a:rPr lang="en-US" sz="1800" dirty="0"/>
              <a:t>Genesis </a:t>
            </a:r>
            <a:r>
              <a:rPr lang="en-US" sz="1800" dirty="0" smtClean="0"/>
              <a:t>Hansen – </a:t>
            </a:r>
            <a:r>
              <a:rPr lang="en-US" sz="1800" u="sng" dirty="0">
                <a:solidFill>
                  <a:schemeClr val="accent3"/>
                </a:solidFill>
                <a:hlinkClick r:id="rId3"/>
              </a:rPr>
              <a:t>ghansen@cityofmissionviejo.org</a:t>
            </a:r>
            <a:endParaRPr lang="en-US" sz="1800" dirty="0">
              <a:solidFill>
                <a:schemeClr val="accent3"/>
              </a:solidFill>
            </a:endParaRPr>
          </a:p>
        </p:txBody>
      </p:sp>
      <p:pic>
        <p:nvPicPr>
          <p:cNvPr id="6" name="Picture 5" descr="IFP logo 2012_outlin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06" y="6060047"/>
            <a:ext cx="3857357" cy="4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1447800" y="4419600"/>
            <a:ext cx="6324600" cy="1866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1400" dirty="0">
                <a:latin typeface="Arial" charset="0"/>
              </a:rPr>
              <a:t>Infopeople webinars are supported </a:t>
            </a:r>
            <a:r>
              <a:rPr lang="en-US" sz="1400" smtClean="0">
                <a:latin typeface="Arial" charset="0"/>
              </a:rPr>
              <a:t>in part by </a:t>
            </a:r>
            <a:r>
              <a:rPr lang="en-US" sz="1400" dirty="0">
                <a:latin typeface="Arial" charset="0"/>
              </a:rPr>
              <a:t>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source.</a:t>
            </a:r>
          </a:p>
          <a:p>
            <a:pPr marL="0" indent="0" algn="ctr">
              <a:buFontTx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2" name="Picture 1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49" y="2154756"/>
            <a:ext cx="7365944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Research, Resources, and Recommendations:</a:t>
            </a:r>
          </a:p>
          <a:p>
            <a:r>
              <a:rPr lang="en-US" dirty="0" smtClean="0"/>
              <a:t>NAEYC</a:t>
            </a:r>
          </a:p>
          <a:p>
            <a:r>
              <a:rPr lang="en-US" dirty="0" smtClean="0"/>
              <a:t>AAP</a:t>
            </a:r>
          </a:p>
          <a:p>
            <a:r>
              <a:rPr lang="en-US" dirty="0" smtClean="0"/>
              <a:t>Fred Rogers Center</a:t>
            </a:r>
          </a:p>
          <a:p>
            <a:r>
              <a:rPr lang="en-US" dirty="0" smtClean="0"/>
              <a:t>Joan </a:t>
            </a:r>
            <a:r>
              <a:rPr lang="en-US" dirty="0" err="1" smtClean="0"/>
              <a:t>Ganz</a:t>
            </a:r>
            <a:r>
              <a:rPr lang="en-US" dirty="0" smtClean="0"/>
              <a:t> Cooney Center</a:t>
            </a:r>
          </a:p>
          <a:p>
            <a:r>
              <a:rPr lang="en-US" dirty="0" smtClean="0"/>
              <a:t>Campaign for Grade Level Reading</a:t>
            </a:r>
          </a:p>
          <a:p>
            <a:r>
              <a:rPr lang="en-US" dirty="0" smtClean="0"/>
              <a:t>Common Sense Media</a:t>
            </a:r>
          </a:p>
        </p:txBody>
      </p:sp>
    </p:spTree>
    <p:extLst>
      <p:ext uri="{BB962C8B-B14F-4D97-AF65-F5344CB8AC3E}">
        <p14:creationId xmlns:p14="http://schemas.microsoft.com/office/powerpoint/2010/main" val="43913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Media = tools (not inherently good or evil)</a:t>
            </a:r>
          </a:p>
          <a:p>
            <a:r>
              <a:rPr lang="en-US" dirty="0" smtClean="0"/>
              <a:t>Use technology in service to relationships and social and emotional development</a:t>
            </a:r>
          </a:p>
          <a:p>
            <a:r>
              <a:rPr lang="en-US" dirty="0" smtClean="0"/>
              <a:t>Used appropriately, media can support learning and enhance cognitive and social abilities</a:t>
            </a:r>
          </a:p>
          <a:p>
            <a:r>
              <a:rPr lang="en-US" dirty="0" smtClean="0"/>
              <a:t>Focus on active, engaged use rather than passive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3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how we roll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Joint Media Engagement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Caregiver/Child Engagement</a:t>
            </a:r>
          </a:p>
          <a:p>
            <a:r>
              <a:rPr lang="en-US" dirty="0" smtClean="0"/>
              <a:t>Child/Device Engagement</a:t>
            </a:r>
          </a:p>
          <a:p>
            <a:r>
              <a:rPr lang="en-US" dirty="0" smtClean="0"/>
              <a:t>Librarian/Content Engagement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Appvisory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Where is the good stuff?</a:t>
            </a:r>
          </a:p>
          <a:p>
            <a:r>
              <a:rPr lang="en-US" dirty="0" smtClean="0"/>
              <a:t>How do I use it?</a:t>
            </a:r>
          </a:p>
          <a:p>
            <a:r>
              <a:rPr lang="en-US" dirty="0" smtClean="0"/>
              <a:t>Where do I find more?</a:t>
            </a:r>
          </a:p>
          <a:p>
            <a:r>
              <a:rPr lang="en-US" dirty="0" smtClean="0"/>
              <a:t>Librarians do this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7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Intended use</a:t>
            </a:r>
          </a:p>
          <a:p>
            <a:r>
              <a:rPr lang="en-US" dirty="0" smtClean="0"/>
              <a:t>Support for early literacy skills</a:t>
            </a:r>
          </a:p>
          <a:p>
            <a:r>
              <a:rPr lang="en-US" dirty="0" smtClean="0"/>
              <a:t>Interactivity</a:t>
            </a:r>
          </a:p>
          <a:p>
            <a:r>
              <a:rPr lang="en-US" dirty="0" smtClean="0"/>
              <a:t>Placement &amp; design of controls</a:t>
            </a:r>
          </a:p>
          <a:p>
            <a:r>
              <a:rPr lang="en-US" dirty="0" smtClean="0"/>
              <a:t>Affordances</a:t>
            </a:r>
          </a:p>
          <a:p>
            <a:r>
              <a:rPr lang="en-US" dirty="0" smtClean="0"/>
              <a:t>Customizability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2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Different things to consider when using one-on-one with a child versus in a large group/</a:t>
            </a:r>
            <a:r>
              <a:rPr lang="en-US" dirty="0" err="1" smtClean="0"/>
              <a:t>storytime</a:t>
            </a:r>
            <a:r>
              <a:rPr lang="en-US" dirty="0" smtClean="0"/>
              <a:t> setting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use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365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early literacy skills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208" y="990600"/>
            <a:ext cx="3943350" cy="5257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Print motivation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Print awareness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Letter knowledge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Vocabulary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Phonological awareness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Narrative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9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Should enhance, not distract</a:t>
            </a:r>
          </a:p>
          <a:p>
            <a:r>
              <a:rPr lang="en-US" dirty="0" smtClean="0"/>
              <a:t>Weigh the merits  - can be a mix of good and bad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Elements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3" b="1033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778812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278</TotalTime>
  <Words>647</Words>
  <Application>Microsoft Macintosh PowerPoint</Application>
  <PresentationFormat>On-screen Show (4:3)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Sky</vt:lpstr>
      <vt:lpstr>Early Literacy Programming in the Digital Age</vt:lpstr>
      <vt:lpstr>How many of you already use technology in your storytimes?</vt:lpstr>
      <vt:lpstr>Show me the data</vt:lpstr>
      <vt:lpstr>Rules of thumb</vt:lpstr>
      <vt:lpstr>This is how we roll now</vt:lpstr>
      <vt:lpstr>Evaluation of Apps</vt:lpstr>
      <vt:lpstr>Intended use</vt:lpstr>
      <vt:lpstr>Support for early literacy skills</vt:lpstr>
      <vt:lpstr>Interactive Elements</vt:lpstr>
      <vt:lpstr>Design elements</vt:lpstr>
      <vt:lpstr>Affordances</vt:lpstr>
      <vt:lpstr>Customizability</vt:lpstr>
      <vt:lpstr>Reviews Please!</vt:lpstr>
      <vt:lpstr>What does it look like?</vt:lpstr>
      <vt:lpstr>What’s going on?</vt:lpstr>
      <vt:lpstr>Great! Where do I start?</vt:lpstr>
      <vt:lpstr>What should I use?</vt:lpstr>
      <vt:lpstr>Not Rocket Science</vt:lpstr>
      <vt:lpstr>Getting parents to participate!</vt:lpstr>
      <vt:lpstr>Bring the world to storytime!</vt:lpstr>
      <vt:lpstr>List-o-Apps</vt:lpstr>
      <vt:lpstr>There are no experts.  Saddle up, try it out and join us!</vt:lpstr>
      <vt:lpstr>We know you have questions.</vt:lpstr>
      <vt:lpstr>Thanks!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Literacy Programming in the Digital Age</dc:title>
  <dc:creator>Cen</dc:creator>
  <cp:lastModifiedBy>Jennifer Jacobs</cp:lastModifiedBy>
  <cp:revision>28</cp:revision>
  <dcterms:created xsi:type="dcterms:W3CDTF">2013-07-10T21:06:39Z</dcterms:created>
  <dcterms:modified xsi:type="dcterms:W3CDTF">2013-07-22T19:12:31Z</dcterms:modified>
</cp:coreProperties>
</file>