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8" r:id="rId3"/>
    <p:sldMasterId id="2147483746" r:id="rId4"/>
    <p:sldMasterId id="2147483802" r:id="rId5"/>
    <p:sldMasterId id="2147483876" r:id="rId6"/>
    <p:sldMasterId id="2147483900" r:id="rId7"/>
    <p:sldMasterId id="2147484007" r:id="rId8"/>
    <p:sldMasterId id="2147484031" r:id="rId9"/>
    <p:sldMasterId id="2147484067" r:id="rId10"/>
    <p:sldMasterId id="2147484087" r:id="rId11"/>
    <p:sldMasterId id="2147484111" r:id="rId12"/>
    <p:sldMasterId id="2147484123" r:id="rId13"/>
    <p:sldMasterId id="2147484135" r:id="rId14"/>
    <p:sldMasterId id="2147484147" r:id="rId15"/>
  </p:sldMasterIdLst>
  <p:notesMasterIdLst>
    <p:notesMasterId r:id="rId59"/>
  </p:notesMasterIdLst>
  <p:handoutMasterIdLst>
    <p:handoutMasterId r:id="rId60"/>
  </p:handoutMasterIdLst>
  <p:sldIdLst>
    <p:sldId id="527" r:id="rId16"/>
    <p:sldId id="510" r:id="rId17"/>
    <p:sldId id="514" r:id="rId18"/>
    <p:sldId id="528" r:id="rId19"/>
    <p:sldId id="508" r:id="rId20"/>
    <p:sldId id="530" r:id="rId21"/>
    <p:sldId id="506" r:id="rId22"/>
    <p:sldId id="417" r:id="rId23"/>
    <p:sldId id="511" r:id="rId24"/>
    <p:sldId id="446" r:id="rId25"/>
    <p:sldId id="536" r:id="rId26"/>
    <p:sldId id="537" r:id="rId27"/>
    <p:sldId id="534" r:id="rId28"/>
    <p:sldId id="480" r:id="rId29"/>
    <p:sldId id="535" r:id="rId30"/>
    <p:sldId id="461" r:id="rId31"/>
    <p:sldId id="522" r:id="rId32"/>
    <p:sldId id="509" r:id="rId33"/>
    <p:sldId id="467" r:id="rId34"/>
    <p:sldId id="472" r:id="rId35"/>
    <p:sldId id="521" r:id="rId36"/>
    <p:sldId id="479" r:id="rId37"/>
    <p:sldId id="519" r:id="rId38"/>
    <p:sldId id="547" r:id="rId39"/>
    <p:sldId id="531" r:id="rId40"/>
    <p:sldId id="393" r:id="rId41"/>
    <p:sldId id="512" r:id="rId42"/>
    <p:sldId id="481" r:id="rId43"/>
    <p:sldId id="409" r:id="rId44"/>
    <p:sldId id="538" r:id="rId45"/>
    <p:sldId id="539" r:id="rId46"/>
    <p:sldId id="540" r:id="rId47"/>
    <p:sldId id="541" r:id="rId48"/>
    <p:sldId id="542" r:id="rId49"/>
    <p:sldId id="545" r:id="rId50"/>
    <p:sldId id="507" r:id="rId51"/>
    <p:sldId id="413" r:id="rId52"/>
    <p:sldId id="523" r:id="rId53"/>
    <p:sldId id="546" r:id="rId54"/>
    <p:sldId id="533" r:id="rId55"/>
    <p:sldId id="432" r:id="rId56"/>
    <p:sldId id="529" r:id="rId57"/>
    <p:sldId id="54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10253F"/>
    <a:srgbClr val="542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15" autoAdjust="0"/>
  </p:normalViewPr>
  <p:slideViewPr>
    <p:cSldViewPr>
      <p:cViewPr>
        <p:scale>
          <a:sx n="100" d="100"/>
          <a:sy n="100" d="100"/>
        </p:scale>
        <p:origin x="-2104" y="-104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38200" y="0"/>
            <a:ext cx="51054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 algn="ctr"/>
            <a:r>
              <a:rPr lang="en-US" sz="1800" dirty="0" smtClean="0"/>
              <a:t>Leadership Meets </a:t>
            </a:r>
            <a:r>
              <a:rPr lang="en-US" sz="1800" dirty="0"/>
              <a:t>Imagination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F109C-033F-4A17-882D-CC9D1E75C41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943599" y="0"/>
            <a:ext cx="91281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7/26/2013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52400" y="8685213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err="1"/>
              <a:t>joan@jfwilliams.com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87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79800" y="685800"/>
            <a:ext cx="2235200" cy="167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2590800"/>
            <a:ext cx="5486400" cy="5867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6C3EE-4504-466F-BCC2-4BAFFA3894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joan@jfwilliams.com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7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55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31D2D-C041-4756-8B1E-FDB1FB812FD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62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8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4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42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3700" y="304800"/>
            <a:ext cx="2282825" cy="1712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FD0B3D9-DC13-42B9-88E6-88AFA001FE5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49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92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9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81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9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8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1A2A-FF31-4F84-86D7-C349BB1CB08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23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i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lIns="91179" tIns="45590" rIns="91179" bIns="45590"/>
          <a:lstStyle/>
          <a:p>
            <a:fld id="{54E633A8-05E7-4EF0-B580-50515411A43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21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3258-0939-4B33-A4A7-25177B99C0D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8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A5C6D-1587-49FD-B327-12387BACE06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49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49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77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62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A5C6D-1587-49FD-B327-12387BACE06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09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B49D-8810-4237-A92D-1CFDDEFA655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3258-0939-4B33-A4A7-25177B99C0D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22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86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16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5A959-7A81-4E39-8C91-62FC3077E4F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461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72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462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989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85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5A959-7A81-4E39-8C91-62FC3077E4F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94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232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60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98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448"/>
            <a:ext cx="2971800" cy="456961"/>
          </a:xfrm>
          <a:noFill/>
        </p:spPr>
        <p:txBody>
          <a:bodyPr/>
          <a:lstStyle/>
          <a:p>
            <a:fld id="{528B7DAF-90D4-4A84-B7C3-8DBA92DD8FF1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869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95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63" y="304641"/>
            <a:ext cx="2273300" cy="1714599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4647"/>
            <a:ext cx="2971800" cy="457758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B25CF121-AAEF-49C7-9D4A-14E692BBD0C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97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1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47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0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31D2D-C041-4756-8B1E-FDB1FB812FD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6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6C3EE-4504-466F-BCC2-4BAFFA3894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4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10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021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067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135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770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85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434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784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273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005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02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2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731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111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6784AD-C517-4006-AD01-A75C7EDF6D5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7A86F5D-91F8-4C97-A991-1F036CF7724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46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4327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9C348F3-820A-4399-AF64-C50064871BA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6AC42D-1C0E-4AF6-B71E-B36A7D09B74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3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EFC224-B774-42DF-ACC9-75612E07B66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D6F87F-381F-4617-A41D-E0FD720A2A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383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C1794A-EA5C-4742-84D3-84B615640AD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F699FF-D38F-45A3-9AFC-74043CA01BA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651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0682EE8-C6C1-4FAB-934A-739FA639D473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257FAFA-213E-4037-A060-41F4A46938A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147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CBAD91-DA37-4460-B49F-5CBABC84018A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2F7096C-FB23-4BF1-865A-41E66AB188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386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03CF03D-934C-4820-BFC3-BFF2A640269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1A310A-CFE8-46A0-8B47-4292A4EE28E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305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51F1672-CAF9-46E7-BCB4-9F08C7C178A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ED32C9-19BB-4C1B-95EF-73C0022A256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67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7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1EC6F6-ADFF-41C0-8CF4-3BA936352183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5C6FD7B-DECA-4A9A-B1CF-28477C7ECC9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8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B39968-18C4-48F4-B674-9012E262A4D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8/21/13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ED0C0CD-D897-48DF-BC52-A3F50591972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363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49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876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730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762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44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953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820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7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300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507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306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83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12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142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564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497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265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820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153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347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311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120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473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385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703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663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607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434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062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56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751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669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654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382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666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E9EC7-C9F4-48E5-9874-F233FD1513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054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3D08C-C26F-40E8-AA78-05FAF248D9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514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02901-E8B2-45C1-8C64-BE3CCE75D7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995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CD374-982E-43EB-A6D0-E92E19AFEA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688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CFC60-FAB7-433D-BFA4-8FC16511F0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17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775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85CD5-2129-4BB0-9DBE-2F4666B248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915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61703-E70B-4426-BCEF-23D703FEC0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353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83566-3AC7-45F4-A56E-6A50AF6F0F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1067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FC12-A0B0-4AFE-8E82-2C3FA20D8B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758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61662-78DA-43E7-8C0D-5DDCFB705A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235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4EEB-FC40-42CC-BFE5-0EA14826A3F1}" type="datetimeFigureOut">
              <a:rPr lang="en-US"/>
              <a:pPr>
                <a:defRPr/>
              </a:pPr>
              <a:t>8/21/13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22B13-62DD-48C6-A202-DA95843333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55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05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09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93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12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72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87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83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19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77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44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25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88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35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2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03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33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67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64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981200"/>
          </a:xfrm>
        </p:spPr>
        <p:txBody>
          <a:bodyPr/>
          <a:lstStyle>
            <a:lvl1pPr>
              <a:defRPr sz="66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7086600" cy="1600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61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98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84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89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97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73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73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21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26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55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57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31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67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11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25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5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85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18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0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22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0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68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87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96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327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19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2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984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782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63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564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665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05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53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24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98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34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33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10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32460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http://www.georgeandjoan.com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4B9FE1-AF11-4F6A-A7AD-4F58398A2D3D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615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23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63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15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32460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http://www.georgeandjoan.com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10E243-F6CB-4AA1-AD93-FF02414761DF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34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32460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http://www.georgeandjoan.com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710A98-5178-4AEC-99C8-51C1501B6E19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939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32460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http://www.georgeandjoan.com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AEF29E-36C1-4232-855F-C85FA2633F00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862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7400" cy="5619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9800" cy="5619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32460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http://www.georgeandjoan.com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A8E57C-3A1C-43A9-AA19-3E9FF77862A0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2281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122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1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915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94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27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38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48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496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902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44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429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73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930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702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849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6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49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195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995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609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094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66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7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6B21-591A-4F5C-AD50-87D342089B7E}" type="datetimeFigureOut">
              <a:rPr lang="en-US" smtClean="0"/>
              <a:t>8/21/13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E0C67-8631-40E9-8044-17F32DAD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1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FFD6F-49C8-43A7-926D-6545FE1E0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9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487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7CE64-465C-447C-AA65-1D7AFF4855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B76E0-C4D8-4BE8-8199-F1125D18B0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6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9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9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504EEB-FC40-42CC-BFE5-0EA14826A3F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08ECA5-75D5-49BA-8D73-98D5C2673A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9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DAC1D-191A-41D5-AD9B-3B4806925E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D2D90-1209-4E89-86C8-3EA2564147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5BBC1-E7D1-455B-B57D-D6AD4BBB4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5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2A452-24D1-44E2-AD62-F6BBB8F2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3D923-1B14-4645-A1BF-C77333BDB0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8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04FA8-F923-4D5B-8759-798BFB5C4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392E7-9217-490E-8A09-80C029483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2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5604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605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6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82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6B21-591A-4F5C-AD50-87D342089B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E0C67-8631-40E9-8044-17F32DADBD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4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AFADA-A766-40C5-83E5-DDF6D5D27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1B2C-6385-427C-B1B3-28BD5969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5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2.wdp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3.wdp"/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51862" r="59899" b="12055"/>
          <a:stretch/>
        </p:blipFill>
        <p:spPr bwMode="auto">
          <a:xfrm>
            <a:off x="0" y="0"/>
            <a:ext cx="2701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t="20516" r="7720" b="11732"/>
          <a:stretch/>
        </p:blipFill>
        <p:spPr bwMode="auto">
          <a:xfrm>
            <a:off x="2701636" y="0"/>
            <a:ext cx="6442364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" y="2057400"/>
            <a:ext cx="5181600" cy="36576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Leadership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> Meets </a:t>
            </a:r>
            <a:r>
              <a:rPr lang="en-US" sz="6000" dirty="0">
                <a:solidFill>
                  <a:schemeClr val="bg1"/>
                </a:solidFill>
              </a:rPr>
              <a:t>Imagination</a:t>
            </a:r>
            <a:r>
              <a:rPr lang="en-US" sz="6000" dirty="0" smtClean="0">
                <a:solidFill>
                  <a:schemeClr val="bg1"/>
                </a:solidFill>
              </a:rPr>
              <a:t/>
            </a:r>
            <a:br>
              <a:rPr lang="en-US" sz="6000" dirty="0" smtClean="0">
                <a:solidFill>
                  <a:schemeClr val="bg1"/>
                </a:solidFill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0818" y="6172200"/>
            <a:ext cx="3843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 smtClean="0">
                <a:solidFill>
                  <a:schemeClr val="bg1"/>
                </a:solidFill>
              </a:rPr>
              <a:t>Joan Frye Williams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6172199"/>
            <a:ext cx="2377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July 26, 2013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1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304800"/>
            <a:ext cx="2438400" cy="61722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Look for patterns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49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3" r="7100"/>
          <a:stretch/>
        </p:blipFill>
        <p:spPr bwMode="auto">
          <a:xfrm>
            <a:off x="0" y="0"/>
            <a:ext cx="918198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91000"/>
            <a:ext cx="8229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See how others have approached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similar problems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6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486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Just take the parts you want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2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685800"/>
            <a:ext cx="3810000" cy="5821362"/>
          </a:xfrm>
        </p:spPr>
        <p:txBody>
          <a:bodyPr/>
          <a:lstStyle/>
          <a:p>
            <a:r>
              <a:rPr lang="en-US" dirty="0" smtClean="0"/>
              <a:t>Recombinant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" y="-21320"/>
            <a:ext cx="5261429" cy="687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46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tionalgrid75.com/wp-content/gallery/1958/ng-image-239-1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678014" cy="494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Deconstruct the status quo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into smaller components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5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4638"/>
            <a:ext cx="3505200" cy="5745162"/>
          </a:xfrm>
        </p:spPr>
        <p:txBody>
          <a:bodyPr/>
          <a:lstStyle/>
          <a:p>
            <a:r>
              <a:rPr lang="en-US" dirty="0" smtClean="0"/>
              <a:t>Try familiar things in new ways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-7258"/>
            <a:ext cx="51054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23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6041571" cy="604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74638"/>
            <a:ext cx="2819400" cy="5745162"/>
          </a:xfrm>
        </p:spPr>
        <p:txBody>
          <a:bodyPr>
            <a:normAutofit/>
          </a:bodyPr>
          <a:lstStyle/>
          <a:p>
            <a:r>
              <a:rPr lang="en-US" dirty="0" smtClean="0"/>
              <a:t>Combine the best elements of multiple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0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Contrarian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 b="6960"/>
          <a:stretch/>
        </p:blipFill>
        <p:spPr bwMode="auto">
          <a:xfrm>
            <a:off x="0" y="1645920"/>
            <a:ext cx="9144000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95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r="8086"/>
          <a:stretch/>
        </p:blipFill>
        <p:spPr bwMode="auto">
          <a:xfrm>
            <a:off x="0" y="9560"/>
            <a:ext cx="9144000" cy="684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1371600"/>
            <a:ext cx="2971800" cy="5181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Think about what’s hidden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3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128" y="4263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 a pre-mortem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92994"/>
          <a:stretch/>
        </p:blipFill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1"/>
          <a:stretch/>
        </p:blipFill>
        <p:spPr bwMode="auto">
          <a:xfrm>
            <a:off x="0" y="334027"/>
            <a:ext cx="9144000" cy="652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Not just making stuff up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7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elvis.am/photos/mm/redw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Remember that absence of conflict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is not always healthy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0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09" y="110322"/>
            <a:ext cx="8229600" cy="1143000"/>
          </a:xfrm>
        </p:spPr>
        <p:txBody>
          <a:bodyPr/>
          <a:lstStyle/>
          <a:p>
            <a:r>
              <a:rPr lang="en-US" dirty="0" smtClean="0"/>
              <a:t>Innovative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19" y="1253322"/>
            <a:ext cx="6953981" cy="53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4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chemeClr val="bg1"/>
                </a:solidFill>
              </a:rPr>
              <a:t>Follow your curiosity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Challenge perceived barriers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87714"/>
            <a:ext cx="533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64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Exploit non-library tools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42387"/>
            <a:ext cx="5562600" cy="529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31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74638"/>
            <a:ext cx="4191000" cy="5668962"/>
          </a:xfrm>
        </p:spPr>
        <p:txBody>
          <a:bodyPr/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759"/>
            <a:ext cx="4151566" cy="684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02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019"/>
            <a:ext cx="9144000" cy="688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2667000" cy="40687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Look beyond the presenting problem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164"/>
            <a:ext cx="9144000" cy="611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6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Reframe what you “know”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2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Live in wonder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9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Autofit/>
          </a:bodyPr>
          <a:lstStyle/>
          <a:p>
            <a:r>
              <a:rPr lang="en-US" dirty="0" smtClean="0"/>
              <a:t>Expect an iterative, </a:t>
            </a:r>
            <a:br>
              <a:rPr lang="en-US" dirty="0" smtClean="0"/>
            </a:br>
            <a:r>
              <a:rPr lang="en-US" dirty="0" smtClean="0"/>
              <a:t>non-linear process</a:t>
            </a:r>
            <a:endParaRPr lang="en-US" dirty="0"/>
          </a:p>
        </p:txBody>
      </p:sp>
      <p:pic>
        <p:nvPicPr>
          <p:cNvPr id="38914" name="Picture 2" descr="C:\Documents and Settings\Administrator\Local Settings\Temporary Internet Files\Content.IE5\T4RK8S4A\MCj0350662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209800"/>
            <a:ext cx="4343400" cy="4125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953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Or wishful thinking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4830536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28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60275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538" y="274638"/>
            <a:ext cx="3116462" cy="6049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Get some distance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9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your successor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4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058" y="166657"/>
            <a:ext cx="8229600" cy="1143000"/>
          </a:xfrm>
        </p:spPr>
        <p:txBody>
          <a:bodyPr/>
          <a:lstStyle/>
          <a:p>
            <a:r>
              <a:rPr lang="en-US" dirty="0" smtClean="0"/>
              <a:t>What would your role model do?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-5"/>
          <a:stretch/>
        </p:blipFill>
        <p:spPr bwMode="auto">
          <a:xfrm>
            <a:off x="-1" y="1280160"/>
            <a:ext cx="9149719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9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" r="5472"/>
          <a:stretch/>
        </p:blipFill>
        <p:spPr bwMode="auto">
          <a:xfrm>
            <a:off x="0" y="-6680"/>
            <a:ext cx="9144000" cy="686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229600" cy="1554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would you advise someone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just starting out?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5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r="2234"/>
          <a:stretch/>
        </p:blipFill>
        <p:spPr bwMode="auto">
          <a:xfrm>
            <a:off x="12190" y="1"/>
            <a:ext cx="91318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2971800" cy="3535362"/>
          </a:xfrm>
        </p:spPr>
        <p:txBody>
          <a:bodyPr>
            <a:normAutofit/>
          </a:bodyPr>
          <a:lstStyle/>
          <a:p>
            <a:r>
              <a:rPr lang="en-US" dirty="0" smtClean="0"/>
              <a:t>How would you advise</a:t>
            </a:r>
            <a:br>
              <a:rPr lang="en-US" dirty="0" smtClean="0"/>
            </a:br>
            <a:r>
              <a:rPr lang="en-US" dirty="0" smtClean="0"/>
              <a:t>your best friend?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9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b="7456"/>
          <a:stretch/>
        </p:blipFill>
        <p:spPr bwMode="auto">
          <a:xfrm>
            <a:off x="0" y="1371600"/>
            <a:ext cx="9144000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What else could you do </a:t>
            </a:r>
            <a:br>
              <a:rPr lang="en-US" dirty="0" smtClean="0"/>
            </a:br>
            <a:r>
              <a:rPr lang="en-US" dirty="0" smtClean="0"/>
              <a:t>if you didn’t do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7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0"/>
            <a:ext cx="9138194" cy="685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24400"/>
            <a:ext cx="8229600" cy="18288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Communicating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“vision thing”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3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18" y="304800"/>
            <a:ext cx="82296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Future state that is both </a:t>
            </a:r>
            <a:br>
              <a:rPr lang="en-US" dirty="0" smtClean="0"/>
            </a:br>
            <a:r>
              <a:rPr lang="en-US" dirty="0" smtClean="0"/>
              <a:t>concrete and different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2211718"/>
            <a:ext cx="915117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810000" y="3963633"/>
            <a:ext cx="978408" cy="48463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6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Clear expression </a:t>
            </a:r>
            <a:br>
              <a:rPr lang="en-US" dirty="0" smtClean="0"/>
            </a:br>
            <a:r>
              <a:rPr lang="en-US" dirty="0" smtClean="0"/>
              <a:t>of hope and purpose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771650"/>
            <a:ext cx="90487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93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22400"/>
            <a:ext cx="7438571" cy="531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5541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Acknowledgement of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what must remain uncertain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1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429000" cy="61261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Seldom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 bolt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from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blue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51" y="0"/>
            <a:ext cx="5449549" cy="68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92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kenlauher.com/Portals/40296/images/Genero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3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/>
              </a:rPr>
              <a:t>Responsibility for the outcome</a:t>
            </a:r>
          </a:p>
        </p:txBody>
      </p:sp>
    </p:spTree>
    <p:extLst>
      <p:ext uri="{BB962C8B-B14F-4D97-AF65-F5344CB8AC3E}">
        <p14:creationId xmlns:p14="http://schemas.microsoft.com/office/powerpoint/2010/main" val="357995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644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33800"/>
            <a:ext cx="8069943" cy="2895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Commitment to </a:t>
            </a:r>
            <a:br>
              <a:rPr lang="en-US" dirty="0" smtClean="0"/>
            </a:br>
            <a:r>
              <a:rPr lang="en-US" dirty="0" smtClean="0"/>
              <a:t>the hard work </a:t>
            </a:r>
            <a:br>
              <a:rPr lang="en-US" dirty="0" smtClean="0"/>
            </a:br>
            <a:r>
              <a:rPr lang="en-US" dirty="0" smtClean="0"/>
              <a:t>of making it happen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1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2174"/>
          <a:stretch/>
        </p:blipFill>
        <p:spPr bwMode="auto">
          <a:xfrm>
            <a:off x="7256" y="0"/>
            <a:ext cx="914171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06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an\Pictures\JFW\Photo by Chuck O'She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2297"/>
          <a:stretch/>
        </p:blipFill>
        <p:spPr bwMode="auto">
          <a:xfrm>
            <a:off x="609600" y="2057400"/>
            <a:ext cx="3901440" cy="443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joan@jfwilliams.com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48200" y="2895600"/>
            <a:ext cx="4191000" cy="3230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  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Let’s continue the conversation…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6306188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Photo by Chuck O’Shea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8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3110"/>
          <a:stretch/>
        </p:blipFill>
        <p:spPr bwMode="auto">
          <a:xfrm>
            <a:off x="-1" y="0"/>
            <a:ext cx="916014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267200"/>
            <a:ext cx="3810000" cy="2316162"/>
          </a:xfrm>
        </p:spPr>
        <p:txBody>
          <a:bodyPr/>
          <a:lstStyle/>
          <a:p>
            <a:pPr algn="r"/>
            <a:r>
              <a:rPr lang="en-US" dirty="0" smtClean="0"/>
              <a:t>Envisioning something 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6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67" y="5715000"/>
            <a:ext cx="8229600" cy="1143000"/>
          </a:xfrm>
        </p:spPr>
        <p:txBody>
          <a:bodyPr/>
          <a:lstStyle/>
          <a:p>
            <a:r>
              <a:rPr lang="en-US" dirty="0" smtClean="0"/>
              <a:t>Children are naturally imaginative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2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0"/>
            <a:ext cx="9140372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52578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Only adults consider imagination</a:t>
            </a:r>
            <a:br>
              <a:rPr lang="en-US" dirty="0" smtClean="0"/>
            </a:br>
            <a:r>
              <a:rPr lang="en-US" dirty="0" smtClean="0"/>
              <a:t> an arcane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1432558"/>
            <a:ext cx="6781801" cy="54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69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Imagination is a habit of mind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758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r="18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0"/>
            <a:ext cx="7924800" cy="1143000"/>
          </a:xfrm>
        </p:spPr>
        <p:txBody>
          <a:bodyPr/>
          <a:lstStyle/>
          <a:p>
            <a:pPr algn="l"/>
            <a:r>
              <a:rPr lang="en-US" dirty="0" smtClean="0"/>
              <a:t>Analogous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3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Joan and George 1">
  <a:themeElements>
    <a:clrScheme name="2_Joan and George 1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2_Joan and George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Joan and George 1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215</Words>
  <Application>Microsoft Macintosh PowerPoint</Application>
  <PresentationFormat>On-screen Show (4:3)</PresentationFormat>
  <Paragraphs>89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Office Theme</vt:lpstr>
      <vt:lpstr>2_Office Theme</vt:lpstr>
      <vt:lpstr>3_Office Theme</vt:lpstr>
      <vt:lpstr>4_Office Theme</vt:lpstr>
      <vt:lpstr>7_Office Theme</vt:lpstr>
      <vt:lpstr>11_Office Theme</vt:lpstr>
      <vt:lpstr>2_Joan and George 1</vt:lpstr>
      <vt:lpstr>1_Office Theme</vt:lpstr>
      <vt:lpstr>6_Office Theme</vt:lpstr>
      <vt:lpstr>8_Office Theme</vt:lpstr>
      <vt:lpstr>12_Flow</vt:lpstr>
      <vt:lpstr>9_Office Theme</vt:lpstr>
      <vt:lpstr>12_Office Theme</vt:lpstr>
      <vt:lpstr>13_Office Theme</vt:lpstr>
      <vt:lpstr>5_Office Theme</vt:lpstr>
      <vt:lpstr>Leadership  Meets Imagination </vt:lpstr>
      <vt:lpstr>Not just making stuff up</vt:lpstr>
      <vt:lpstr>Or wishful thinking</vt:lpstr>
      <vt:lpstr>Seldom  a bolt  from  the blue</vt:lpstr>
      <vt:lpstr>Envisioning something new</vt:lpstr>
      <vt:lpstr>Children are naturally imaginative</vt:lpstr>
      <vt:lpstr>Only adults consider imagination  an arcane practice</vt:lpstr>
      <vt:lpstr>Imagination is a habit of mind</vt:lpstr>
      <vt:lpstr>Analogous</vt:lpstr>
      <vt:lpstr>Look for patterns</vt:lpstr>
      <vt:lpstr>See how others have approached similar problems </vt:lpstr>
      <vt:lpstr>Just take the parts you want</vt:lpstr>
      <vt:lpstr>Recombinant</vt:lpstr>
      <vt:lpstr>Deconstruct the status quo into smaller components</vt:lpstr>
      <vt:lpstr>Try familiar things in new ways</vt:lpstr>
      <vt:lpstr>Combine the best elements of multiple options</vt:lpstr>
      <vt:lpstr>Contrarian</vt:lpstr>
      <vt:lpstr>Think about what’s hidden</vt:lpstr>
      <vt:lpstr>Do a pre-mortem</vt:lpstr>
      <vt:lpstr>Remember that absence of conflict  is not always healthy</vt:lpstr>
      <vt:lpstr>Innovative</vt:lpstr>
      <vt:lpstr>Follow your curiosity</vt:lpstr>
      <vt:lpstr>Challenge perceived barriers</vt:lpstr>
      <vt:lpstr>Exploit non-library tools</vt:lpstr>
      <vt:lpstr>Original</vt:lpstr>
      <vt:lpstr>Look beyond the presenting problem</vt:lpstr>
      <vt:lpstr>Reframe what you “know”</vt:lpstr>
      <vt:lpstr>Live in wonder</vt:lpstr>
      <vt:lpstr>Expect an iterative,  non-linear process</vt:lpstr>
      <vt:lpstr>Get some distance</vt:lpstr>
      <vt:lpstr>What would your successor do?</vt:lpstr>
      <vt:lpstr>What would your role model do?</vt:lpstr>
      <vt:lpstr>How would you advise someone just starting out?</vt:lpstr>
      <vt:lpstr>How would you advise your best friend?</vt:lpstr>
      <vt:lpstr>What else could you do  if you didn’t do this?</vt:lpstr>
      <vt:lpstr>Communicating  the “vision thing”</vt:lpstr>
      <vt:lpstr>Future state that is both  concrete and different</vt:lpstr>
      <vt:lpstr>Clear expression  of hope and purpose</vt:lpstr>
      <vt:lpstr>Acknowledgement of  what must remain uncertain</vt:lpstr>
      <vt:lpstr>Responsibility for the outcome</vt:lpstr>
      <vt:lpstr>Commitment to  the hard work  of making it happen</vt:lpstr>
      <vt:lpstr>PowerPoint Presentation</vt:lpstr>
      <vt:lpstr>joan@jfwilliams.com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</dc:creator>
  <cp:lastModifiedBy>Charles O'Shea</cp:lastModifiedBy>
  <cp:revision>85</cp:revision>
  <dcterms:created xsi:type="dcterms:W3CDTF">2013-06-22T21:45:14Z</dcterms:created>
  <dcterms:modified xsi:type="dcterms:W3CDTF">2013-08-21T19:21:18Z</dcterms:modified>
</cp:coreProperties>
</file>