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5" r:id="rId2"/>
    <p:sldId id="269" r:id="rId3"/>
    <p:sldId id="274" r:id="rId4"/>
    <p:sldId id="311" r:id="rId5"/>
    <p:sldId id="313" r:id="rId6"/>
    <p:sldId id="314" r:id="rId7"/>
    <p:sldId id="315" r:id="rId8"/>
    <p:sldId id="316" r:id="rId9"/>
    <p:sldId id="319" r:id="rId10"/>
    <p:sldId id="317" r:id="rId11"/>
    <p:sldId id="342" r:id="rId12"/>
    <p:sldId id="321" r:id="rId13"/>
    <p:sldId id="322" r:id="rId14"/>
    <p:sldId id="360" r:id="rId15"/>
    <p:sldId id="344" r:id="rId16"/>
    <p:sldId id="345" r:id="rId17"/>
    <p:sldId id="361" r:id="rId18"/>
    <p:sldId id="353" r:id="rId19"/>
    <p:sldId id="346" r:id="rId20"/>
    <p:sldId id="347" r:id="rId21"/>
    <p:sldId id="354" r:id="rId22"/>
    <p:sldId id="348" r:id="rId23"/>
    <p:sldId id="355" r:id="rId24"/>
    <p:sldId id="324" r:id="rId25"/>
    <p:sldId id="350" r:id="rId26"/>
    <p:sldId id="327" r:id="rId27"/>
    <p:sldId id="352" r:id="rId28"/>
    <p:sldId id="330" r:id="rId29"/>
    <p:sldId id="356" r:id="rId30"/>
    <p:sldId id="358" r:id="rId31"/>
    <p:sldId id="357" r:id="rId32"/>
    <p:sldId id="331" r:id="rId33"/>
    <p:sldId id="332" r:id="rId34"/>
    <p:sldId id="351" r:id="rId35"/>
    <p:sldId id="329" r:id="rId36"/>
    <p:sldId id="325" r:id="rId37"/>
    <p:sldId id="359" r:id="rId38"/>
    <p:sldId id="333" r:id="rId39"/>
    <p:sldId id="363" r:id="rId40"/>
    <p:sldId id="362" r:id="rId41"/>
    <p:sldId id="335" r:id="rId42"/>
    <p:sldId id="336" r:id="rId43"/>
    <p:sldId id="364" r:id="rId44"/>
  </p:sldIdLst>
  <p:sldSz cx="9144000" cy="6858000" type="screen4x3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CC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72662" autoAdjust="0"/>
  </p:normalViewPr>
  <p:slideViewPr>
    <p:cSldViewPr>
      <p:cViewPr varScale="1">
        <p:scale>
          <a:sx n="127" d="100"/>
          <a:sy n="127" d="100"/>
        </p:scale>
        <p:origin x="-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91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3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9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2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2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5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0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3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2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4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4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82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1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697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64183" indent="-293916" defTabSz="94869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75665" indent="-235133" defTabSz="94869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45932" indent="-235133" defTabSz="94869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16198" indent="-235133" defTabSz="94869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86464" indent="-235133" defTabSz="948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56730" indent="-235133" defTabSz="948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26996" indent="-235133" defTabSz="948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97262" indent="-235133" defTabSz="948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D3750F-ED68-486E-A62D-7ABE90FA8A3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1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5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58A9-E1EB-4D65-8CE2-E037BEF1A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7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8096-6393-44D2-A592-1406CA015056}" type="datetimeFigureOut">
              <a:rPr lang="en-US" smtClean="0"/>
              <a:t>4/15/14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C2B9-F82B-40EC-B413-374CA29E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8096-6393-44D2-A592-1406CA015056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C2B9-F82B-40EC-B413-374CA29E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4/15/14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medlineplus.gov/" TargetMode="External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arents/" TargetMode="External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parents/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hyperlink" Target="http://kidshealth.org/parent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jpg"/><Relationship Id="rId3" Type="http://schemas.openxmlformats.org/officeDocument/2006/relationships/hyperlink" Target="http://www.zerotothree.org/child-developmen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jpg"/><Relationship Id="rId3" Type="http://schemas.openxmlformats.org/officeDocument/2006/relationships/hyperlink" Target="http://www.first5california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jpg"/><Relationship Id="rId3" Type="http://schemas.openxmlformats.org/officeDocument/2006/relationships/hyperlink" Target="http://healthychildren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jpg"/><Relationship Id="rId3" Type="http://schemas.openxmlformats.org/officeDocument/2006/relationships/hyperlink" Target="http://www.eatright.org/kid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jpg"/><Relationship Id="rId3" Type="http://schemas.openxmlformats.org/officeDocument/2006/relationships/hyperlink" Target="http://choosemyplate.gov/preschooler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jpg"/><Relationship Id="rId3" Type="http://schemas.openxmlformats.org/officeDocument/2006/relationships/hyperlink" Target="http://www.nctsn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hyperlink" Target="http://www.nctsn.org/trauma-types/natural-disasters/earthquakes%23tabset-tab-5" TargetMode="External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ubclub.org/" TargetMode="External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pinterest.com/ELF2Libraries" TargetMode="External"/><Relationship Id="rId3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nlm.nih.gov/medlineplus/rhincompatibility.html" TargetMode="External"/><Relationship Id="rId20" Type="http://schemas.openxmlformats.org/officeDocument/2006/relationships/hyperlink" Target="http://www.nlm.nih.gov/medlineplus/childhoodbraintumors.html" TargetMode="External"/><Relationship Id="rId21" Type="http://schemas.openxmlformats.org/officeDocument/2006/relationships/hyperlink" Target="http://www.nlm.nih.gov/medlineplus/cancerinchildren.html" TargetMode="External"/><Relationship Id="rId22" Type="http://schemas.openxmlformats.org/officeDocument/2006/relationships/hyperlink" Target="http://www.nlm.nih.gov/medlineplus/childhoodimmunization.html" TargetMode="External"/><Relationship Id="rId23" Type="http://schemas.openxmlformats.org/officeDocument/2006/relationships/hyperlink" Target="http://www.nlm.nih.gov/medlineplus/childhoodleukemia.html" TargetMode="External"/><Relationship Id="rId24" Type="http://schemas.openxmlformats.org/officeDocument/2006/relationships/hyperlink" Target="http://www.nlm.nih.gov/medlineplus/obesityinchildren.html" TargetMode="External"/><Relationship Id="rId25" Type="http://schemas.openxmlformats.org/officeDocument/2006/relationships/hyperlink" Target="http://www.nlm.nih.gov/medlineplus/diabetesinchildrenandteens.html" TargetMode="External"/><Relationship Id="rId10" Type="http://schemas.openxmlformats.org/officeDocument/2006/relationships/hyperlink" Target="http://www.nlm.nih.gov/medlineplus/suddeninfantdeathsyndrome.html" TargetMode="External"/><Relationship Id="rId11" Type="http://schemas.openxmlformats.org/officeDocument/2006/relationships/hyperlink" Target="http://www.nlm.nih.gov/medlineplus/uncommoninfantandnewbornproblems.html" TargetMode="External"/><Relationship Id="rId12" Type="http://schemas.openxmlformats.org/officeDocument/2006/relationships/hyperlink" Target="http://www.nlm.nih.gov/medlineplus/childbehaviordisorders.html" TargetMode="External"/><Relationship Id="rId13" Type="http://schemas.openxmlformats.org/officeDocument/2006/relationships/hyperlink" Target="http://www.nlm.nih.gov/medlineplus/childcare.html" TargetMode="External"/><Relationship Id="rId14" Type="http://schemas.openxmlformats.org/officeDocument/2006/relationships/hyperlink" Target="http://www.nlm.nih.gov/medlineplus/childdentalhealth.html" TargetMode="External"/><Relationship Id="rId15" Type="http://schemas.openxmlformats.org/officeDocument/2006/relationships/hyperlink" Target="http://www.nlm.nih.gov/medlineplus/childdevelopment.html" TargetMode="External"/><Relationship Id="rId16" Type="http://schemas.openxmlformats.org/officeDocument/2006/relationships/hyperlink" Target="http://www.nlm.nih.gov/medlineplus/childmentalhealth.html" TargetMode="External"/><Relationship Id="rId17" Type="http://schemas.openxmlformats.org/officeDocument/2006/relationships/hyperlink" Target="http://www.nlm.nih.gov/medlineplus/childnutrition.html" TargetMode="External"/><Relationship Id="rId18" Type="http://schemas.openxmlformats.org/officeDocument/2006/relationships/hyperlink" Target="http://www.nlm.nih.gov/medlineplus/childsafety.html" TargetMode="External"/><Relationship Id="rId19" Type="http://schemas.openxmlformats.org/officeDocument/2006/relationships/hyperlink" Target="http://www.nlm.nih.gov/medlineplus/asthmainchildren.html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www.nlm.nih.gov/medlineplus/babyhealthcheckup.html" TargetMode="External"/><Relationship Id="rId3" Type="http://schemas.openxmlformats.org/officeDocument/2006/relationships/hyperlink" Target="http://www.nlm.nih.gov/medlineplus/infantandnewborncare.html" TargetMode="External"/><Relationship Id="rId4" Type="http://schemas.openxmlformats.org/officeDocument/2006/relationships/hyperlink" Target="http://www.nlm.nih.gov/medlineplus/infantandnewborndevelopment.html" TargetMode="External"/><Relationship Id="rId5" Type="http://schemas.openxmlformats.org/officeDocument/2006/relationships/hyperlink" Target="http://www.nlm.nih.gov/medlineplus/infantandnewbornnutrition.html" TargetMode="External"/><Relationship Id="rId6" Type="http://schemas.openxmlformats.org/officeDocument/2006/relationships/hyperlink" Target="http://www.nlm.nih.gov/medlineplus/medicinesandchildren.html" TargetMode="External"/><Relationship Id="rId7" Type="http://schemas.openxmlformats.org/officeDocument/2006/relationships/hyperlink" Target="http://www.nlm.nih.gov/medlineplus/commoninfantandnewbornproblems.html" TargetMode="External"/><Relationship Id="rId8" Type="http://schemas.openxmlformats.org/officeDocument/2006/relationships/hyperlink" Target="http://www.nlm.nih.gov/medlineplus/prematurebabies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ca.gov/lds/demographicprofiles/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policy.ucla.edu/health-profiles/Child_Teen/Pages/2011-2012-Child-and-Teen.aspx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3300"/>
                </a:solidFill>
              </a:rPr>
              <a:t>An </a:t>
            </a:r>
            <a:r>
              <a:rPr lang="en-US" sz="1400" dirty="0" err="1" smtClean="0">
                <a:solidFill>
                  <a:srgbClr val="003300"/>
                </a:solidFill>
              </a:rPr>
              <a:t>Infopeople</a:t>
            </a:r>
            <a:r>
              <a:rPr lang="en-US" sz="1400" dirty="0" smtClean="0">
                <a:solidFill>
                  <a:srgbClr val="003300"/>
                </a:solidFill>
              </a:rPr>
              <a:t> Webinar			                                    Presented April 16, 2014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solidFill>
            <a:srgbClr val="CC66FF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Kelli Ham, MLIS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Consumer Health and Technology Coordinator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NN/LM Pacific Southwest Region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57200" y="228600"/>
            <a:ext cx="7086600" cy="12954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 smtClean="0">
                <a:latin typeface="Candara" panose="020E0502030303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From Baby to Preschooler: </a:t>
            </a:r>
          </a:p>
          <a:p>
            <a:r>
              <a:rPr lang="en-US" sz="3600" b="1" dirty="0" smtClean="0">
                <a:latin typeface="Candara" panose="020E0502030303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Early Childhood Health Resources </a:t>
            </a:r>
            <a:endParaRPr lang="en-US" sz="3600" b="1" dirty="0">
              <a:latin typeface="Candara" panose="020E0502030303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030" name="Picture 6" descr="C:\Users\webehams\AppData\Local\Microsoft\Windows\Temporary Internet Files\Content.IE5\DM5J5KQP\MP90044830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/>
          <a:stretch/>
        </p:blipFill>
        <p:spPr bwMode="auto">
          <a:xfrm>
            <a:off x="457200" y="2133600"/>
            <a:ext cx="23284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webehams\AppData\Local\Microsoft\Windows\Temporary Internet Files\Content.IE5\X3NXPBLG\MP90044841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3048000" y="2133601"/>
            <a:ext cx="2209799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webehams\AppData\Local\Microsoft\Windows\Temporary Internet Files\Content.IE5\DM5J5KQP\MP900442227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6" t="31307" b="25387"/>
          <a:stretch/>
        </p:blipFill>
        <p:spPr bwMode="auto">
          <a:xfrm>
            <a:off x="5497722" y="2133601"/>
            <a:ext cx="200797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Baby to Preschooler: Early Childhood Health Resources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Types of Information Needs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dirty="0"/>
              <a:t>Care (breastfeeding, nutrition, </a:t>
            </a:r>
            <a:r>
              <a:rPr lang="en-US" dirty="0" smtClean="0"/>
              <a:t>sleeping)</a:t>
            </a:r>
            <a:endParaRPr lang="en-US" dirty="0"/>
          </a:p>
          <a:p>
            <a:r>
              <a:rPr lang="en-US" dirty="0" smtClean="0"/>
              <a:t>Child development and behavior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hildhood </a:t>
            </a:r>
            <a:r>
              <a:rPr lang="en-US" dirty="0"/>
              <a:t>illnesses </a:t>
            </a:r>
          </a:p>
          <a:p>
            <a:r>
              <a:rPr lang="en-US" dirty="0"/>
              <a:t>Prevention (injuries, illness, vaccinations)</a:t>
            </a:r>
          </a:p>
          <a:p>
            <a:r>
              <a:rPr lang="en-US" dirty="0"/>
              <a:t>Choosing </a:t>
            </a:r>
            <a:r>
              <a:rPr lang="en-US" dirty="0" smtClean="0"/>
              <a:t>childcare</a:t>
            </a:r>
          </a:p>
          <a:p>
            <a:r>
              <a:rPr lang="en-US" dirty="0" smtClean="0"/>
              <a:t>Special populations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34" y="1600200"/>
            <a:ext cx="3020866" cy="4525963"/>
          </a:xfrm>
        </p:spPr>
      </p:pic>
    </p:spTree>
    <p:extLst>
      <p:ext uri="{BB962C8B-B14F-4D97-AF65-F5344CB8AC3E}">
        <p14:creationId xmlns:p14="http://schemas.microsoft.com/office/powerpoint/2010/main" val="160487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Kid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32036"/>
            <a:ext cx="3657600" cy="391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Are there materials for young kids related to health?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3"/>
          <a:stretch/>
        </p:blipFill>
        <p:spPr>
          <a:xfrm>
            <a:off x="342900" y="2209800"/>
            <a:ext cx="3841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Own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library’s collection – knowing what you have and knowing when to use it</a:t>
            </a:r>
          </a:p>
          <a:p>
            <a:r>
              <a:rPr lang="en-US" dirty="0"/>
              <a:t>Subscription databases</a:t>
            </a:r>
          </a:p>
          <a:p>
            <a:r>
              <a:rPr lang="en-US" dirty="0"/>
              <a:t>Circulating materials</a:t>
            </a:r>
          </a:p>
          <a:p>
            <a:r>
              <a:rPr lang="en-US" dirty="0" smtClean="0"/>
              <a:t>Print </a:t>
            </a:r>
            <a:r>
              <a:rPr lang="en-US" dirty="0"/>
              <a:t>reference</a:t>
            </a:r>
          </a:p>
          <a:p>
            <a:pPr>
              <a:defRPr/>
            </a:pPr>
            <a:r>
              <a:rPr lang="en-US" dirty="0" smtClean="0"/>
              <a:t>Multimedia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794192" cy="2514600"/>
          </a:xfrm>
        </p:spPr>
      </p:pic>
    </p:spTree>
    <p:extLst>
      <p:ext uri="{BB962C8B-B14F-4D97-AF65-F5344CB8AC3E}">
        <p14:creationId xmlns:p14="http://schemas.microsoft.com/office/powerpoint/2010/main" val="350391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in Your Library?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Parenting Collection?</a:t>
            </a:r>
          </a:p>
          <a:p>
            <a:pPr lvl="1"/>
            <a:r>
              <a:rPr lang="en-US" dirty="0" smtClean="0"/>
              <a:t>books or media focusing on healthy development, concerns, and topics of interest </a:t>
            </a:r>
          </a:p>
          <a:p>
            <a:pPr lvl="1"/>
            <a:r>
              <a:rPr lang="en-US" dirty="0" smtClean="0"/>
              <a:t>picture books with health theme to share with young kids</a:t>
            </a:r>
          </a:p>
          <a:p>
            <a:r>
              <a:rPr lang="en-US" dirty="0" err="1" smtClean="0"/>
              <a:t>Playaways</a:t>
            </a:r>
            <a:r>
              <a:rPr lang="en-US" dirty="0" smtClean="0"/>
              <a:t> or other media?</a:t>
            </a:r>
          </a:p>
          <a:p>
            <a:pPr lvl="1"/>
            <a:r>
              <a:rPr lang="en-US" dirty="0" smtClean="0"/>
              <a:t>A few </a:t>
            </a:r>
            <a:r>
              <a:rPr lang="en-US" dirty="0" err="1" smtClean="0"/>
              <a:t>Playaway</a:t>
            </a:r>
            <a:r>
              <a:rPr lang="en-US" dirty="0" smtClean="0"/>
              <a:t> titles for Age 3-5: Happy Healthy Monsters and More; Healthy Elmo, Justin Time: New Friends, New Foods; Sid the Science Kid: Health and the Body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3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5686" b="5686"/>
          <a:stretch/>
        </p:blipFill>
        <p:spPr>
          <a:xfrm>
            <a:off x="3835470" y="304800"/>
            <a:ext cx="4470330" cy="61722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50838"/>
            <a:ext cx="3124200" cy="2468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Recommended Online Resources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4114800"/>
            <a:ext cx="3200400" cy="2362200"/>
          </a:xfrm>
        </p:spPr>
        <p:txBody>
          <a:bodyPr/>
          <a:lstStyle/>
          <a:p>
            <a:r>
              <a:rPr lang="en-US" dirty="0" smtClean="0"/>
              <a:t>A handful of good online resources will save you time and provide the information the user needs to provide the best care for their kids.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283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172200"/>
            <a:ext cx="6705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http://medlineplus.gov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629400" cy="4613240"/>
          </a:xfrm>
        </p:spPr>
      </p:pic>
    </p:spTree>
    <p:extLst>
      <p:ext uri="{BB962C8B-B14F-4D97-AF65-F5344CB8AC3E}">
        <p14:creationId xmlns:p14="http://schemas.microsoft.com/office/powerpoint/2010/main" val="398535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Centers for Disease Control </a:t>
            </a:r>
            <a:br>
              <a:rPr lang="en-US" dirty="0" smtClean="0"/>
            </a:br>
            <a:r>
              <a:rPr lang="en-US" dirty="0" smtClean="0"/>
              <a:t>and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48400"/>
            <a:ext cx="79248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http://www.cdc.gov/parents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70037"/>
            <a:ext cx="5530983" cy="4525963"/>
          </a:xfrm>
        </p:spPr>
      </p:pic>
    </p:spTree>
    <p:extLst>
      <p:ext uri="{BB962C8B-B14F-4D97-AF65-F5344CB8AC3E}">
        <p14:creationId xmlns:p14="http://schemas.microsoft.com/office/powerpoint/2010/main" val="160067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48600" cy="1143000"/>
          </a:xfrm>
        </p:spPr>
        <p:txBody>
          <a:bodyPr/>
          <a:lstStyle/>
          <a:p>
            <a:r>
              <a:rPr lang="en-US" dirty="0" smtClean="0"/>
              <a:t>About Vaccines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0"/>
            <a:ext cx="79248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www.cdc.gov/vaccines/parents/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63354" cy="4800600"/>
          </a:xfrm>
        </p:spPr>
      </p:pic>
    </p:spTree>
    <p:extLst>
      <p:ext uri="{BB962C8B-B14F-4D97-AF65-F5344CB8AC3E}">
        <p14:creationId xmlns:p14="http://schemas.microsoft.com/office/powerpoint/2010/main" val="393969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81400" cy="6400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Great Free Stuff!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CDC and other .</a:t>
            </a:r>
            <a:r>
              <a:rPr lang="en-US" sz="2400" dirty="0" err="1" smtClean="0"/>
              <a:t>gov</a:t>
            </a:r>
            <a:r>
              <a:rPr lang="en-US" sz="2400" dirty="0" smtClean="0"/>
              <a:t> sites offer posters, brochures, and other materials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Perfect for library displays, handouts, and programs!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Try these Google searches: </a:t>
            </a:r>
            <a:br>
              <a:rPr lang="en-US" sz="2400" dirty="0" smtClean="0"/>
            </a:br>
            <a:r>
              <a:rPr lang="en-US" sz="2400" dirty="0" smtClean="0"/>
              <a:t> - </a:t>
            </a:r>
            <a:r>
              <a:rPr lang="en-US" sz="2400" dirty="0" smtClean="0">
                <a:latin typeface="+mn-lt"/>
              </a:rPr>
              <a:t>posters flu cdc.gov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- bulletin board nutrition usda.gov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9" y="76200"/>
            <a:ext cx="4637711" cy="6763972"/>
          </a:xfrm>
        </p:spPr>
      </p:pic>
    </p:spTree>
    <p:extLst>
      <p:ext uri="{BB962C8B-B14F-4D97-AF65-F5344CB8AC3E}">
        <p14:creationId xmlns:p14="http://schemas.microsoft.com/office/powerpoint/2010/main" val="207514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KidsHealth</a:t>
            </a:r>
            <a:r>
              <a:rPr lang="en-US" dirty="0" smtClean="0"/>
              <a:t> for Parents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60" y="1600200"/>
            <a:ext cx="5419880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4"/>
              </a:rPr>
              <a:t>http://kidshealth.org/parent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08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Participants will be able to:</a:t>
            </a:r>
          </a:p>
          <a:p>
            <a:pPr lvl="0"/>
            <a:r>
              <a:rPr lang="en-US" sz="2800" dirty="0" smtClean="0"/>
              <a:t>Understand </a:t>
            </a:r>
            <a:r>
              <a:rPr lang="en-US" sz="2800" dirty="0"/>
              <a:t>the topics that concern parents </a:t>
            </a:r>
            <a:r>
              <a:rPr lang="en-US" sz="2800" dirty="0" smtClean="0"/>
              <a:t>of </a:t>
            </a:r>
            <a:r>
              <a:rPr lang="en-US" sz="2800" dirty="0"/>
              <a:t>young children</a:t>
            </a:r>
          </a:p>
          <a:p>
            <a:pPr lvl="0"/>
            <a:r>
              <a:rPr lang="en-US" sz="2800" dirty="0" smtClean="0"/>
              <a:t>Match users with appropriate</a:t>
            </a:r>
            <a:r>
              <a:rPr lang="en-US" sz="2800" dirty="0"/>
              <a:t>, high quality </a:t>
            </a:r>
            <a:r>
              <a:rPr lang="en-US" sz="2800" dirty="0" smtClean="0"/>
              <a:t>resources</a:t>
            </a:r>
            <a:r>
              <a:rPr lang="en-US" sz="2800" dirty="0"/>
              <a:t>, based on </a:t>
            </a:r>
            <a:r>
              <a:rPr lang="en-US" sz="2800" dirty="0" smtClean="0"/>
              <a:t>needs and </a:t>
            </a:r>
            <a:r>
              <a:rPr lang="en-US" sz="2800" dirty="0"/>
              <a:t>circumstances</a:t>
            </a:r>
          </a:p>
          <a:p>
            <a:pPr lvl="0"/>
            <a:r>
              <a:rPr lang="en-US" sz="2800" dirty="0"/>
              <a:t>E</a:t>
            </a:r>
            <a:r>
              <a:rPr lang="en-US" sz="2800" dirty="0" smtClean="0"/>
              <a:t>nvision </a:t>
            </a:r>
            <a:r>
              <a:rPr lang="en-US" sz="2800" dirty="0"/>
              <a:t>engaging programs  for kids, parents and caregivers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560" y="1600200"/>
            <a:ext cx="3060440" cy="4525963"/>
          </a:xfrm>
        </p:spPr>
      </p:pic>
    </p:spTree>
    <p:extLst>
      <p:ext uri="{BB962C8B-B14F-4D97-AF65-F5344CB8AC3E}">
        <p14:creationId xmlns:p14="http://schemas.microsoft.com/office/powerpoint/2010/main" val="14014092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to Three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0" y="1600200"/>
            <a:ext cx="6691720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http://www.zerotothree.org/child-development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03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Five California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5763"/>
            <a:ext cx="7848600" cy="441483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http://www.first5california.com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97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Five 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45076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1722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Water and Milk Are the Best Drinks for Kids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79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HealthyChildren.org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88" y="1447800"/>
            <a:ext cx="6388823" cy="452596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2484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http://</a:t>
            </a:r>
            <a:r>
              <a:rPr lang="en-US" sz="2800" dirty="0">
                <a:hlinkClick r:id="rId3"/>
              </a:rPr>
              <a:t>h</a:t>
            </a:r>
            <a:r>
              <a:rPr lang="en-US" sz="2800" dirty="0" smtClean="0">
                <a:hlinkClick r:id="rId3"/>
              </a:rPr>
              <a:t>ealthychildren.org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0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Eat Right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5" y="1447800"/>
            <a:ext cx="6454950" cy="45259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62484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http://www.eatright.org/kids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8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My Plate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4" y="1524000"/>
            <a:ext cx="6540371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2484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choosemyplate.gov/preschoolers.html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33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Mommy Blogs</a:t>
            </a:r>
            <a:r>
              <a:rPr lang="en-US" baseline="0" dirty="0" smtClean="0"/>
              <a:t>:</a:t>
            </a:r>
            <a:r>
              <a:rPr lang="en-US" dirty="0" smtClean="0"/>
              <a:t>  The New Reference?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800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Blogs and social sites</a:t>
            </a:r>
          </a:p>
          <a:p>
            <a:pPr lvl="1"/>
            <a:r>
              <a:rPr lang="en-US" dirty="0" smtClean="0"/>
              <a:t>Sense of community</a:t>
            </a:r>
          </a:p>
          <a:p>
            <a:pPr lvl="1"/>
            <a:r>
              <a:rPr lang="en-US" dirty="0" smtClean="0"/>
              <a:t>Common concerns and topics</a:t>
            </a:r>
          </a:p>
          <a:p>
            <a:pPr lvl="1"/>
            <a:r>
              <a:rPr lang="en-US" dirty="0" smtClean="0"/>
              <a:t>Social support </a:t>
            </a:r>
            <a:endParaRPr lang="en-US" dirty="0"/>
          </a:p>
          <a:p>
            <a:pPr lvl="1"/>
            <a:r>
              <a:rPr lang="en-US" dirty="0" smtClean="0"/>
              <a:t>Non-authoritative</a:t>
            </a:r>
          </a:p>
          <a:p>
            <a:pPr lvl="1"/>
            <a:r>
              <a:rPr lang="en-US" dirty="0" smtClean="0"/>
              <a:t>Heavily supported by targeted advertising</a:t>
            </a:r>
          </a:p>
          <a:p>
            <a:pPr lvl="1"/>
            <a:r>
              <a:rPr lang="en-US" dirty="0" smtClean="0"/>
              <a:t>Not-for-everyone topics</a:t>
            </a:r>
          </a:p>
        </p:txBody>
      </p:sp>
      <p:pic>
        <p:nvPicPr>
          <p:cNvPr id="5122" name="Picture 2" descr="C:\Users\kkham\AppData\Local\Microsoft\Windows\Temporary Internet Files\Content.IE5\T9M6NPD7\MP9004277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881244"/>
            <a:ext cx="1786830" cy="26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kham\AppData\Local\Microsoft\Windows\Temporary Internet Files\Content.IE5\T9M6NPD7\MP90042268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1"/>
          <a:stretch/>
        </p:blipFill>
        <p:spPr bwMode="auto">
          <a:xfrm>
            <a:off x="5524500" y="4942717"/>
            <a:ext cx="2777431" cy="16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2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Apps and Sites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924800" cy="1295400"/>
          </a:xfrm>
        </p:spPr>
        <p:txBody>
          <a:bodyPr>
            <a:normAutofit/>
          </a:bodyPr>
          <a:lstStyle/>
          <a:p>
            <a:pPr lvl="1"/>
            <a:r>
              <a:rPr lang="en-US" sz="2400" b="0" dirty="0" smtClean="0"/>
              <a:t>Some </a:t>
            </a:r>
            <a:r>
              <a:rPr lang="en-US" sz="2400" b="0" dirty="0"/>
              <a:t>are </a:t>
            </a:r>
            <a:r>
              <a:rPr lang="en-US" sz="2400" b="0" dirty="0" smtClean="0"/>
              <a:t>excellent, some are not ready for prime time</a:t>
            </a:r>
            <a:endParaRPr lang="en-US" sz="2400" b="0" dirty="0"/>
          </a:p>
          <a:p>
            <a:pPr lvl="1"/>
            <a:r>
              <a:rPr lang="en-US" sz="2400" b="0" dirty="0" smtClean="0"/>
              <a:t>Evaluate </a:t>
            </a:r>
            <a:r>
              <a:rPr lang="en-US" sz="2400" b="0" dirty="0"/>
              <a:t>like a website (plus some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7000"/>
            <a:ext cx="2209800" cy="3824130"/>
          </a:xfrm>
          <a:ln w="3175">
            <a:solidFill>
              <a:schemeClr val="tx1"/>
            </a:solidFill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895600"/>
            <a:ext cx="3488665" cy="3419124"/>
          </a:xfrm>
        </p:spPr>
      </p:pic>
    </p:spTree>
    <p:extLst>
      <p:ext uri="{BB962C8B-B14F-4D97-AF65-F5344CB8AC3E}">
        <p14:creationId xmlns:p14="http://schemas.microsoft.com/office/powerpoint/2010/main" val="12129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Circumstances: </a:t>
            </a:r>
            <a:br>
              <a:rPr lang="en-US" dirty="0" smtClean="0"/>
            </a:br>
            <a:r>
              <a:rPr lang="en-US" dirty="0" smtClean="0"/>
              <a:t>Traumatic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64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the news:</a:t>
            </a:r>
          </a:p>
          <a:p>
            <a:r>
              <a:rPr lang="en-US" dirty="0" smtClean="0"/>
              <a:t>Recent school violence</a:t>
            </a:r>
          </a:p>
          <a:p>
            <a:r>
              <a:rPr lang="en-US" dirty="0" smtClean="0"/>
              <a:t>Shooting at Fort Hood</a:t>
            </a:r>
          </a:p>
          <a:p>
            <a:r>
              <a:rPr lang="en-US" dirty="0" smtClean="0"/>
              <a:t>Landslide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Personal experiences:</a:t>
            </a:r>
          </a:p>
          <a:p>
            <a:r>
              <a:rPr lang="en-US" dirty="0" smtClean="0"/>
              <a:t>Earthquakes, tornadoes</a:t>
            </a:r>
          </a:p>
          <a:p>
            <a:r>
              <a:rPr lang="en-US" dirty="0" smtClean="0"/>
              <a:t>Other traumatic events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kkham\AppData\Local\Microsoft\Windows\Temporary Internet Files\Content.IE5\5SRPF63V\MC900160558[1].wm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/>
          <a:stretch/>
        </p:blipFill>
        <p:spPr bwMode="auto">
          <a:xfrm>
            <a:off x="5281127" y="2667001"/>
            <a:ext cx="3094706" cy="30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Child Traumatic Stress Network (NCTSN)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038600" cy="404502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6019800"/>
            <a:ext cx="7848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http://www.nctsn.org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2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525963"/>
          </a:xfrm>
        </p:spPr>
        <p:txBody>
          <a:bodyPr/>
          <a:lstStyle/>
          <a:p>
            <a:r>
              <a:rPr lang="en-US" dirty="0" smtClean="0"/>
              <a:t>Your community snapshot</a:t>
            </a:r>
          </a:p>
          <a:p>
            <a:r>
              <a:rPr lang="en-US" dirty="0" smtClean="0"/>
              <a:t>Types of information needs</a:t>
            </a:r>
          </a:p>
          <a:p>
            <a:pPr lvl="1"/>
            <a:r>
              <a:rPr lang="en-US" dirty="0" smtClean="0"/>
              <a:t>Health topics</a:t>
            </a:r>
          </a:p>
          <a:p>
            <a:pPr lvl="1"/>
            <a:r>
              <a:rPr lang="en-US" dirty="0" smtClean="0"/>
              <a:t>Special circumstances or populations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Program Ideas</a:t>
            </a:r>
          </a:p>
          <a:p>
            <a:r>
              <a:rPr lang="en-US" dirty="0" smtClean="0"/>
              <a:t>Final thoughts and take-</a:t>
            </a:r>
            <a:r>
              <a:rPr lang="en-US" dirty="0" err="1" smtClean="0"/>
              <a:t>aways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5260">
            <a:off x="5018153" y="-272873"/>
            <a:ext cx="4048346" cy="41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</a:t>
            </a:r>
            <a:r>
              <a:rPr lang="en-US" dirty="0"/>
              <a:t>Disasters</a:t>
            </a:r>
            <a:br>
              <a:rPr lang="en-US" dirty="0"/>
            </a:br>
            <a:r>
              <a:rPr lang="en-US" sz="3600" dirty="0" err="1"/>
              <a:t>Trinka</a:t>
            </a:r>
            <a:r>
              <a:rPr lang="en-US" sz="3600" dirty="0"/>
              <a:t> and </a:t>
            </a:r>
            <a:r>
              <a:rPr lang="en-US" sz="3600" dirty="0" smtClean="0"/>
              <a:t>Sam: The Day the Earth Shook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0037"/>
            <a:ext cx="2664538" cy="4525963"/>
          </a:xfrm>
        </p:spPr>
      </p:pic>
      <p:pic>
        <p:nvPicPr>
          <p:cNvPr id="4" name="Content Placeholder 3">
            <a:hlinkClick r:id="rId4" tooltip="Trinka and Sam Coloring Book Story"/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6203644" cy="381000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345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55" y="1447800"/>
            <a:ext cx="5464889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for Schools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324600"/>
            <a:ext cx="85344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400" dirty="0"/>
              <a:t>http://www.nctsn.org/resources/audiences/school-personnel</a:t>
            </a:r>
          </a:p>
        </p:txBody>
      </p:sp>
    </p:spTree>
    <p:extLst>
      <p:ext uri="{BB962C8B-B14F-4D97-AF65-F5344CB8AC3E}">
        <p14:creationId xmlns:p14="http://schemas.microsoft.com/office/powerpoint/2010/main" val="423360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</a:t>
            </a:r>
            <a:r>
              <a:rPr lang="en-US" baseline="0" dirty="0" smtClean="0"/>
              <a:t> </a:t>
            </a:r>
            <a:r>
              <a:rPr lang="en-US" dirty="0" smtClean="0"/>
              <a:t>Hot Button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03437"/>
            <a:ext cx="4648200" cy="4525963"/>
          </a:xfrm>
        </p:spPr>
        <p:txBody>
          <a:bodyPr/>
          <a:lstStyle/>
          <a:p>
            <a:r>
              <a:rPr lang="en-US" dirty="0" smtClean="0"/>
              <a:t>Affordable Care Act</a:t>
            </a:r>
          </a:p>
          <a:p>
            <a:r>
              <a:rPr lang="en-US" dirty="0" smtClean="0"/>
              <a:t>Childhood vaccines</a:t>
            </a:r>
          </a:p>
          <a:p>
            <a:r>
              <a:rPr lang="en-US" dirty="0" smtClean="0"/>
              <a:t>Latest advice on </a:t>
            </a:r>
            <a:r>
              <a:rPr lang="en-US" dirty="0"/>
              <a:t>child raising</a:t>
            </a:r>
          </a:p>
          <a:p>
            <a:r>
              <a:rPr lang="en-US" dirty="0" smtClean="0"/>
              <a:t>HPV vaccination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kkham\AppData\Local\Microsoft\Windows\Temporary Internet Files\Content.IE5\WI3W2QDQ\MC9003871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3404"/>
            <a:ext cx="3124200" cy="2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4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Finding </a:t>
            </a:r>
            <a:r>
              <a:rPr lang="en-US" dirty="0" smtClean="0"/>
              <a:t>Local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7717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/>
              <a:t>you maintain a list of local service providers at the reference desk? </a:t>
            </a:r>
            <a:r>
              <a:rPr lang="en-US" dirty="0" smtClean="0"/>
              <a:t>If </a:t>
            </a:r>
            <a:r>
              <a:rPr lang="en-US" dirty="0"/>
              <a:t>so, </a:t>
            </a:r>
            <a:r>
              <a:rPr lang="en-US" dirty="0" smtClean="0"/>
              <a:t>post in chat!</a:t>
            </a:r>
          </a:p>
          <a:p>
            <a:endParaRPr lang="en-US" sz="1800" dirty="0"/>
          </a:p>
          <a:p>
            <a:r>
              <a:rPr lang="en-US" sz="2800" dirty="0"/>
              <a:t>Common request, but difficult to answer</a:t>
            </a:r>
          </a:p>
          <a:p>
            <a:r>
              <a:rPr lang="en-US" sz="2800" dirty="0" smtClean="0"/>
              <a:t>Library’s role is to provide information, but not to recommend a </a:t>
            </a:r>
            <a:r>
              <a:rPr lang="en-US" sz="2800" dirty="0"/>
              <a:t>provider or service</a:t>
            </a:r>
          </a:p>
          <a:p>
            <a:r>
              <a:rPr lang="en-US" sz="2800" dirty="0" smtClean="0"/>
              <a:t>Time-consuming </a:t>
            </a:r>
            <a:r>
              <a:rPr lang="en-US" sz="2800" dirty="0"/>
              <a:t>to create and maintain</a:t>
            </a:r>
          </a:p>
          <a:p>
            <a:r>
              <a:rPr lang="en-US" sz="2800" dirty="0"/>
              <a:t>What are some solutions? </a:t>
            </a:r>
          </a:p>
        </p:txBody>
      </p:sp>
      <p:pic>
        <p:nvPicPr>
          <p:cNvPr id="4099" name="Picture 3" descr="C:\Users\kkham\AppData\Local\Microsoft\Windows\Temporary Internet Files\Content.IE5\SN26E80A\MC9000486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05" y="5257800"/>
            <a:ext cx="234395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8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1143000"/>
          </a:xfrm>
        </p:spPr>
        <p:txBody>
          <a:bodyPr/>
          <a:lstStyle/>
          <a:p>
            <a:r>
              <a:rPr lang="en-US" dirty="0" smtClean="0"/>
              <a:t>Healthy Programming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Storytimes</a:t>
            </a:r>
            <a:r>
              <a:rPr lang="en-US" dirty="0" smtClean="0"/>
              <a:t> are a perfect fit</a:t>
            </a:r>
          </a:p>
          <a:p>
            <a:r>
              <a:rPr lang="en-US" dirty="0" smtClean="0"/>
              <a:t>Invite a dietician to demonstrate kid-friendly healthy snacks</a:t>
            </a:r>
          </a:p>
          <a:p>
            <a:r>
              <a:rPr lang="en-US" dirty="0" smtClean="0"/>
              <a:t>Look at community health issues, then bring </a:t>
            </a:r>
            <a:r>
              <a:rPr lang="en-US" dirty="0"/>
              <a:t>in a health professional to speak</a:t>
            </a:r>
          </a:p>
          <a:p>
            <a:r>
              <a:rPr lang="en-US" dirty="0" smtClean="0"/>
              <a:t>Get ideas from titles and build on a theme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707332"/>
            <a:ext cx="7315201" cy="2150668"/>
          </a:xfrm>
        </p:spPr>
      </p:pic>
    </p:spTree>
    <p:extLst>
      <p:ext uri="{BB962C8B-B14F-4D97-AF65-F5344CB8AC3E}">
        <p14:creationId xmlns:p14="http://schemas.microsoft.com/office/powerpoint/2010/main" val="43737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/>
          <a:lstStyle/>
          <a:p>
            <a:r>
              <a:rPr lang="en-US" dirty="0" smtClean="0"/>
              <a:t>Scrub Club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7924800" cy="609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www.scrubclub.org/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97" y="1447800"/>
            <a:ext cx="6257205" cy="4525963"/>
          </a:xfrm>
        </p:spPr>
      </p:pic>
    </p:spTree>
    <p:extLst>
      <p:ext uri="{BB962C8B-B14F-4D97-AF65-F5344CB8AC3E}">
        <p14:creationId xmlns:p14="http://schemas.microsoft.com/office/powerpoint/2010/main" val="232348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</a:t>
            </a:r>
            <a:r>
              <a:rPr lang="en-US" baseline="0" dirty="0" smtClean="0"/>
              <a:t> Learning with Families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6248400"/>
            <a:ext cx="80772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pinterest.com/ELF2Libraries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010400" cy="5015468"/>
          </a:xfrm>
        </p:spPr>
      </p:pic>
    </p:spTree>
    <p:extLst>
      <p:ext uri="{BB962C8B-B14F-4D97-AF65-F5344CB8AC3E}">
        <p14:creationId xmlns:p14="http://schemas.microsoft.com/office/powerpoint/2010/main" val="7049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ELF2Libraries Nutrition Board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" y="1600200"/>
            <a:ext cx="7148057" cy="4525963"/>
          </a:xfrm>
        </p:spPr>
      </p:pic>
    </p:spTree>
    <p:extLst>
      <p:ext uri="{BB962C8B-B14F-4D97-AF65-F5344CB8AC3E}">
        <p14:creationId xmlns:p14="http://schemas.microsoft.com/office/powerpoint/2010/main" val="11737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Reference in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quality information, not advice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Offer factual, vetted information, not personal experience or perspective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Avoid judgment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Respect the patron’s point of 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current, authoritative, unbiased resources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smtClean="0"/>
              <a:t>Help patron evaluate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wary of health sites that lead users to targeted advertising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MedlinePlus: One Stop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MedlinePlus points to the best resources</a:t>
            </a:r>
          </a:p>
          <a:p>
            <a:r>
              <a:rPr lang="en-US" dirty="0" smtClean="0"/>
              <a:t>Results are manageable</a:t>
            </a:r>
          </a:p>
          <a:p>
            <a:r>
              <a:rPr lang="en-US" dirty="0" smtClean="0"/>
              <a:t>In English and Spanish; some materials in over 45 other languages</a:t>
            </a:r>
          </a:p>
          <a:p>
            <a:r>
              <a:rPr lang="en-US" dirty="0" smtClean="0"/>
              <a:t>Results are vetted for quality</a:t>
            </a:r>
          </a:p>
          <a:p>
            <a:r>
              <a:rPr lang="en-US" dirty="0" smtClean="0"/>
              <a:t>Powerful search tools</a:t>
            </a:r>
          </a:p>
          <a:p>
            <a:r>
              <a:rPr lang="en-US" dirty="0" smtClean="0"/>
              <a:t>Try out some sample searches!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791200"/>
            <a:ext cx="4429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Community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1295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6" name="Picture 8" descr="C:\Users\webehams\AppData\Local\Microsoft\Windows\Temporary Internet Files\Content.IE5\R30FQ6FK\MP90044247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0409" y="2031164"/>
            <a:ext cx="2149516" cy="31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033588"/>
            <a:ext cx="2238040" cy="314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798" y="2033588"/>
            <a:ext cx="2825782" cy="3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20 Health Child Health Topic Pages; Thousands of Articles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2027237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Baby Health Checkup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Infant and Newborn Care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Infant and Newborn Development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Infant and Newborn Nutrition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Medicines and Children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Common Infant and Newborn Problems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Premature Babies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Rh Incompatibility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Sudden Infant Death Syndrome</a:t>
            </a:r>
            <a:endParaRPr lang="en-US" dirty="0"/>
          </a:p>
          <a:p>
            <a:r>
              <a:rPr lang="en-US" dirty="0">
                <a:hlinkClick r:id="rId11"/>
              </a:rPr>
              <a:t>Uncommon Infant and Newborn Problems</a:t>
            </a:r>
            <a:endParaRPr lang="en-US" dirty="0"/>
          </a:p>
          <a:p>
            <a:r>
              <a:rPr lang="en-US" dirty="0">
                <a:hlinkClick r:id="rId12"/>
              </a:rPr>
              <a:t>Child Behavior Disorders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43400" y="2027237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13"/>
              </a:rPr>
              <a:t>Child Care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Child </a:t>
            </a:r>
            <a:r>
              <a:rPr lang="en-US" dirty="0">
                <a:hlinkClick r:id="rId14"/>
              </a:rPr>
              <a:t>Dental Health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5"/>
              </a:rPr>
              <a:t>Child </a:t>
            </a:r>
            <a:r>
              <a:rPr lang="en-US" dirty="0">
                <a:hlinkClick r:id="rId15"/>
              </a:rPr>
              <a:t>Development</a:t>
            </a:r>
            <a:r>
              <a:rPr lang="en-US" dirty="0"/>
              <a:t> </a:t>
            </a:r>
          </a:p>
          <a:p>
            <a:r>
              <a:rPr lang="en-US" dirty="0">
                <a:hlinkClick r:id="rId16"/>
              </a:rPr>
              <a:t>Child Mental Health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Child Nutrition</a:t>
            </a:r>
            <a:r>
              <a:rPr lang="en-US" dirty="0"/>
              <a:t>   </a:t>
            </a:r>
          </a:p>
          <a:p>
            <a:r>
              <a:rPr lang="en-US" dirty="0">
                <a:hlinkClick r:id="rId18"/>
              </a:rPr>
              <a:t>Child Safety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Asthma in Children</a:t>
            </a:r>
            <a:r>
              <a:rPr lang="en-US" dirty="0"/>
              <a:t>   </a:t>
            </a:r>
          </a:p>
          <a:p>
            <a:r>
              <a:rPr lang="en-US" dirty="0">
                <a:hlinkClick r:id="rId20"/>
              </a:rPr>
              <a:t>Childhood Brain Tumors</a:t>
            </a:r>
            <a:r>
              <a:rPr lang="en-US" dirty="0"/>
              <a:t> </a:t>
            </a:r>
          </a:p>
          <a:p>
            <a:r>
              <a:rPr lang="en-US" dirty="0">
                <a:hlinkClick r:id="rId21"/>
              </a:rPr>
              <a:t>Cancer in Children</a:t>
            </a:r>
            <a:r>
              <a:rPr lang="en-US" dirty="0"/>
              <a:t> </a:t>
            </a:r>
          </a:p>
          <a:p>
            <a:r>
              <a:rPr lang="en-US" dirty="0">
                <a:hlinkClick r:id="rId22"/>
              </a:rPr>
              <a:t>Childhood Immunization</a:t>
            </a:r>
            <a:r>
              <a:rPr lang="en-US" dirty="0"/>
              <a:t> </a:t>
            </a:r>
          </a:p>
          <a:p>
            <a:r>
              <a:rPr lang="en-US" dirty="0">
                <a:hlinkClick r:id="rId23"/>
              </a:rPr>
              <a:t>Childhood Leukemia</a:t>
            </a:r>
            <a:r>
              <a:rPr lang="en-US" dirty="0"/>
              <a:t> </a:t>
            </a:r>
          </a:p>
          <a:p>
            <a:r>
              <a:rPr lang="en-US" dirty="0">
                <a:hlinkClick r:id="rId24"/>
              </a:rPr>
              <a:t>Obesity in Children</a:t>
            </a:r>
            <a:r>
              <a:rPr lang="en-US" dirty="0"/>
              <a:t> </a:t>
            </a:r>
          </a:p>
          <a:p>
            <a:r>
              <a:rPr lang="en-US" dirty="0">
                <a:hlinkClick r:id="rId25"/>
              </a:rPr>
              <a:t>Diabetes in Children and Teens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2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Take-away Points</a:t>
            </a:r>
          </a:p>
        </p:txBody>
      </p:sp>
      <p:pic>
        <p:nvPicPr>
          <p:cNvPr id="64515" name="Picture 2" descr="C:\Documents and Settings\eberlem\Local Settings\Temporary Internet Files\Content.IE5\SY8X1BSD\MC90043959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1157" y="1600200"/>
            <a:ext cx="3328157" cy="4297363"/>
          </a:xfrm>
        </p:spPr>
      </p:pic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2057400"/>
            <a:ext cx="5715000" cy="48006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charset="0"/>
              <a:buAutoNum type="arabicParenR"/>
            </a:pPr>
            <a:r>
              <a:rPr lang="en-US" altLang="en-US" dirty="0"/>
              <a:t>Provide information users can trust </a:t>
            </a:r>
            <a:r>
              <a:rPr lang="en-US" altLang="en-US" dirty="0" smtClean="0"/>
              <a:t>to make good decisions</a:t>
            </a:r>
            <a:endParaRPr lang="en-US" altLang="en-US" dirty="0"/>
          </a:p>
          <a:p>
            <a:pPr marL="514350" indent="-514350">
              <a:spcBef>
                <a:spcPts val="1800"/>
              </a:spcBef>
              <a:buFont typeface="Arial" charset="0"/>
              <a:buAutoNum type="arabicParenR"/>
            </a:pPr>
            <a:r>
              <a:rPr lang="en-US" altLang="en-US" dirty="0" smtClean="0"/>
              <a:t>MedlinePlus </a:t>
            </a:r>
            <a:r>
              <a:rPr lang="en-US" altLang="en-US" dirty="0"/>
              <a:t>saves time for busy </a:t>
            </a:r>
            <a:r>
              <a:rPr lang="en-US" altLang="en-US" dirty="0" smtClean="0"/>
              <a:t>library staff and users</a:t>
            </a:r>
            <a:endParaRPr lang="en-US" altLang="en-US" dirty="0"/>
          </a:p>
          <a:p>
            <a:pPr marL="514350" indent="-514350">
              <a:spcBef>
                <a:spcPts val="1800"/>
              </a:spcBef>
              <a:buFont typeface="Arial" charset="0"/>
              <a:buAutoNum type="arabicParenR"/>
            </a:pPr>
            <a:r>
              <a:rPr lang="en-US" altLang="en-US" dirty="0" smtClean="0"/>
              <a:t>Your users </a:t>
            </a:r>
            <a:r>
              <a:rPr lang="en-US" altLang="en-US" dirty="0"/>
              <a:t>are listening – use teachable moments</a:t>
            </a:r>
          </a:p>
          <a:p>
            <a:pPr marL="522288" indent="-522288" eaLnBrk="1" hangingPunct="1">
              <a:spcBef>
                <a:spcPts val="1800"/>
              </a:spcBef>
              <a:buFont typeface="Arial" charset="0"/>
              <a:buAutoNum type="arabicParenR"/>
            </a:pPr>
            <a:r>
              <a:rPr lang="en-US" altLang="en-US" dirty="0" smtClean="0"/>
              <a:t>Healthy babies and healthy kids equals a healthy community!</a:t>
            </a:r>
            <a:endParaRPr lang="en-US" altLang="en-US" sz="3200" dirty="0" smtClean="0"/>
          </a:p>
          <a:p>
            <a:pPr marL="514350" indent="-514350" eaLnBrk="1" hangingPunct="1">
              <a:buFont typeface="Arial" charset="0"/>
              <a:buAutoNum type="arabicParenR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711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662" y="1219200"/>
            <a:ext cx="6667500" cy="1858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3027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Thank You!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18975"/>
            <a:ext cx="8077200" cy="3840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000" dirty="0" smtClean="0"/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 smtClean="0"/>
              <a:t>Kelli Ham, Consumer Health Coordinator</a:t>
            </a:r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 smtClean="0"/>
              <a:t>National Network of Libraries of Medicine</a:t>
            </a:r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 smtClean="0"/>
              <a:t>Pacific Southwest Region</a:t>
            </a:r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endParaRPr lang="en-US" altLang="en-US" dirty="0" smtClean="0"/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UCLA Louise M. Darling Biomedical Library</a:t>
            </a:r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kkham@library.ucla.edu</a:t>
            </a:r>
          </a:p>
          <a:p>
            <a:pPr marL="0" lvl="4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http://nlm.gov/psr</a:t>
            </a:r>
          </a:p>
        </p:txBody>
      </p:sp>
      <p:pic>
        <p:nvPicPr>
          <p:cNvPr id="66564" name="Picture 6" descr="new_logoOc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1217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nlm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1600199"/>
          </a:xfrm>
        </p:spPr>
        <p:txBody>
          <a:bodyPr/>
          <a:lstStyle/>
          <a:p>
            <a:pPr marL="292100" lvl="1" indent="0">
              <a:buNone/>
            </a:pPr>
            <a:r>
              <a:rPr lang="en-US" dirty="0" smtClean="0"/>
              <a:t>Certain measures help indicate the health of the community</a:t>
            </a:r>
            <a:endParaRPr lang="en-US" dirty="0"/>
          </a:p>
        </p:txBody>
      </p:sp>
      <p:pic>
        <p:nvPicPr>
          <p:cNvPr id="4099" name="Picture 3" descr="C:\Users\webehams\AppData\Local\Microsoft\Windows\Temporary Internet Files\Content.IE5\X3NXPBLG\MP9004464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44800" cy="4267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375660" cy="22464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3" descr="C:\Users\webehams\AppData\Local\Microsoft\Windows\Temporary Internet Files\Content.IE5\MBGT7TGW\MP90042268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5728" y="4343400"/>
            <a:ext cx="1685872" cy="218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Demographic Profiles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hlinkClick r:id="rId3"/>
              </a:rPr>
              <a:t>http://www.library.ca.gov/lds/demographicprofiles</a:t>
            </a:r>
            <a:r>
              <a:rPr lang="en-US" sz="2800" b="0" dirty="0" smtClean="0">
                <a:hlinkClick r:id="rId3"/>
              </a:rPr>
              <a:t>/</a:t>
            </a:r>
            <a:r>
              <a:rPr lang="en-US" sz="2800" b="0" dirty="0" smtClean="0"/>
              <a:t> </a:t>
            </a:r>
            <a:endParaRPr lang="en-US" sz="28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4648200" cy="325709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4627347" cy="3724449"/>
          </a:xfrm>
        </p:spPr>
      </p:pic>
    </p:spTree>
    <p:extLst>
      <p:ext uri="{BB962C8B-B14F-4D97-AF65-F5344CB8AC3E}">
        <p14:creationId xmlns:p14="http://schemas.microsoft.com/office/powerpoint/2010/main" val="311349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7848600" cy="1041400"/>
          </a:xfrm>
        </p:spPr>
        <p:txBody>
          <a:bodyPr/>
          <a:lstStyle/>
          <a:p>
            <a:r>
              <a:rPr lang="en-US" dirty="0" smtClean="0"/>
              <a:t>UCLA Health Profiles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400" y="1066800"/>
            <a:ext cx="8382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2011-2012 Child and Teen Health Profiles</a:t>
            </a:r>
          </a:p>
          <a:p>
            <a:pPr marL="0" indent="0">
              <a:buNone/>
            </a:pPr>
            <a:r>
              <a:rPr lang="en-US" dirty="0" smtClean="0"/>
              <a:t>One page snapshots of key health statistics for California children Created from the California </a:t>
            </a:r>
            <a:r>
              <a:rPr lang="en-US" dirty="0"/>
              <a:t>Health Interview Survey (</a:t>
            </a:r>
            <a:r>
              <a:rPr lang="en-US" dirty="0" smtClean="0"/>
              <a:t>CHIS)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healthpolicy.ucla.edu/health-profiles/Child_Teen/Pages/2011-2012-Child-and-Teen.aspx</a:t>
            </a:r>
            <a:r>
              <a:rPr lang="en-US" sz="2000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3457013"/>
            <a:ext cx="8123024" cy="3146756"/>
            <a:chOff x="304800" y="3457013"/>
            <a:chExt cx="8123024" cy="314675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478"/>
            <a:stretch/>
          </p:blipFill>
          <p:spPr bwMode="auto">
            <a:xfrm>
              <a:off x="304800" y="3657600"/>
              <a:ext cx="5397500" cy="19598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120">
              <a:off x="6041850" y="3457013"/>
              <a:ext cx="2146518" cy="270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73772">
              <a:off x="6152927" y="3667840"/>
              <a:ext cx="2101502" cy="270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120">
              <a:off x="6281306" y="3897093"/>
              <a:ext cx="2146518" cy="270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11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Community Health Needs Assessments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1812" y="1981200"/>
            <a:ext cx="4192588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Non-profit hospitals required to provide reports</a:t>
            </a:r>
          </a:p>
          <a:p>
            <a:r>
              <a:rPr lang="en-US" dirty="0" smtClean="0"/>
              <a:t>Wealth of information</a:t>
            </a:r>
          </a:p>
          <a:p>
            <a:r>
              <a:rPr lang="en-US" dirty="0" smtClean="0"/>
              <a:t>Community demographics</a:t>
            </a:r>
          </a:p>
          <a:p>
            <a:r>
              <a:rPr lang="en-US" dirty="0" smtClean="0"/>
              <a:t>Identify health issues not readily apparent</a:t>
            </a:r>
          </a:p>
          <a:p>
            <a:r>
              <a:rPr lang="en-US" dirty="0" smtClean="0"/>
              <a:t>Findings lead to change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Try this with your county name: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" y="5867400"/>
            <a:ext cx="7328747" cy="609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63" y="1676400"/>
            <a:ext cx="2637298" cy="3951288"/>
          </a:xfrm>
        </p:spPr>
      </p:pic>
    </p:spTree>
    <p:extLst>
      <p:ext uri="{BB962C8B-B14F-4D97-AF65-F5344CB8AC3E}">
        <p14:creationId xmlns:p14="http://schemas.microsoft.com/office/powerpoint/2010/main" val="5078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Parent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74836"/>
            <a:ext cx="3581400" cy="437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Babies and toddlers don’t come with an owner’s manual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information will parents need?</a:t>
            </a:r>
            <a:endParaRPr lang="en-US" dirty="0"/>
          </a:p>
        </p:txBody>
      </p:sp>
      <p:pic>
        <p:nvPicPr>
          <p:cNvPr id="8194" name="Picture 2" descr="C:\Users\webehams\AppData\Local\Microsoft\Windows\Temporary Internet Files\Content.IE5\MBGT7TGW\MP90044828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28600"/>
            <a:ext cx="4216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9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F6FF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C66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1033</Words>
  <Application>Microsoft Macintosh PowerPoint</Application>
  <PresentationFormat>On-screen Show (4:3)</PresentationFormat>
  <Paragraphs>214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Contemporary Photo Album</vt:lpstr>
      <vt:lpstr>From Baby to Preschooler: Early Childhood Health Resources</vt:lpstr>
      <vt:lpstr>Objectives</vt:lpstr>
      <vt:lpstr>Agenda</vt:lpstr>
      <vt:lpstr>Your Community Snapshot</vt:lpstr>
      <vt:lpstr>Health Indicators</vt:lpstr>
      <vt:lpstr>California Demographic Profiles</vt:lpstr>
      <vt:lpstr>UCLA Health Profiles</vt:lpstr>
      <vt:lpstr>Community Health Needs Assessments</vt:lpstr>
      <vt:lpstr>The Parent Perspective</vt:lpstr>
      <vt:lpstr>Types of Information Needs </vt:lpstr>
      <vt:lpstr>The Kid Perspective</vt:lpstr>
      <vt:lpstr>Know Your Own Collection</vt:lpstr>
      <vt:lpstr>What Works in Your Library?</vt:lpstr>
      <vt:lpstr>Recommended Online Resources</vt:lpstr>
      <vt:lpstr>MedlinePlus</vt:lpstr>
      <vt:lpstr>Centers for Disease Control  and Prevention </vt:lpstr>
      <vt:lpstr>About Vaccines  </vt:lpstr>
      <vt:lpstr>Great Free Stuff!  CDC and other .gov sites offer posters, brochures, and other materials   Perfect for library displays, handouts, and programs!  Try these Google searches:   - posters flu cdc.gov  - bulletin board nutrition usda.gov</vt:lpstr>
      <vt:lpstr>KidsHealth for Parents</vt:lpstr>
      <vt:lpstr>Zero to Three</vt:lpstr>
      <vt:lpstr>First Five California</vt:lpstr>
      <vt:lpstr>First Five Videos</vt:lpstr>
      <vt:lpstr>HealthyChildren.org</vt:lpstr>
      <vt:lpstr>Kids Eat Right</vt:lpstr>
      <vt:lpstr>Choose My Plate</vt:lpstr>
      <vt:lpstr>Mommy Blogs:  The New Reference?</vt:lpstr>
      <vt:lpstr>Mobile Apps and Sites</vt:lpstr>
      <vt:lpstr>Special Circumstances:  Traumatic Experiences</vt:lpstr>
      <vt:lpstr>National Child Traumatic Stress Network (NCTSN)</vt:lpstr>
      <vt:lpstr>Natural Disasters Trinka and Sam: The Day the Earth Shook</vt:lpstr>
      <vt:lpstr>Resources for Schools</vt:lpstr>
      <vt:lpstr>Handling Hot Button Issues</vt:lpstr>
      <vt:lpstr>Finding Local Services</vt:lpstr>
      <vt:lpstr>Healthy Programming Ideas</vt:lpstr>
      <vt:lpstr>Scrub Club</vt:lpstr>
      <vt:lpstr>Early Learning with Families</vt:lpstr>
      <vt:lpstr>ELF2Libraries Nutrition Board</vt:lpstr>
      <vt:lpstr>Health Reference in Brief</vt:lpstr>
      <vt:lpstr>MedlinePlus: One Stop Shop</vt:lpstr>
      <vt:lpstr>Over 20 Health Child Health Topic Pages; Thousands of Articles</vt:lpstr>
      <vt:lpstr>Take-away Points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2014-04-14T03:42:52Z</dcterms:created>
  <dcterms:modified xsi:type="dcterms:W3CDTF">2014-04-15T12:33:01Z</dcterms:modified>
</cp:coreProperties>
</file>